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17"/>
  </p:notesMasterIdLst>
  <p:sldIdLst>
    <p:sldId id="1084" r:id="rId3"/>
    <p:sldId id="1082" r:id="rId4"/>
    <p:sldId id="1083" r:id="rId5"/>
    <p:sldId id="1088" r:id="rId6"/>
    <p:sldId id="1087" r:id="rId7"/>
    <p:sldId id="1089" r:id="rId8"/>
    <p:sldId id="1090" r:id="rId9"/>
    <p:sldId id="1091" r:id="rId10"/>
    <p:sldId id="1092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100" r:id="rId19"/>
    <p:sldId id="1103" r:id="rId20"/>
    <p:sldId id="1104" r:id="rId21"/>
    <p:sldId id="1105" r:id="rId22"/>
    <p:sldId id="1106" r:id="rId23"/>
    <p:sldId id="1107" r:id="rId24"/>
    <p:sldId id="1108" r:id="rId25"/>
    <p:sldId id="1109" r:id="rId26"/>
    <p:sldId id="1110" r:id="rId27"/>
    <p:sldId id="1111" r:id="rId28"/>
    <p:sldId id="1112" r:id="rId29"/>
    <p:sldId id="1113" r:id="rId30"/>
    <p:sldId id="1114" r:id="rId31"/>
    <p:sldId id="1115" r:id="rId32"/>
    <p:sldId id="1116" r:id="rId33"/>
    <p:sldId id="1117" r:id="rId34"/>
    <p:sldId id="1192" r:id="rId35"/>
    <p:sldId id="1119" r:id="rId36"/>
    <p:sldId id="1120" r:id="rId37"/>
    <p:sldId id="1191" r:id="rId38"/>
    <p:sldId id="1122" r:id="rId39"/>
    <p:sldId id="1123" r:id="rId40"/>
    <p:sldId id="1125" r:id="rId41"/>
    <p:sldId id="1126" r:id="rId42"/>
    <p:sldId id="1127" r:id="rId43"/>
    <p:sldId id="1128" r:id="rId44"/>
    <p:sldId id="1129" r:id="rId45"/>
    <p:sldId id="427" r:id="rId46"/>
    <p:sldId id="1124" r:id="rId47"/>
    <p:sldId id="384" r:id="rId48"/>
    <p:sldId id="387" r:id="rId49"/>
    <p:sldId id="388" r:id="rId50"/>
    <p:sldId id="385" r:id="rId51"/>
    <p:sldId id="386" r:id="rId52"/>
    <p:sldId id="38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8" r:id="rId61"/>
    <p:sldId id="1137" r:id="rId62"/>
    <p:sldId id="1139" r:id="rId63"/>
    <p:sldId id="1140" r:id="rId64"/>
    <p:sldId id="1141" r:id="rId65"/>
    <p:sldId id="1142" r:id="rId66"/>
    <p:sldId id="1143" r:id="rId67"/>
    <p:sldId id="1144" r:id="rId68"/>
    <p:sldId id="1145" r:id="rId69"/>
    <p:sldId id="1146" r:id="rId70"/>
    <p:sldId id="1147" r:id="rId71"/>
    <p:sldId id="1148" r:id="rId72"/>
    <p:sldId id="1149" r:id="rId73"/>
    <p:sldId id="1150" r:id="rId74"/>
    <p:sldId id="1151" r:id="rId75"/>
    <p:sldId id="1152" r:id="rId76"/>
    <p:sldId id="1153" r:id="rId77"/>
    <p:sldId id="1154" r:id="rId78"/>
    <p:sldId id="1155" r:id="rId79"/>
    <p:sldId id="1156" r:id="rId80"/>
    <p:sldId id="1157" r:id="rId81"/>
    <p:sldId id="1158" r:id="rId82"/>
    <p:sldId id="1159" r:id="rId83"/>
    <p:sldId id="1160" r:id="rId84"/>
    <p:sldId id="1161" r:id="rId85"/>
    <p:sldId id="1162" r:id="rId86"/>
    <p:sldId id="1163" r:id="rId87"/>
    <p:sldId id="1164" r:id="rId88"/>
    <p:sldId id="1166" r:id="rId89"/>
    <p:sldId id="1165" r:id="rId90"/>
    <p:sldId id="1167" r:id="rId91"/>
    <p:sldId id="1168" r:id="rId92"/>
    <p:sldId id="1169" r:id="rId93"/>
    <p:sldId id="1170" r:id="rId94"/>
    <p:sldId id="1171" r:id="rId95"/>
    <p:sldId id="1172" r:id="rId96"/>
    <p:sldId id="1173" r:id="rId97"/>
    <p:sldId id="1174" r:id="rId98"/>
    <p:sldId id="1175" r:id="rId99"/>
    <p:sldId id="1176" r:id="rId100"/>
    <p:sldId id="1179" r:id="rId101"/>
    <p:sldId id="1178" r:id="rId102"/>
    <p:sldId id="1177" r:id="rId103"/>
    <p:sldId id="1180" r:id="rId104"/>
    <p:sldId id="1181" r:id="rId105"/>
    <p:sldId id="1182" r:id="rId106"/>
    <p:sldId id="1183" r:id="rId107"/>
    <p:sldId id="1184" r:id="rId108"/>
    <p:sldId id="1185" r:id="rId109"/>
    <p:sldId id="1186" r:id="rId110"/>
    <p:sldId id="1187" r:id="rId111"/>
    <p:sldId id="1188" r:id="rId112"/>
    <p:sldId id="1189" r:id="rId113"/>
    <p:sldId id="1190" r:id="rId114"/>
    <p:sldId id="805" r:id="rId115"/>
    <p:sldId id="968" r:id="rId1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50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0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28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86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69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7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85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2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25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24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27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97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1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2F0B1903-53BB-44B1-BA7B-B4E6E2553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7CF4A98-80D4-4EC2-8BAC-CE3AC55D1C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0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411BFAC3-FE93-4B65-8BC0-C97815D44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26988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62FA543-4BC5-4FE8-9133-896993332B2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6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41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1484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imagem/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052736"/>
            <a:ext cx="11041227" cy="5184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74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387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1295467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295467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0487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1295467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5999989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5853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31203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2 imagen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23392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23392" y="3861048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1904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3864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3392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192011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69537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2D9254BD-EA4A-4CE2-BEF0-27BF86820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F863981-213D-4EEA-99D8-C6E3D748B7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9776" y="836712"/>
            <a:ext cx="4992555" cy="2088232"/>
          </a:xfrm>
          <a:prstGeom prst="rect">
            <a:avLst/>
          </a:prstGeom>
          <a:blipFill dpi="0" rotWithShape="1">
            <a:blip r:embed="rId3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815442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9E6C87BC-CF18-43C7-8455-B57224D07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4A62129-10D3-4DA8-B7D7-33779C82B0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64352" y="5585086"/>
            <a:ext cx="2592288" cy="10842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192021" y="908720"/>
            <a:ext cx="628802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>
            <a:extLst>
              <a:ext uri="{FF2B5EF4-FFF2-40B4-BE49-F238E27FC236}">
                <a16:creationId xmlns:a16="http://schemas.microsoft.com/office/drawing/2014/main" id="{0B121499-2221-46C0-9769-D3A452646A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8"/>
          <a:stretch>
            <a:fillRect/>
          </a:stretch>
        </p:blipFill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3">
            <a:extLst>
              <a:ext uri="{FF2B5EF4-FFF2-40B4-BE49-F238E27FC236}">
                <a16:creationId xmlns:a16="http://schemas.microsoft.com/office/drawing/2014/main" id="{9BB81132-36A9-43D6-A542-3C3A03862A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9668" r="58041" b="-642"/>
          <a:stretch>
            <a:fillRect/>
          </a:stretch>
        </p:blipFill>
        <p:spPr bwMode="auto">
          <a:xfrm>
            <a:off x="9745133" y="-4763"/>
            <a:ext cx="2446867" cy="1058863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BF9FE3-FD6A-44CF-9B0D-4043664E135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936427" y="89508"/>
            <a:ext cx="2016224" cy="84332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 l="-2035" t="-3512" r="-1923" b="-3449"/>
            </a:stretch>
          </a:blip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1789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7" y="329243"/>
            <a:ext cx="3071576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Título 4">
            <a:extLst>
              <a:ext uri="{FF2B5EF4-FFF2-40B4-BE49-F238E27FC236}">
                <a16:creationId xmlns:a16="http://schemas.microsoft.com/office/drawing/2014/main" id="{20E7A610-98B3-4F56-9FFF-BB9C20BC8FC6}"/>
              </a:ext>
            </a:extLst>
          </p:cNvPr>
          <p:cNvSpPr txBox="1">
            <a:spLocks/>
          </p:cNvSpPr>
          <p:nvPr/>
        </p:nvSpPr>
        <p:spPr>
          <a:xfrm>
            <a:off x="0" y="3718560"/>
            <a:ext cx="12192000" cy="136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Garamond" panose="02020404030301010803" pitchFamily="18" charset="0"/>
              </a:rPr>
              <a:t>Formação </a:t>
            </a:r>
            <a:r>
              <a:rPr lang="pt-BR" altLang="pt-BR" b="1" dirty="0">
                <a:latin typeface="Garamond" panose="02020404030301010803" pitchFamily="18" charset="0"/>
              </a:rPr>
              <a:t>para  funcionários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3797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399246" y="2252664"/>
            <a:ext cx="1007222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Na atualidade o exemplo de São Vicente continua a entusiasmar as pessoas, animando-as e impulsionando-as para o serviço aos empobrecidos. </a:t>
            </a: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Especialmente para os vicentinos, a figura de São Vicente de Paulo ressurge com incrível atualidade.</a:t>
            </a:r>
          </a:p>
        </p:txBody>
      </p:sp>
    </p:spTree>
    <p:extLst>
      <p:ext uri="{BB962C8B-B14F-4D97-AF65-F5344CB8AC3E}">
        <p14:creationId xmlns:p14="http://schemas.microsoft.com/office/powerpoint/2010/main" val="2320942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pic>
        <p:nvPicPr>
          <p:cNvPr id="14" name="Picture 5" descr="sorr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8" y="1672656"/>
            <a:ext cx="417671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1"/>
          <p:cNvSpPr>
            <a:spLocks noChangeArrowheads="1"/>
          </p:cNvSpPr>
          <p:nvPr/>
        </p:nvSpPr>
        <p:spPr bwMode="auto">
          <a:xfrm>
            <a:off x="5232401" y="3903664"/>
            <a:ext cx="3706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Cultive a ALEGRIA </a:t>
            </a:r>
            <a:br>
              <a:rPr lang="pt-BR" altLang="pt-BR" sz="2800" dirty="0">
                <a:latin typeface="Montserrat" pitchFamily="2" charset="0"/>
              </a:rPr>
            </a:br>
            <a:r>
              <a:rPr lang="pt-BR" altLang="pt-BR" sz="2800" dirty="0">
                <a:latin typeface="Montserrat" pitchFamily="2" charset="0"/>
              </a:rPr>
              <a:t>e o BOM HUMOR. </a:t>
            </a:r>
          </a:p>
        </p:txBody>
      </p:sp>
      <p:pic>
        <p:nvPicPr>
          <p:cNvPr id="20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020" y="423119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10" y="2140712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15" y="2287934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65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8" name="Retângulo 8"/>
          <p:cNvSpPr>
            <a:spLocks noChangeArrowheads="1"/>
          </p:cNvSpPr>
          <p:nvPr/>
        </p:nvSpPr>
        <p:spPr bwMode="auto">
          <a:xfrm>
            <a:off x="3432176" y="2801938"/>
            <a:ext cx="4824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Faça tudo com perfeição.</a:t>
            </a:r>
            <a:br>
              <a:rPr lang="pt-BR" altLang="pt-BR" sz="2800" dirty="0">
                <a:latin typeface="Montserrat" pitchFamily="2" charset="0"/>
              </a:rPr>
            </a:br>
            <a:br>
              <a:rPr lang="pt-BR" altLang="pt-BR" sz="2800" dirty="0">
                <a:latin typeface="Montserrat" pitchFamily="2" charset="0"/>
              </a:rPr>
            </a:br>
            <a:r>
              <a:rPr lang="pt-BR" altLang="pt-BR" sz="2800" dirty="0">
                <a:latin typeface="Montserrat" pitchFamily="2" charset="0"/>
              </a:rPr>
              <a:t>Aja prontamente </a:t>
            </a:r>
            <a:br>
              <a:rPr lang="pt-BR" altLang="pt-BR" sz="2800" dirty="0">
                <a:latin typeface="Montserrat" pitchFamily="2" charset="0"/>
              </a:rPr>
            </a:br>
            <a:r>
              <a:rPr lang="pt-BR" altLang="pt-BR" sz="2800" dirty="0">
                <a:latin typeface="Montserrat" pitchFamily="2" charset="0"/>
              </a:rPr>
              <a:t>( Faça agora , faça já).</a:t>
            </a:r>
          </a:p>
        </p:txBody>
      </p:sp>
    </p:spTree>
    <p:extLst>
      <p:ext uri="{BB962C8B-B14F-4D97-AF65-F5344CB8AC3E}">
        <p14:creationId xmlns:p14="http://schemas.microsoft.com/office/powerpoint/2010/main" val="24664478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8"/>
          <p:cNvSpPr>
            <a:spLocks noChangeArrowheads="1"/>
          </p:cNvSpPr>
          <p:nvPr/>
        </p:nvSpPr>
        <p:spPr bwMode="auto">
          <a:xfrm>
            <a:off x="1973264" y="2900363"/>
            <a:ext cx="82454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“Aprender  não significa    adquirir  mais informações, mas expandir a capacidade de produzir  os resultados que verdadeiramente desejamos na vida.” </a:t>
            </a:r>
            <a:r>
              <a:rPr lang="pt-BR" altLang="pt-BR" dirty="0">
                <a:latin typeface="Montserrat" pitchFamily="2" charset="0"/>
              </a:rPr>
              <a:t>(Peter M. </a:t>
            </a:r>
            <a:r>
              <a:rPr lang="pt-BR" altLang="pt-BR" dirty="0" err="1">
                <a:latin typeface="Montserrat" pitchFamily="2" charset="0"/>
              </a:rPr>
              <a:t>Senge</a:t>
            </a:r>
            <a:r>
              <a:rPr lang="pt-BR" altLang="pt-BR" dirty="0">
                <a:latin typeface="Montserrat" pitchFamily="2" charset="0"/>
              </a:rPr>
              <a:t>,  1990)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68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4" name="Retângulo 8"/>
          <p:cNvSpPr>
            <a:spLocks noChangeArrowheads="1"/>
          </p:cNvSpPr>
          <p:nvPr/>
        </p:nvSpPr>
        <p:spPr bwMode="auto">
          <a:xfrm>
            <a:off x="1250068" y="3292814"/>
            <a:ext cx="92797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Não basta sermos excelentes funcionários.</a:t>
            </a:r>
            <a:br>
              <a:rPr lang="pt-BR" altLang="pt-BR" sz="2800" dirty="0">
                <a:latin typeface="Montserrat" pitchFamily="2" charset="0"/>
              </a:rPr>
            </a:br>
            <a:br>
              <a:rPr lang="pt-BR" altLang="pt-BR" sz="2800" dirty="0">
                <a:latin typeface="Montserrat" pitchFamily="2" charset="0"/>
              </a:rPr>
            </a:br>
            <a:r>
              <a:rPr lang="pt-BR" altLang="pt-BR" sz="2800" dirty="0">
                <a:latin typeface="Montserrat" pitchFamily="2" charset="0"/>
              </a:rPr>
              <a:t>Acima de tudo, temos de ser excelentes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14693020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480811" y="3228529"/>
            <a:ext cx="65849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Segurança no Trabalho</a:t>
            </a:r>
          </a:p>
        </p:txBody>
      </p:sp>
    </p:spTree>
    <p:extLst>
      <p:ext uri="{BB962C8B-B14F-4D97-AF65-F5344CB8AC3E}">
        <p14:creationId xmlns:p14="http://schemas.microsoft.com/office/powerpoint/2010/main" val="26579959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8"/>
          <p:cNvSpPr>
            <a:spLocks noChangeArrowheads="1"/>
          </p:cNvSpPr>
          <p:nvPr/>
        </p:nvSpPr>
        <p:spPr bwMode="auto">
          <a:xfrm>
            <a:off x="656823" y="2639832"/>
            <a:ext cx="9592391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Todo trabalho deve ser feito de forma segura, de modo a se evitar que aconteçam  acidentes com  os </a:t>
            </a:r>
            <a:r>
              <a:rPr lang="pt-BR" altLang="pt-BR" sz="2800" b="1" dirty="0">
                <a:latin typeface="Montserrat" pitchFamily="2" charset="0"/>
              </a:rPr>
              <a:t>IDOSOS</a:t>
            </a:r>
            <a:r>
              <a:rPr lang="pt-BR" altLang="pt-BR" sz="2800" dirty="0">
                <a:latin typeface="Montserrat" pitchFamily="2" charset="0"/>
              </a:rPr>
              <a:t>/</a:t>
            </a:r>
            <a:r>
              <a:rPr lang="pt-BR" altLang="pt-BR" sz="2800" b="1" dirty="0">
                <a:latin typeface="Montserrat" pitchFamily="2" charset="0"/>
              </a:rPr>
              <a:t>ASSISTIDOS</a:t>
            </a:r>
            <a:r>
              <a:rPr lang="pt-BR" altLang="pt-BR" sz="2800" dirty="0">
                <a:latin typeface="Montserrat" pitchFamily="2" charset="0"/>
              </a:rPr>
              <a:t> e com os próprios funcionários na execução de suas atividades.</a:t>
            </a:r>
          </a:p>
          <a:p>
            <a:pPr algn="just"/>
            <a:endParaRPr lang="pt-BR" altLang="pt-BR" sz="10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Portanto, é </a:t>
            </a:r>
            <a:r>
              <a:rPr lang="pt-BR" altLang="pt-BR" sz="2800" b="1" u="sng" dirty="0">
                <a:latin typeface="Montserrat" pitchFamily="2" charset="0"/>
              </a:rPr>
              <a:t>obrigatório</a:t>
            </a:r>
            <a:r>
              <a:rPr lang="pt-BR" altLang="pt-BR" sz="2800" dirty="0">
                <a:latin typeface="Montserrat" pitchFamily="2" charset="0"/>
              </a:rPr>
              <a:t> a utilização de Equipamentos de Proteção Individual </a:t>
            </a:r>
            <a:r>
              <a:rPr lang="pt-BR" altLang="pt-BR" sz="2800" b="1" dirty="0">
                <a:latin typeface="Montserrat" pitchFamily="2" charset="0"/>
              </a:rPr>
              <a:t>(EPI) </a:t>
            </a:r>
            <a:r>
              <a:rPr lang="pt-BR" altLang="pt-BR" sz="2800" dirty="0">
                <a:latin typeface="Montserrat" pitchFamily="2" charset="0"/>
              </a:rPr>
              <a:t>por cada funcionário. </a:t>
            </a:r>
          </a:p>
          <a:p>
            <a:pPr algn="just"/>
            <a:endParaRPr lang="pt-BR" altLang="pt-BR" sz="1000" dirty="0">
              <a:latin typeface="Montserrat" pitchFamily="2" charset="0"/>
            </a:endParaRPr>
          </a:p>
        </p:txBody>
      </p: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959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4" name="Retângulo 8"/>
          <p:cNvSpPr>
            <a:spLocks noChangeArrowheads="1"/>
          </p:cNvSpPr>
          <p:nvPr/>
        </p:nvSpPr>
        <p:spPr bwMode="auto">
          <a:xfrm>
            <a:off x="472092" y="2396227"/>
            <a:ext cx="10200066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</a:t>
            </a:r>
            <a:r>
              <a:rPr lang="pt-BR" sz="2800" dirty="0">
                <a:latin typeface="Montserrat" panose="00000500000000000000" pitchFamily="2" charset="0"/>
              </a:rPr>
              <a:t>onsidera-se </a:t>
            </a:r>
            <a:r>
              <a:rPr lang="pt-BR" sz="2800" b="1" dirty="0">
                <a:latin typeface="Montserrat" panose="00000500000000000000" pitchFamily="2" charset="0"/>
              </a:rPr>
              <a:t>EPI</a:t>
            </a:r>
            <a:r>
              <a:rPr lang="pt-BR" sz="2800" dirty="0">
                <a:latin typeface="Montserrat" panose="00000500000000000000" pitchFamily="2" charset="0"/>
              </a:rPr>
              <a:t>, todo dispositivo ou produto, de uso individual utilizado pelo trabalhador, destinado à proteção de riscos suscetíveis de ameaçar a segurança e a saúde no trabalho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 EPI será fornecido gratuitamente a cada funcionário conforme suas atividades e adequado ao risco e em perfeito estado de conservação.</a:t>
            </a: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8915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3" name="Retângulo 8"/>
          <p:cNvSpPr>
            <a:spLocks noChangeArrowheads="1"/>
          </p:cNvSpPr>
          <p:nvPr/>
        </p:nvSpPr>
        <p:spPr bwMode="auto">
          <a:xfrm>
            <a:off x="272469" y="2051444"/>
            <a:ext cx="1059931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Cabe ao funcionário quanto ao EPI: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§"/>
              <a:defRPr/>
            </a:pPr>
            <a:r>
              <a:rPr lang="pt-BR" sz="2800" dirty="0">
                <a:latin typeface="Montserrat" panose="00000500000000000000" pitchFamily="2" charset="0"/>
              </a:rPr>
              <a:t>usar, utilizando-o apenas para a finalidade a que se destina; cumprir as determinações do empregador sobre o uso adequado. </a:t>
            </a:r>
          </a:p>
          <a:p>
            <a:pPr marL="514350" indent="-514350" algn="just">
              <a:buFont typeface="Wingdings" panose="05000000000000000000" pitchFamily="2" charset="2"/>
              <a:buChar char="§"/>
              <a:defRPr/>
            </a:pPr>
            <a:r>
              <a:rPr lang="pt-BR" sz="2800" dirty="0">
                <a:latin typeface="Montserrat" panose="00000500000000000000" pitchFamily="2" charset="0"/>
              </a:rPr>
              <a:t>responsabilizar-se pela guarda e conservação;</a:t>
            </a:r>
          </a:p>
          <a:p>
            <a:pPr marL="514350" indent="-514350" algn="just">
              <a:buFont typeface="Wingdings" panose="05000000000000000000" pitchFamily="2" charset="2"/>
              <a:buChar char="§"/>
              <a:defRPr/>
            </a:pPr>
            <a:r>
              <a:rPr lang="pt-BR" sz="2800" dirty="0">
                <a:latin typeface="Montserrat" panose="00000500000000000000" pitchFamily="2" charset="0"/>
              </a:rPr>
              <a:t>comunicar ao empregador qualquer alteração que o torne impróprio para uso; e, </a:t>
            </a:r>
          </a:p>
          <a:p>
            <a:pPr marL="514350" indent="-514350" algn="just">
              <a:buFont typeface="Wingdings" panose="05000000000000000000" pitchFamily="2" charset="2"/>
              <a:buChar char="§"/>
              <a:defRPr/>
            </a:pPr>
            <a:r>
              <a:rPr lang="pt-BR" sz="2800" dirty="0">
                <a:latin typeface="Montserrat" panose="00000500000000000000" pitchFamily="2" charset="0"/>
              </a:rPr>
              <a:t>cumprir as determinações do empregador sobre o uso adequado. </a:t>
            </a:r>
          </a:p>
        </p:txBody>
      </p:sp>
    </p:spTree>
    <p:extLst>
      <p:ext uri="{BB962C8B-B14F-4D97-AF65-F5344CB8AC3E}">
        <p14:creationId xmlns:p14="http://schemas.microsoft.com/office/powerpoint/2010/main" val="2546429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16114"/>
            <a:ext cx="2133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16114"/>
            <a:ext cx="19431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4" y="2051050"/>
            <a:ext cx="1762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2057400"/>
            <a:ext cx="1571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508500"/>
            <a:ext cx="17716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508501"/>
            <a:ext cx="19431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6" y="4508500"/>
            <a:ext cx="18208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479925"/>
            <a:ext cx="168433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8"/>
          <p:cNvSpPr>
            <a:spLocks noChangeArrowheads="1"/>
          </p:cNvSpPr>
          <p:nvPr/>
        </p:nvSpPr>
        <p:spPr bwMode="auto">
          <a:xfrm>
            <a:off x="1397000" y="1225551"/>
            <a:ext cx="939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Principais EPIs utilizados:</a:t>
            </a:r>
            <a:endParaRPr lang="pt-BR" altLang="pt-BR" sz="2800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28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4" name="Retângulo 8"/>
          <p:cNvSpPr>
            <a:spLocks noChangeArrowheads="1"/>
          </p:cNvSpPr>
          <p:nvPr/>
        </p:nvSpPr>
        <p:spPr bwMode="auto">
          <a:xfrm>
            <a:off x="399245" y="2950625"/>
            <a:ext cx="1103719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Equipamentos de Proteção Individual – EPI, serão indicados conforme riscos existentes em cada função.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EPI devem ser indicados por Engenheiro de Segurança do Trabalho, Medico do Trabalho ou Técnico de Segurança do Trabalho.</a:t>
            </a:r>
          </a:p>
          <a:p>
            <a:pPr algn="just">
              <a:defRPr/>
            </a:pP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0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1159098" y="2752953"/>
            <a:ext cx="9040969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t-BR" altLang="pt-BR" sz="16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Uma das marcas de São Vicente de Paulo é a sua  </a:t>
            </a:r>
            <a:r>
              <a:rPr lang="pt-BR" altLang="pt-BR" sz="2800" b="1" dirty="0">
                <a:latin typeface="Montserrat" panose="00000500000000000000" pitchFamily="2" charset="0"/>
              </a:rPr>
              <a:t>humildade</a:t>
            </a:r>
            <a:r>
              <a:rPr lang="pt-BR" altLang="pt-BR" sz="2800" dirty="0">
                <a:latin typeface="Montserrat" panose="00000500000000000000" pitchFamily="2" charset="0"/>
              </a:rPr>
              <a:t> e a consagração de sua vida a Deus no </a:t>
            </a:r>
            <a:r>
              <a:rPr lang="pt-BR" altLang="pt-BR" sz="2800" b="1" dirty="0">
                <a:latin typeface="Montserrat" panose="00000500000000000000" pitchFamily="2" charset="0"/>
              </a:rPr>
              <a:t>serviço aos pequeninos </a:t>
            </a:r>
            <a:r>
              <a:rPr lang="pt-BR" altLang="pt-BR" sz="2800" dirty="0">
                <a:latin typeface="Montserrat" panose="00000500000000000000" pitchFamily="2" charset="0"/>
              </a:rPr>
              <a:t>e marginalizados</a:t>
            </a:r>
            <a:r>
              <a:rPr lang="pt-BR" altLang="pt-BR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8161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3" name="Retângulo 8"/>
          <p:cNvSpPr>
            <a:spLocks noChangeArrowheads="1"/>
          </p:cNvSpPr>
          <p:nvPr/>
        </p:nvSpPr>
        <p:spPr bwMode="auto">
          <a:xfrm>
            <a:off x="669701" y="2492375"/>
            <a:ext cx="9801767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Todos os EPIs recebidos pelos funcionários, deverão ter registro em “Ficha de Entrega de EPI”, devidamente preenchida e assinada pelo funcionário.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Todos os EPI devem ter CA (Certificado de aprovação) emitido pelo Ministério do Trabalho.</a:t>
            </a: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9604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4" name="Retângulo 8"/>
          <p:cNvSpPr>
            <a:spLocks noChangeArrowheads="1"/>
          </p:cNvSpPr>
          <p:nvPr/>
        </p:nvSpPr>
        <p:spPr bwMode="auto">
          <a:xfrm>
            <a:off x="1519707" y="2871788"/>
            <a:ext cx="857732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Todos os colaboradores que tiverem formação sobre segurança no trabalho, deverão assinar uma lista de presença onde devera constar como conteúdo da formação “treinamento para uso de EPI”</a:t>
            </a: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6841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2279650" y="1302161"/>
            <a:ext cx="658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70C0"/>
                </a:solidFill>
                <a:latin typeface="Montserrat" pitchFamily="2" charset="0"/>
              </a:rPr>
              <a:t>Segurança no Trabalho</a:t>
            </a:r>
            <a:endParaRPr lang="pt-BR" altLang="pt-BR" sz="2800" b="1">
              <a:latin typeface="Montserrat" pitchFamily="2" charset="0"/>
            </a:endParaRPr>
          </a:p>
        </p:txBody>
      </p:sp>
      <p:sp>
        <p:nvSpPr>
          <p:cNvPr id="13" name="Retângulo 8"/>
          <p:cNvSpPr>
            <a:spLocks noChangeArrowheads="1"/>
          </p:cNvSpPr>
          <p:nvPr/>
        </p:nvSpPr>
        <p:spPr bwMode="auto">
          <a:xfrm>
            <a:off x="1558343" y="2612456"/>
            <a:ext cx="775006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Todos os colaboradores que receberem equipamentos de proteção individual -EPI, deverão assinar a ficha de entrega de EPIs e o termo de responsabilidade individualmente.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3000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Imagem 5">
            <a:extLst>
              <a:ext uri="{FF2B5EF4-FFF2-40B4-BE49-F238E27FC236}">
                <a16:creationId xmlns:a16="http://schemas.microsoft.com/office/drawing/2014/main" id="{1D30A627-9D3A-4737-8D2A-35B1BD51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1230314"/>
            <a:ext cx="9461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5" name="Agrupar 5">
            <a:extLst>
              <a:ext uri="{FF2B5EF4-FFF2-40B4-BE49-F238E27FC236}">
                <a16:creationId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Retângulo 6">
            <a:extLst>
              <a:ext uri="{FF2B5EF4-FFF2-40B4-BE49-F238E27FC236}">
                <a16:creationId xmlns:a16="http://schemas.microsoft.com/office/drawing/2014/main" id="{5043BF40-F06B-4475-91A6-A7AC889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78" y="2997201"/>
            <a:ext cx="88063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Apresentar o vídeo institucional do CNB</a:t>
            </a:r>
          </a:p>
        </p:txBody>
      </p:sp>
      <p:sp>
        <p:nvSpPr>
          <p:cNvPr id="117767" name="Título 3">
            <a:extLst>
              <a:ext uri="{FF2B5EF4-FFF2-40B4-BE49-F238E27FC236}">
                <a16:creationId xmlns:a16="http://schemas.microsoft.com/office/drawing/2014/main" id="{5F3029B1-3E4C-44AA-ACF6-F125B178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57339"/>
            <a:ext cx="9005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Concluindo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F5971A-E07F-4307-842D-894904E9564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5" name="Agrupar 5">
            <a:extLst>
              <a:ext uri="{FF2B5EF4-FFF2-40B4-BE49-F238E27FC236}">
                <a16:creationId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6" y="94941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</p:spTree>
    <p:extLst>
      <p:ext uri="{BB962C8B-B14F-4D97-AF65-F5344CB8AC3E}">
        <p14:creationId xmlns:p14="http://schemas.microsoft.com/office/powerpoint/2010/main" val="34362171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595558" y="2890392"/>
            <a:ext cx="60658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vida de Antônio Frederico Ozanam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2279650" y="3688031"/>
            <a:ext cx="654629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 err="1">
                <a:latin typeface="Montserrat" pitchFamily="2" charset="0"/>
              </a:rPr>
              <a:t>Antonio</a:t>
            </a:r>
            <a:r>
              <a:rPr lang="pt-BR" altLang="pt-BR" sz="2800" dirty="0">
                <a:latin typeface="Montserrat" pitchFamily="2" charset="0"/>
              </a:rPr>
              <a:t> Frederico Ozanam. </a:t>
            </a:r>
          </a:p>
          <a:p>
            <a:pPr algn="just"/>
            <a:r>
              <a:rPr lang="pt-BR" altLang="pt-BR" sz="2800" dirty="0">
                <a:latin typeface="Montserrat" pitchFamily="2" charset="0"/>
              </a:rPr>
              <a:t>Foi u</a:t>
            </a:r>
            <a:r>
              <a:rPr lang="en-US" altLang="pt-BR" sz="2800" dirty="0">
                <a:latin typeface="Montserrat" pitchFamily="2" charset="0"/>
              </a:rPr>
              <a:t>m dos </a:t>
            </a:r>
            <a:r>
              <a:rPr lang="en-US" altLang="pt-BR" sz="2800" dirty="0" err="1">
                <a:latin typeface="Montserrat" pitchFamily="2" charset="0"/>
              </a:rPr>
              <a:t>Fundadores</a:t>
            </a:r>
            <a:r>
              <a:rPr lang="en-US" altLang="pt-BR" sz="2800" dirty="0">
                <a:latin typeface="Montserrat" pitchFamily="2" charset="0"/>
              </a:rPr>
              <a:t> da </a:t>
            </a:r>
            <a:r>
              <a:rPr lang="en-US" altLang="pt-BR" sz="2800" dirty="0" err="1">
                <a:latin typeface="Montserrat" pitchFamily="2" charset="0"/>
              </a:rPr>
              <a:t>Sociedade</a:t>
            </a:r>
            <a:r>
              <a:rPr lang="en-US" altLang="pt-BR" sz="2800" dirty="0">
                <a:latin typeface="Montserrat" pitchFamily="2" charset="0"/>
              </a:rPr>
              <a:t> de  São Vicente de Paulo 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0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8" name="Espaço Reservado para Conteúdo 2"/>
          <p:cNvSpPr txBox="1">
            <a:spLocks noChangeArrowheads="1"/>
          </p:cNvSpPr>
          <p:nvPr/>
        </p:nvSpPr>
        <p:spPr bwMode="auto">
          <a:xfrm>
            <a:off x="242702" y="2463109"/>
            <a:ext cx="6840678" cy="267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latin typeface="Montserrat" pitchFamily="2" charset="0"/>
              </a:rPr>
              <a:t>Nasceu em Milão em </a:t>
            </a:r>
            <a:r>
              <a:rPr lang="pt-BR" altLang="pt-BR" sz="2800" b="1" dirty="0">
                <a:latin typeface="Montserrat" pitchFamily="2" charset="0"/>
              </a:rPr>
              <a:t>23 de abril de 1813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1200" b="1" dirty="0">
              <a:latin typeface="Montserrat" pitchFamily="2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latin typeface="Montserrat" pitchFamily="2" charset="0"/>
              </a:rPr>
              <a:t>Faleceu em </a:t>
            </a:r>
            <a:r>
              <a:rPr lang="pt-BR" altLang="pt-BR" sz="2800" b="1" dirty="0">
                <a:latin typeface="Montserrat" pitchFamily="2" charset="0"/>
              </a:rPr>
              <a:t>08 de setembro de 1853</a:t>
            </a:r>
            <a:r>
              <a:rPr lang="pt-BR" altLang="pt-BR" sz="2800" dirty="0">
                <a:latin typeface="Montserrat" pitchFamily="2" charset="0"/>
              </a:rPr>
              <a:t>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1200" dirty="0">
              <a:latin typeface="Montserrat" pitchFamily="2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pt-BR" sz="2800" dirty="0">
              <a:latin typeface="Montserrat" pitchFamily="2" charset="0"/>
            </a:endParaRPr>
          </a:p>
        </p:txBody>
      </p:sp>
      <p:pic>
        <p:nvPicPr>
          <p:cNvPr id="21" name="Picture 2" descr="Logos and other web images — Society of St Vincent de Paul"/>
          <p:cNvPicPr>
            <a:picLocks noChangeAspect="1" noChangeArrowheads="1"/>
          </p:cNvPicPr>
          <p:nvPr/>
        </p:nvPicPr>
        <p:blipFill rotWithShape="1">
          <a:blip r:embed="rId3"/>
          <a:srcRect r="9908"/>
          <a:stretch/>
        </p:blipFill>
        <p:spPr bwMode="auto">
          <a:xfrm>
            <a:off x="6954592" y="2422320"/>
            <a:ext cx="3365940" cy="391572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3969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503707" y="2423622"/>
            <a:ext cx="976218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>
                <a:latin typeface="Montserrat" pitchFamily="2" charset="0"/>
              </a:rPr>
              <a:t>Um dia em uma reunião, cheia de ataques à doutrina católica, um jovem lançou uma provocação: </a:t>
            </a:r>
            <a:r>
              <a:rPr lang="pt-BR" altLang="pt-BR" sz="2800" b="1" i="1" dirty="0">
                <a:latin typeface="Montserrat" pitchFamily="2" charset="0"/>
              </a:rPr>
              <a:t>"... onde estão os frutos da caridade que a religião de vocês prega?".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1400" b="1" i="1" dirty="0">
              <a:latin typeface="Montserrat" pitchFamily="2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>
                <a:latin typeface="Montserrat" pitchFamily="2" charset="0"/>
              </a:rPr>
              <a:t>Com aquele desafio, </a:t>
            </a:r>
            <a:r>
              <a:rPr lang="pt-BR" altLang="pt-BR" sz="2800" dirty="0" err="1">
                <a:latin typeface="Montserrat" pitchFamily="2" charset="0"/>
              </a:rPr>
              <a:t>Ozanam</a:t>
            </a:r>
            <a:r>
              <a:rPr lang="pt-BR" altLang="pt-BR" sz="2800" dirty="0">
                <a:latin typeface="Montserrat" pitchFamily="2" charset="0"/>
              </a:rPr>
              <a:t>, meditando profundamente, concluiu que </a:t>
            </a:r>
            <a:r>
              <a:rPr lang="pt-BR" altLang="pt-BR" sz="2800" b="1" i="1" dirty="0">
                <a:latin typeface="Montserrat" pitchFamily="2" charset="0"/>
              </a:rPr>
              <a:t>faltava a prática da </a:t>
            </a:r>
            <a:r>
              <a:rPr lang="pt-BR" altLang="pt-BR" sz="2800" b="1" i="1" u="sng" dirty="0">
                <a:latin typeface="Montserrat" pitchFamily="2" charset="0"/>
              </a:rPr>
              <a:t>caridade</a:t>
            </a:r>
            <a:r>
              <a:rPr lang="pt-BR" altLang="pt-BR" sz="2800" b="1" i="1" dirty="0">
                <a:latin typeface="Montserrat" pitchFamily="2" charset="0"/>
              </a:rPr>
              <a:t> no evangelho</a:t>
            </a:r>
            <a:r>
              <a:rPr lang="pt-BR" altLang="pt-BR" sz="2800" dirty="0">
                <a:latin typeface="Montserra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097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721217" y="2763822"/>
            <a:ext cx="9955369" cy="24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Wingdings 2" pitchFamily="18" charset="2"/>
              <a:buNone/>
              <a:defRPr/>
            </a:pPr>
            <a:endParaRPr lang="pt-BR" altLang="pt-BR" sz="1050" i="1" dirty="0">
              <a:solidFill>
                <a:srgbClr val="0070C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Assim, formou-se um grupo composto apenas de jovens católicos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Este grupo recebeu o nome de </a:t>
            </a:r>
            <a:r>
              <a:rPr lang="pt-BR" altLang="pt-BR" sz="2800" b="1" i="1" dirty="0">
                <a:latin typeface="Montserrat" panose="00000500000000000000" pitchFamily="2" charset="0"/>
              </a:rPr>
              <a:t>"Conferência de Caridade"</a:t>
            </a:r>
            <a:r>
              <a:rPr lang="pt-BR" altLang="pt-BR" sz="2800" dirty="0">
                <a:latin typeface="Montserrat" panose="00000500000000000000" pitchFamily="2" charset="0"/>
              </a:rPr>
              <a:t>, e sua primeira reunião realizou-se em 23 de abril de 1833.</a:t>
            </a:r>
          </a:p>
        </p:txBody>
      </p:sp>
    </p:spTree>
    <p:extLst>
      <p:ext uri="{BB962C8B-B14F-4D97-AF65-F5344CB8AC3E}">
        <p14:creationId xmlns:p14="http://schemas.microsoft.com/office/powerpoint/2010/main" val="429026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848139" y="2804090"/>
            <a:ext cx="9462052" cy="26082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>
              <a:defRPr/>
            </a:pPr>
            <a:r>
              <a:rPr lang="pt-BR" altLang="pt-BR" sz="3600" dirty="0">
                <a:latin typeface="Montserrat" pitchFamily="2" charset="0"/>
              </a:rPr>
              <a:t>Fundação da SSVP</a:t>
            </a:r>
          </a:p>
          <a:p>
            <a:pPr marL="114300" algn="just">
              <a:defRPr/>
            </a:pPr>
            <a:endParaRPr lang="pt-BR" altLang="pt-BR" sz="3600" dirty="0">
              <a:latin typeface="Montserrat" pitchFamily="2" charset="0"/>
            </a:endParaRPr>
          </a:p>
          <a:p>
            <a:pPr marL="114300" algn="just">
              <a:defRPr/>
            </a:pPr>
            <a:r>
              <a:rPr lang="pt-BR" sz="3600" b="1" dirty="0">
                <a:latin typeface="Montserrat" panose="00000500000000000000" pitchFamily="2" charset="0"/>
              </a:rPr>
              <a:t>23-abril-1833</a:t>
            </a:r>
            <a:r>
              <a:rPr lang="pt-BR" sz="3600" dirty="0">
                <a:latin typeface="Montserrat" panose="00000500000000000000" pitchFamily="2" charset="0"/>
              </a:rPr>
              <a:t>: Nesta 1ª reunião se decidiu que seu trabalho consistiria em servir a Deus na pessoa dos Pobres, aos quais iriam visitar em suas próprias casas e assistir-lhes com todos os meios a seu alcance.</a:t>
            </a:r>
          </a:p>
          <a:p>
            <a:pPr marL="114300">
              <a:defRPr/>
            </a:pPr>
            <a:endParaRPr lang="pt-BR" dirty="0">
              <a:latin typeface="Garamond" panose="02020404030301010803" pitchFamily="18" charset="0"/>
            </a:endParaRPr>
          </a:p>
          <a:p>
            <a:pPr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8" name="Espaço Reservado para Conteúdo 2"/>
          <p:cNvSpPr txBox="1">
            <a:spLocks noChangeArrowheads="1"/>
          </p:cNvSpPr>
          <p:nvPr/>
        </p:nvSpPr>
        <p:spPr bwMode="auto">
          <a:xfrm>
            <a:off x="669701" y="2860572"/>
            <a:ext cx="635928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8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“A questão que divide os homens hoje em dia não é uma questão de formas políticas, é uma questão social, é saber quem ganhará, se o espírito do egoísmo ou o espírito do sacrifício; </a:t>
            </a:r>
          </a:p>
        </p:txBody>
      </p:sp>
      <p:pic>
        <p:nvPicPr>
          <p:cNvPr id="21" name="Picture 2" descr="Beato Antônio Frederico Ozanam - SSVP CMBH-Sociedade de São Vicente de Pa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7522687" y="2198120"/>
            <a:ext cx="2662237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pic>
        <p:nvPicPr>
          <p:cNvPr id="21" name="Picture 2" descr="Beato Antônio Frederico Ozanam - SSVP CMBH-Sociedade de São Vicente de Pa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7522687" y="2198120"/>
            <a:ext cx="2662237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Conteúdo 2"/>
          <p:cNvSpPr txBox="1">
            <a:spLocks noChangeArrowheads="1"/>
          </p:cNvSpPr>
          <p:nvPr/>
        </p:nvSpPr>
        <p:spPr bwMode="auto">
          <a:xfrm>
            <a:off x="901521" y="2950625"/>
            <a:ext cx="6053071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8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a sociedade será só uma grande exploração em proveito dos mais fortes ou uma consagração de cada um ao bem de todos e, sobretudo, à proteção dos mais fracos. </a:t>
            </a:r>
            <a:endParaRPr lang="pt-BR" sz="2800" dirty="0">
              <a:latin typeface="Montserrat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1131286" y="2890391"/>
            <a:ext cx="572241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 para  funcionários </a:t>
            </a:r>
          </a:p>
        </p:txBody>
      </p:sp>
    </p:spTree>
    <p:extLst>
      <p:ext uri="{BB962C8B-B14F-4D97-AF65-F5344CB8AC3E}">
        <p14:creationId xmlns:p14="http://schemas.microsoft.com/office/powerpoint/2010/main" val="374160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927278" y="2878819"/>
            <a:ext cx="91311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 err="1">
                <a:latin typeface="Montserrat" pitchFamily="2" charset="0"/>
              </a:rPr>
              <a:t>Ozanam</a:t>
            </a:r>
            <a:r>
              <a:rPr lang="pt-BR" altLang="pt-BR" sz="2800" dirty="0">
                <a:latin typeface="Montserrat" pitchFamily="2" charset="0"/>
              </a:rPr>
              <a:t> era um homem como nós, nunca satisfeito, mas sempre atento, batendo ao ritmo da vida do próximo, dos seus amigos, dos seus irmãos na adversidade.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3600" dirty="0">
                <a:latin typeface="Bookman Old Style" panose="020506040505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88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568101" y="2660620"/>
            <a:ext cx="96333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>
                <a:latin typeface="Montserrat" pitchFamily="2" charset="0"/>
              </a:rPr>
              <a:t>Apesar de tantas atividades profissionais e familiares, </a:t>
            </a:r>
            <a:r>
              <a:rPr lang="pt-BR" altLang="pt-BR" sz="2800" dirty="0" err="1">
                <a:latin typeface="Montserrat" pitchFamily="2" charset="0"/>
              </a:rPr>
              <a:t>Ozanam</a:t>
            </a:r>
            <a:r>
              <a:rPr lang="pt-BR" altLang="pt-BR" sz="2800" dirty="0">
                <a:latin typeface="Montserrat" pitchFamily="2" charset="0"/>
              </a:rPr>
              <a:t> encontrava tempo para se dedicar à SSVP.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2800" dirty="0">
              <a:latin typeface="Montserrat" pitchFamily="2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>
                <a:latin typeface="Montserrat" pitchFamily="2" charset="0"/>
              </a:rPr>
              <a:t>Recomendava aos companheiros espírito de </a:t>
            </a:r>
            <a:r>
              <a:rPr lang="pt-BR" altLang="pt-BR" sz="2800" b="1" u="sng" dirty="0">
                <a:latin typeface="Montserrat" pitchFamily="2" charset="0"/>
              </a:rPr>
              <a:t>humildade;</a:t>
            </a:r>
            <a:r>
              <a:rPr lang="pt-BR" altLang="pt-BR" sz="2800" dirty="0">
                <a:latin typeface="Montserrat" pitchFamily="2" charset="0"/>
              </a:rPr>
              <a:t> condenava a atitude dos que elogiavam seus próprios atos</a:t>
            </a:r>
            <a:endParaRPr lang="pt-BR" altLang="pt-BR" sz="2800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432050" y="143410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Antônio Frederico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itchFamily="2" charset="0"/>
              </a:rPr>
              <a:t>Ozanam</a:t>
            </a:r>
            <a:endParaRPr lang="pt-BR" altLang="pt-BR" sz="28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1831639" y="3077022"/>
            <a:ext cx="710632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“Deus quis formar uma grande família de irmãos que se espalhassem por todas as partes; foi Deus quem fundou a SSVP e foi Deus que a quis assim.” </a:t>
            </a:r>
            <a:r>
              <a:rPr lang="pt-BR" altLang="pt-BR" sz="2000" dirty="0">
                <a:latin typeface="Montserrat" pitchFamily="2" charset="0"/>
              </a:rPr>
              <a:t>(</a:t>
            </a:r>
            <a:r>
              <a:rPr lang="pt-BR" altLang="pt-BR" sz="2000" dirty="0" err="1">
                <a:latin typeface="Montserrat" pitchFamily="2" charset="0"/>
              </a:rPr>
              <a:t>Ozanam</a:t>
            </a:r>
            <a:r>
              <a:rPr lang="pt-BR" altLang="pt-BR" sz="2000" dirty="0">
                <a:latin typeface="Montserrat" pitchFamily="2" charset="0"/>
              </a:rPr>
              <a:t>) 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8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1054045" y="3228529"/>
            <a:ext cx="5775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Família Vicentina</a:t>
            </a:r>
            <a:r>
              <a:rPr lang="pt-BR" alt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96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2798585" y="1336586"/>
            <a:ext cx="5775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Família Vicentina.</a:t>
            </a: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798490" y="2198120"/>
            <a:ext cx="911386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pt-BR" altLang="pt-BR" sz="2800" dirty="0">
                <a:latin typeface="Montserrat" pitchFamily="2" charset="0"/>
              </a:rPr>
              <a:t> Refere-se ao conjunto de congregações, associações, organizações, movimentos e grupos de pessoas  que prolongam no tempo o carisma de São Vicente de Paulo.</a:t>
            </a:r>
          </a:p>
          <a:p>
            <a:pPr algn="just">
              <a:buFontTx/>
              <a:buChar char="-"/>
            </a:pPr>
            <a:endParaRPr lang="pt-BR" altLang="pt-BR" sz="12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pt-BR" altLang="pt-BR" sz="2800" dirty="0">
                <a:latin typeface="Montserrat" pitchFamily="2" charset="0"/>
              </a:rPr>
              <a:t> Algumas foram fundadas diretamente por Vicente de Paulo, e outras por pessoas que se inspiraram em suas Obras de Caridade.</a:t>
            </a:r>
          </a:p>
          <a:p>
            <a:pPr algn="just">
              <a:buFontTx/>
              <a:buChar char="-"/>
            </a:pPr>
            <a:endParaRPr lang="pt-BR" altLang="pt-BR" sz="12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pt-BR" altLang="pt-BR" sz="2800" dirty="0">
                <a:latin typeface="Montserrat" pitchFamily="2" charset="0"/>
              </a:rPr>
              <a:t> Prestam serviços aos Pobres desvalidos.</a:t>
            </a:r>
            <a:endParaRPr lang="pt-BR" altLang="pt-BR" sz="2800" b="1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2798585" y="1336586"/>
            <a:ext cx="5775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Família Vicentina.</a:t>
            </a: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708338" y="2198120"/>
            <a:ext cx="10161431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Arial" charset="0"/>
              </a:rPr>
              <a:t>O que é comum entre os ramos da FV?</a:t>
            </a:r>
          </a:p>
          <a:p>
            <a:pPr>
              <a:defRPr/>
            </a:pPr>
            <a:endParaRPr lang="pt-BR" altLang="pt-BR" sz="1200" b="1" dirty="0">
              <a:latin typeface="Montserrat" panose="00000500000000000000" pitchFamily="2" charset="0"/>
              <a:cs typeface="Arial" charset="0"/>
            </a:endParaRPr>
          </a:p>
          <a:p>
            <a:pPr marL="514350" indent="-514350"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a)O reconhecimento de São Vicente de Paulo como fundador ou inspirador;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b) Uma acentuada orientação para o serviço aos Pobres;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c) Uma espiritualidade fundamentada em SVP, com ênfase especial na caridade concreta e a prática vivida na </a:t>
            </a:r>
            <a:r>
              <a:rPr lang="pt-BR" altLang="pt-BR" sz="2800" b="1" u="sng" dirty="0">
                <a:latin typeface="Montserrat" panose="00000500000000000000" pitchFamily="2" charset="0"/>
                <a:cs typeface="Arial" charset="0"/>
              </a:rPr>
              <a:t>simplicidade e humildade.</a:t>
            </a: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3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2798585" y="1336586"/>
            <a:ext cx="5775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Família Vicentina.</a:t>
            </a: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2279650" y="2198120"/>
            <a:ext cx="76327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latin typeface="Montserrat" pitchFamily="2" charset="0"/>
              </a:rPr>
              <a:t>O que é comum entre os ramos da FV?</a:t>
            </a:r>
          </a:p>
          <a:p>
            <a:endParaRPr lang="pt-BR" altLang="pt-BR" sz="2000" b="1" dirty="0">
              <a:latin typeface="Montserrat" pitchFamily="2" charset="0"/>
            </a:endParaRPr>
          </a:p>
          <a:p>
            <a:pPr algn="just"/>
            <a:endParaRPr lang="pt-BR" altLang="pt-BR" sz="1600" b="1" u="sng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Portanto, não é apenas a SSVP   que possui o carisma e a espiritualidade vicentina, mas todos os ramos da FV  </a:t>
            </a:r>
          </a:p>
        </p:txBody>
      </p:sp>
    </p:spTree>
    <p:extLst>
      <p:ext uri="{BB962C8B-B14F-4D97-AF65-F5344CB8AC3E}">
        <p14:creationId xmlns:p14="http://schemas.microsoft.com/office/powerpoint/2010/main" val="1372431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591266" y="2890392"/>
            <a:ext cx="6378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Estrutura da SSVP e a sua </a:t>
            </a: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organização</a:t>
            </a:r>
          </a:p>
        </p:txBody>
      </p:sp>
    </p:spTree>
    <p:extLst>
      <p:ext uri="{BB962C8B-B14F-4D97-AF65-F5344CB8AC3E}">
        <p14:creationId xmlns:p14="http://schemas.microsoft.com/office/powerpoint/2010/main" val="1977538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4488" y="1495901"/>
            <a:ext cx="789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96" y="3185184"/>
            <a:ext cx="9478850" cy="2126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dirty="0">
                <a:latin typeface="Montserrat" panose="00000500000000000000" pitchFamily="50" charset="0"/>
              </a:rPr>
              <a:t>A SSVP é uma “Organização Internacional” de cristãos leigos, unidos pela vocação, pelo mesmo carisma seguindo o Evangelho de Jesus Cristo, observando os mandamentos da Doutrina  Cristã e   as instruções da Igreja.</a:t>
            </a:r>
            <a:endParaRPr lang="pt-BR" altLang="pt-BR" b="1" i="1" dirty="0">
              <a:latin typeface="Montserrat" panose="00000500000000000000" pitchFamily="50" charset="0"/>
            </a:endParaRP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4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8057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283335" y="2352007"/>
            <a:ext cx="1031597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Seus membros dedicam suas vidas a serviço dos Pobres.</a:t>
            </a: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Seus associados são chamados de  confrades (homens) e </a:t>
            </a:r>
            <a:r>
              <a:rPr lang="pt-BR" altLang="pt-BR" sz="2800" dirty="0" err="1">
                <a:latin typeface="Montserrat" pitchFamily="2" charset="0"/>
              </a:rPr>
              <a:t>consócias</a:t>
            </a:r>
            <a:r>
              <a:rPr lang="pt-BR" altLang="pt-BR" sz="2800" dirty="0">
                <a:latin typeface="Montserrat" pitchFamily="2" charset="0"/>
              </a:rPr>
              <a:t> (mulheres). </a:t>
            </a: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É composta por crianças, jovens e adultos, cristãos católicos comprometidos com a Igreja</a:t>
            </a:r>
            <a:endParaRPr lang="pt-BR" altLang="pt-BR" sz="2800" b="1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2"/>
          <p:cNvSpPr>
            <a:spLocks noChangeArrowheads="1"/>
          </p:cNvSpPr>
          <p:nvPr/>
        </p:nvSpPr>
        <p:spPr bwMode="auto">
          <a:xfrm>
            <a:off x="682580" y="1879601"/>
            <a:ext cx="908530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Na primeira parte vamos refletir sobre:</a:t>
            </a:r>
          </a:p>
          <a:p>
            <a:pPr algn="just">
              <a:defRPr/>
            </a:pPr>
            <a:endParaRPr lang="pt-BR" altLang="pt-BR" sz="2800" b="1" i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Quem foi São Vicente de Paulo </a:t>
            </a:r>
          </a:p>
          <a:p>
            <a:pPr marL="514350" indent="-514350" algn="just">
              <a:buFontTx/>
              <a:buAutoNum type="romanUcPeriod"/>
              <a:defRPr/>
            </a:pP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Quem foi Antônio Frederico Ozanam</a:t>
            </a:r>
          </a:p>
          <a:p>
            <a:pPr marL="514350" indent="-514350" algn="just">
              <a:buFontTx/>
              <a:buAutoNum type="romanUcPeriod"/>
              <a:defRPr/>
            </a:pP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 Família Vicentina   </a:t>
            </a:r>
          </a:p>
        </p:txBody>
      </p:sp>
    </p:spTree>
    <p:extLst>
      <p:ext uri="{BB962C8B-B14F-4D97-AF65-F5344CB8AC3E}">
        <p14:creationId xmlns:p14="http://schemas.microsoft.com/office/powerpoint/2010/main" val="156287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912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1320273" y="3007914"/>
            <a:ext cx="97426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 - Possui uma hierarquia própria.</a:t>
            </a:r>
          </a:p>
          <a:p>
            <a:pPr algn="just">
              <a:buFontTx/>
              <a:buChar char="-"/>
            </a:pPr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 - Fundada em 1833, espalhou-se por todo o Planeta, mesmo nos países cuja religião não é o catolicismo. </a:t>
            </a:r>
          </a:p>
          <a:p>
            <a:pPr algn="just">
              <a:buFontTx/>
              <a:buChar char="-"/>
            </a:pPr>
            <a:endParaRPr lang="pt-BR" altLang="pt-BR" sz="1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66192" y="1495901"/>
            <a:ext cx="8170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1063161" y="2352007"/>
            <a:ext cx="971514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600" b="1" dirty="0">
                <a:solidFill>
                  <a:srgbClr val="0070C0"/>
                </a:solidFill>
                <a:latin typeface="Montserrat" pitchFamily="2" charset="0"/>
              </a:rPr>
              <a:t> </a:t>
            </a:r>
            <a:r>
              <a:rPr lang="pt-BR" altLang="pt-BR" sz="2800" dirty="0">
                <a:latin typeface="Montserrat" pitchFamily="2" charset="0"/>
              </a:rPr>
              <a:t>-  Está presente em mais de </a:t>
            </a:r>
            <a:r>
              <a:rPr lang="pt-BR" sz="2800" dirty="0">
                <a:latin typeface="Montserrat" panose="00000500000000000000"/>
              </a:rPr>
              <a:t>155 Territórios</a:t>
            </a:r>
            <a:endParaRPr lang="pt-BR" altLang="pt-BR" sz="2800" dirty="0">
              <a:latin typeface="Montserrat" panose="00000500000000000000"/>
            </a:endParaRPr>
          </a:p>
          <a:p>
            <a:endParaRPr lang="pt-BR" altLang="pt-BR" sz="16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  -  48 mil Conferências.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  -  800</a:t>
            </a:r>
            <a:r>
              <a:rPr lang="pt-BR" altLang="pt-BR" sz="2800" dirty="0">
                <a:latin typeface="Montserrat" pitchFamily="2" charset="0"/>
              </a:rPr>
              <a:t>.000 membros.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  -  A</a:t>
            </a:r>
            <a:r>
              <a:rPr lang="pt-BR" altLang="pt-BR" sz="2800" dirty="0" err="1">
                <a:latin typeface="Montserrat" pitchFamily="2" charset="0"/>
              </a:rPr>
              <a:t>uxilia</a:t>
            </a:r>
            <a:r>
              <a:rPr lang="pt-BR" altLang="pt-BR" sz="2800" dirty="0">
                <a:latin typeface="Montserrat" pitchFamily="2" charset="0"/>
              </a:rPr>
              <a:t> diariamente uma média de 30 milhões de pessoas</a:t>
            </a:r>
          </a:p>
          <a:p>
            <a:r>
              <a:rPr lang="pt-BR" altLang="pt-BR" sz="2000" dirty="0">
                <a:latin typeface="Montserrat" pitchFamily="2" charset="0"/>
              </a:rPr>
              <a:t>			Site do CGI - https://www.ssvpglobal.org </a:t>
            </a:r>
          </a:p>
        </p:txBody>
      </p:sp>
    </p:spTree>
    <p:extLst>
      <p:ext uri="{BB962C8B-B14F-4D97-AF65-F5344CB8AC3E}">
        <p14:creationId xmlns:p14="http://schemas.microsoft.com/office/powerpoint/2010/main" val="263255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43270" y="1495901"/>
            <a:ext cx="797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1300766" y="3226721"/>
            <a:ext cx="896369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As Unidades Vicentinas são vinculadas entre si por uma hierarquia própria (Conselhos) e são unidas por uma “Regra” que regulamenta seu funcionamento mundial, adaptada de acordo com a realidade de cada país. </a:t>
            </a:r>
          </a:p>
        </p:txBody>
      </p:sp>
    </p:spTree>
    <p:extLst>
      <p:ext uri="{BB962C8B-B14F-4D97-AF65-F5344CB8AC3E}">
        <p14:creationId xmlns:p14="http://schemas.microsoft.com/office/powerpoint/2010/main" val="3809346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00" y="1316680"/>
            <a:ext cx="1502004" cy="1505010"/>
          </a:xfrm>
          <a:prstGeom prst="rect">
            <a:avLst/>
          </a:prstGeom>
        </p:spPr>
      </p:pic>
      <p:pic>
        <p:nvPicPr>
          <p:cNvPr id="15" name="Imagem 3">
            <a:extLst>
              <a:ext uri="{FF2B5EF4-FFF2-40B4-BE49-F238E27FC236}">
                <a16:creationId xmlns:a16="http://schemas.microsoft.com/office/drawing/2014/main" id="{E97E887B-402D-0561-A500-5055AE682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 bwMode="auto">
          <a:xfrm>
            <a:off x="2844629" y="2275417"/>
            <a:ext cx="5684806" cy="39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8">
            <a:extLst>
              <a:ext uri="{FF2B5EF4-FFF2-40B4-BE49-F238E27FC236}">
                <a16:creationId xmlns:a16="http://schemas.microsoft.com/office/drawing/2014/main" id="{5722726D-9768-CE0B-2BFC-5AA15B86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751" y="3501232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/Obras Unidas  </a:t>
            </a:r>
            <a:endParaRPr lang="pt-BR" altLang="pt-BR" i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3A11B5-C1DF-4B15-8209-9F82E99DDB53}"/>
              </a:ext>
            </a:extLst>
          </p:cNvPr>
          <p:cNvSpPr txBox="1"/>
          <p:nvPr/>
        </p:nvSpPr>
        <p:spPr>
          <a:xfrm>
            <a:off x="124429" y="1365656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Hierarquia </a:t>
            </a:r>
            <a:r>
              <a:rPr lang="pt-BR" sz="2800" b="1" dirty="0">
                <a:solidFill>
                  <a:schemeClr val="accent1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13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72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8" name="Retângulo 4"/>
          <p:cNvSpPr>
            <a:spLocks noChangeArrowheads="1"/>
          </p:cNvSpPr>
          <p:nvPr/>
        </p:nvSpPr>
        <p:spPr bwMode="auto">
          <a:xfrm>
            <a:off x="1651318" y="2657786"/>
            <a:ext cx="882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CGI – também denominado “Confederação Internacional da SSVP”  sede em Paris. </a:t>
            </a:r>
          </a:p>
          <a:p>
            <a:endParaRPr lang="pt-BR" altLang="pt-BR" sz="28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Cabe a ele representar a SSVP junto à Santa Sé; e a todos os </a:t>
            </a:r>
          </a:p>
          <a:p>
            <a:r>
              <a:rPr lang="pt-BR" altLang="pt-BR" sz="2800" dirty="0">
                <a:latin typeface="Montserrat" pitchFamily="2" charset="0"/>
              </a:rPr>
              <a:t>Organismos Internacionais religiosos e civis e qualquer</a:t>
            </a:r>
          </a:p>
          <a:p>
            <a:r>
              <a:rPr lang="pt-BR" altLang="pt-BR" sz="2800" dirty="0">
                <a:latin typeface="Montserrat" pitchFamily="2" charset="0"/>
              </a:rPr>
              <a:t>Entidade  pública ou Privada.</a:t>
            </a:r>
            <a:endParaRPr lang="pt-BR" altLang="pt-BR" sz="24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1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32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1148750" y="2796965"/>
            <a:ext cx="932271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- A  caridade, a moral, a ética e a consciência de justiça  são características essenciais da SSVP.  </a:t>
            </a: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- Os membros da SSVP buscam seguir Jesus Cristo evangelizador dos Pobres na missão de resgatar  a dignidade da pessoa humana.</a:t>
            </a:r>
          </a:p>
        </p:txBody>
      </p:sp>
    </p:spTree>
    <p:extLst>
      <p:ext uri="{BB962C8B-B14F-4D97-AF65-F5344CB8AC3E}">
        <p14:creationId xmlns:p14="http://schemas.microsoft.com/office/powerpoint/2010/main" val="21784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254C44-9065-4589-B88D-56386652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44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2137983" y="3246147"/>
            <a:ext cx="75612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CNB – sede no Rio de Janeiro. Seu presidente representa a SSVP em todo o território nacional perante às autoridades eclesiásticas e civis, órgãos públicos e privados. </a:t>
            </a:r>
            <a:endParaRPr lang="en-US" altLang="pt-BR" sz="3600" dirty="0">
              <a:solidFill>
                <a:srgbClr val="0070C0"/>
              </a:solidFill>
              <a:latin typeface="Montserrat" pitchFamily="2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889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32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049628" y="2950625"/>
            <a:ext cx="90924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latin typeface="Montserrat" pitchFamily="2" charset="0"/>
              </a:rPr>
              <a:t>Conselhos Centrais – respondem pela SSVP na área onde atuam. </a:t>
            </a:r>
          </a:p>
          <a:p>
            <a:pPr algn="just" eaLnBrk="1" hangingPunct="1"/>
            <a:endParaRPr lang="pt-BR" altLang="pt-BR" sz="2800" dirty="0">
              <a:latin typeface="Montserrat" pitchFamily="2" charset="0"/>
            </a:endParaRPr>
          </a:p>
          <a:p>
            <a:pPr algn="just" eaLnBrk="1" hangingPunct="1"/>
            <a:r>
              <a:rPr lang="pt-BR" altLang="pt-BR" sz="2800" dirty="0">
                <a:latin typeface="Montserrat" pitchFamily="2" charset="0"/>
              </a:rPr>
              <a:t>Reportam e prestam contas ao Conselho Metropolitano a que  estão vinculados.</a:t>
            </a:r>
            <a:endParaRPr lang="pt-BR" altLang="pt-BR" dirty="0">
              <a:latin typeface="Montserrat" pitchFamily="2" charset="0"/>
            </a:endParaRP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568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793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526660" y="3233225"/>
            <a:ext cx="913867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Conselhos Metropolitanos - CM  </a:t>
            </a:r>
          </a:p>
          <a:p>
            <a:pPr algn="just"/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Reportam e prestam contas ao CNB e </a:t>
            </a:r>
          </a:p>
          <a:p>
            <a:pPr algn="just"/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São representantes diretos do CNB, na área onde atuam. </a:t>
            </a: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72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833146" y="2813398"/>
            <a:ext cx="617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5400" i="1" dirty="0">
                <a:solidFill>
                  <a:srgbClr val="0070C0"/>
                </a:solidFill>
              </a:rPr>
              <a:t> </a:t>
            </a: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Quem foi São Vicente de Paulo</a:t>
            </a:r>
            <a:endParaRPr lang="pt-BR" altLang="pt-BR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5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1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875763" y="2527383"/>
            <a:ext cx="10203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1100" u="sng" dirty="0">
              <a:solidFill>
                <a:srgbClr val="0070C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900" u="sng" dirty="0">
              <a:solidFill>
                <a:srgbClr val="0070C0"/>
              </a:solidFill>
              <a:cs typeface="Arial" charset="0"/>
            </a:endParaRPr>
          </a:p>
          <a:p>
            <a:pPr algn="just">
              <a:defRPr/>
            </a:pPr>
            <a:r>
              <a:rPr lang="en-US" sz="2800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sz="2800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cs typeface="Arial" charset="0"/>
              </a:rPr>
              <a:t>Particulares</a:t>
            </a:r>
            <a:r>
              <a:rPr lang="en-US" sz="2800" dirty="0">
                <a:latin typeface="Montserrat" panose="00000500000000000000" pitchFamily="2" charset="0"/>
                <a:cs typeface="Arial" charset="0"/>
              </a:rPr>
              <a:t>  - 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CP.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 como função específica cuidar diretamente das Conferências Vicentinas a eles vinculadas e fundar novas Conferências. Reportam e prestam contas ao CC.</a:t>
            </a:r>
            <a:endParaRPr lang="en-US" sz="2800" dirty="0">
              <a:latin typeface="Montserrat" panose="00000500000000000000" pitchFamily="2" charset="0"/>
              <a:cs typeface="Arial" charset="0"/>
            </a:endParaRPr>
          </a:p>
          <a:p>
            <a:pPr eaLnBrk="1" hangingPunct="1">
              <a:defRPr/>
            </a:pPr>
            <a:endParaRPr lang="en-US" sz="3200" u="sng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457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06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51527" y="2420938"/>
            <a:ext cx="846589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1100" u="sng" dirty="0">
              <a:solidFill>
                <a:srgbClr val="0070C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900" u="sng" dirty="0">
              <a:solidFill>
                <a:srgbClr val="0070C0"/>
              </a:solidFill>
              <a:cs typeface="Arial" charset="0"/>
            </a:endParaRPr>
          </a:p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Conferência Vicentina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É a base da SSVP.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Para fazer parte dos Conselhos citados tem que ser membro ativo de uma Conferência.</a:t>
            </a: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00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59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854558" y="3243420"/>
            <a:ext cx="74749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As Conferencias são fundadas em nome de um santo(a) ou uma invocação católica reconhecidos pela igreja.</a:t>
            </a:r>
          </a:p>
          <a:p>
            <a:pPr algn="just"/>
            <a:endParaRPr lang="pt-BR" altLang="pt-BR" sz="3600" dirty="0">
              <a:solidFill>
                <a:srgbClr val="0070C0"/>
              </a:solidFill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8536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885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637508" y="3081458"/>
            <a:ext cx="1029553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As Conferências Vicentinas reúnem-se uma vez por semana e os vicentinos visitam semanalmente os Pobres em seus domicílios, seja em casa, em lares de idosos, hospitais, em creches, etc. </a:t>
            </a:r>
          </a:p>
          <a:p>
            <a:pPr algn="just"/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Levam conforto espiritual e material. </a:t>
            </a:r>
          </a:p>
        </p:txBody>
      </p:sp>
      <p:grpSp>
        <p:nvGrpSpPr>
          <p:cNvPr id="7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860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C644C8A-222E-4541-8071-FAD38601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2" y="3131176"/>
            <a:ext cx="726878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dirty="0">
                <a:solidFill>
                  <a:schemeClr val="bg1"/>
                </a:solidFill>
                <a:latin typeface="Garamond "/>
              </a:rPr>
              <a:t>O que é uma Obra Unida?</a:t>
            </a:r>
          </a:p>
          <a:p>
            <a:pPr>
              <a:defRPr/>
            </a:pPr>
            <a:endParaRPr lang="pt-BR" altLang="pt-BR" sz="4400" dirty="0">
              <a:solidFill>
                <a:schemeClr val="bg1"/>
              </a:solidFill>
              <a:latin typeface="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2631137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4558" y="1495901"/>
            <a:ext cx="7793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930055" y="3472240"/>
            <a:ext cx="103404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E ainda: temos as Obras Unidas - </a:t>
            </a:r>
            <a:r>
              <a:rPr lang="pt-BR" altLang="pt-BR" sz="2800" dirty="0" err="1">
                <a:latin typeface="Montserrat" pitchFamily="2" charset="0"/>
              </a:rPr>
              <a:t>OUs</a:t>
            </a:r>
            <a:r>
              <a:rPr lang="pt-BR" altLang="pt-BR" sz="2800" dirty="0">
                <a:latin typeface="Montserrat" pitchFamily="2" charset="0"/>
              </a:rPr>
              <a:t> (</a:t>
            </a:r>
            <a:r>
              <a:rPr lang="pt-BR" altLang="pt-BR" sz="2800" dirty="0" err="1">
                <a:latin typeface="Montserrat" pitchFamily="2" charset="0"/>
              </a:rPr>
              <a:t>ILPIs</a:t>
            </a:r>
            <a:r>
              <a:rPr lang="pt-BR" altLang="pt-BR" sz="2800" dirty="0">
                <a:latin typeface="Montserrat" pitchFamily="2" charset="0"/>
              </a:rPr>
              <a:t>/asilos/Lar de idosos, vilas vicentinas, centro dia, creches, abrigos, hospitais...) que estão unidas à SSVP. </a:t>
            </a:r>
            <a:endParaRPr lang="en-US" altLang="pt-BR" sz="2400" u="sng" dirty="0">
              <a:latin typeface="Montserrat" pitchFamily="2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8912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9278A05-547E-47D5-B556-43D88D5EAD72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1B72DD79-FEBD-4A8D-91A6-1B2CA59A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7038"/>
            <a:ext cx="4572000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Assistência;</a:t>
            </a:r>
          </a:p>
          <a:p>
            <a:pPr algn="ctr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Promoção;</a:t>
            </a:r>
          </a:p>
          <a:p>
            <a:pPr algn="ctr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Libertação.</a:t>
            </a:r>
          </a:p>
        </p:txBody>
      </p:sp>
      <p:sp>
        <p:nvSpPr>
          <p:cNvPr id="18" name="Retângulo 5">
            <a:extLst>
              <a:ext uri="{FF2B5EF4-FFF2-40B4-BE49-F238E27FC236}">
                <a16:creationId xmlns:a16="http://schemas.microsoft.com/office/drawing/2014/main" id="{796F4753-58FF-4A82-A908-E7214A6D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3" y="226259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A OU tem como missão:</a:t>
            </a:r>
          </a:p>
        </p:txBody>
      </p:sp>
      <p:sp>
        <p:nvSpPr>
          <p:cNvPr id="19" name="Retângulo 5">
            <a:extLst>
              <a:ext uri="{FF2B5EF4-FFF2-40B4-BE49-F238E27FC236}">
                <a16:creationId xmlns:a16="http://schemas.microsoft.com/office/drawing/2014/main" id="{1E68585A-4735-4A0C-B33D-1953A2A7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40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F325EB60-30F9-4152-988D-A708E6FE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14" y="2441179"/>
            <a:ext cx="11294772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uma unidade vicentina paralela, é dotada de personalidade jurídica e presta contas de suas atividades e de seu funcionamento ao conselho central e ao conselho metropolitano.  </a:t>
            </a:r>
          </a:p>
          <a:p>
            <a:pPr algn="just">
              <a:defRPr/>
            </a:pP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unidade da SSVP, está sob a orientação  vicentina  do conselho central, e é orientada e fiscalizada pelo conselho metropolitano através do DENOR.</a:t>
            </a:r>
            <a:endParaRPr lang="pt-BR" altLang="pt-BR" sz="3600" dirty="0">
              <a:solidFill>
                <a:srgbClr val="0070C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9A125A6-4406-464E-894E-189B5D4AE08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5">
            <a:extLst>
              <a:ext uri="{FF2B5EF4-FFF2-40B4-BE49-F238E27FC236}">
                <a16:creationId xmlns:a16="http://schemas.microsoft.com/office/drawing/2014/main" id="{6F66AB52-9098-4FE9-BD2F-A0DE8097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98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7" name="Retângulo 7">
            <a:extLst>
              <a:ext uri="{FF2B5EF4-FFF2-40B4-BE49-F238E27FC236}">
                <a16:creationId xmlns:a16="http://schemas.microsoft.com/office/drawing/2014/main" id="{97692451-AAC0-40C2-87D9-BC63D3BE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6410"/>
            <a:ext cx="1058176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uma casa para auxiliar as Conferências, acolhendo os assistidos quando estas já não  têm mais condições de cuidar deles, devido à complexidade desse atendimento. 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Seja uma casa lar, um hospital, etc.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01CFC2-9BE2-4BCC-9090-FB3CDC2450E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5">
            <a:extLst>
              <a:ext uri="{FF2B5EF4-FFF2-40B4-BE49-F238E27FC236}">
                <a16:creationId xmlns:a16="http://schemas.microsoft.com/office/drawing/2014/main" id="{7C59A334-89D6-4F31-B627-A60D000F2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73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5">
            <a:extLst>
              <a:ext uri="{FF2B5EF4-FFF2-40B4-BE49-F238E27FC236}">
                <a16:creationId xmlns:a16="http://schemas.microsoft.com/office/drawing/2014/main" id="{E0DC12D0-1692-421F-8707-94663282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227" y="1191793"/>
            <a:ext cx="42835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Missão da Obra Unida</a:t>
            </a:r>
          </a:p>
        </p:txBody>
      </p:sp>
      <p:sp>
        <p:nvSpPr>
          <p:cNvPr id="20" name="Retângulo 7">
            <a:extLst>
              <a:ext uri="{FF2B5EF4-FFF2-40B4-BE49-F238E27FC236}">
                <a16:creationId xmlns:a16="http://schemas.microsoft.com/office/drawing/2014/main" id="{3A1309C7-4246-4158-A754-B4DC44937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42" y="2296054"/>
            <a:ext cx="955612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Promover o bem estar , a alegria, o conforto e o espírito familiar  para os moradores do lar;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Transformar a obra em uma  casa de família – “Família Vicentina”, onde todos possam sentir-se bem, confortável e feliz.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89CC8A5-F238-4B58-AB77-72372893A47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906BEC74-FB33-44D8-BC5B-29C31451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3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2" descr="São Vicente de Paulo « Paróquia Porciúncula de Sant&amp;#39;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4" y="1731463"/>
            <a:ext cx="334803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664201" y="2924176"/>
            <a:ext cx="3889375" cy="15605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dirty="0">
                <a:latin typeface="Montserrat" panose="00000500000000000000" pitchFamily="2" charset="0"/>
              </a:rPr>
              <a:t>O Santo Patrono da SSVP e de todas as obras de Caridade</a:t>
            </a:r>
            <a:endParaRPr lang="en-US" sz="3000" dirty="0">
              <a:latin typeface="Montserrat" panose="00000500000000000000" pitchFamily="2" charset="0"/>
            </a:endParaRPr>
          </a:p>
          <a:p>
            <a:pPr algn="ctr">
              <a:defRPr/>
            </a:pPr>
            <a:endParaRPr lang="pt-BR" sz="2400" dirty="0"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524001" y="1169989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</p:spTree>
    <p:extLst>
      <p:ext uri="{BB962C8B-B14F-4D97-AF65-F5344CB8AC3E}">
        <p14:creationId xmlns:p14="http://schemas.microsoft.com/office/powerpoint/2010/main" val="3376640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5">
            <a:extLst>
              <a:ext uri="{FF2B5EF4-FFF2-40B4-BE49-F238E27FC236}">
                <a16:creationId xmlns:a16="http://schemas.microsoft.com/office/drawing/2014/main" id="{E0DC12D0-1692-421F-8707-94663282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469" y="985067"/>
            <a:ext cx="42835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Missão da Obra Unida</a:t>
            </a: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767BFD59-A3EC-4CF9-9BA6-53D77134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74" y="1651988"/>
            <a:ext cx="9440628" cy="44781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“Os Pobres são as vítimas do esquecimento, da exclusão e da adversidade”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Idosos e as crianças pobres são as vítimas  por excelência deste esquecimento e dessa exclusão. 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São vítimas do abandono, da solidão,  </a:t>
            </a: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do descaso e da indiferença. 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</a:t>
            </a:r>
            <a:r>
              <a:rPr lang="pt-BR" altLang="pt-BR" sz="2800" b="1" dirty="0">
                <a:latin typeface="Montserrat" panose="00000500000000000000" pitchFamily="2" charset="0"/>
              </a:rPr>
              <a:t>missão</a:t>
            </a:r>
            <a:r>
              <a:rPr lang="pt-BR" altLang="pt-BR" sz="2800" dirty="0">
                <a:latin typeface="Montserrat" panose="00000500000000000000" pitchFamily="2" charset="0"/>
              </a:rPr>
              <a:t> dos </a:t>
            </a:r>
            <a:r>
              <a:rPr lang="pt-BR" altLang="pt-BR" sz="2800" b="1" dirty="0">
                <a:latin typeface="Montserrat" panose="00000500000000000000" pitchFamily="2" charset="0"/>
              </a:rPr>
              <a:t>vicentinos </a:t>
            </a:r>
            <a:r>
              <a:rPr lang="pt-BR" altLang="pt-BR" sz="2800" dirty="0">
                <a:latin typeface="Montserrat" panose="00000500000000000000" pitchFamily="2" charset="0"/>
              </a:rPr>
              <a:t>cuidar </a:t>
            </a: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destes esquecidos e abandonados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EFC2AA0-1A02-413F-9C17-3BBF9549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7" y="3551819"/>
            <a:ext cx="285523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CCD9386-CC06-458D-B799-F5B604526629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5">
            <a:extLst>
              <a:ext uri="{FF2B5EF4-FFF2-40B4-BE49-F238E27FC236}">
                <a16:creationId xmlns:a16="http://schemas.microsoft.com/office/drawing/2014/main" id="{71385146-F1A6-4824-9AE8-357DF878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76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8" name="Retângulo 5">
            <a:extLst>
              <a:ext uri="{FF2B5EF4-FFF2-40B4-BE49-F238E27FC236}">
                <a16:creationId xmlns:a16="http://schemas.microsoft.com/office/drawing/2014/main" id="{C38353B6-BA7C-4012-B07E-09208A3C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" y="2421053"/>
            <a:ext cx="11934836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Primeiramente, que seja uma casa  de amor, de acolhimento, de bondade  e de respeito; uma casa servidora, que tenha os ideais de São Vicente de Paulo.</a:t>
            </a:r>
          </a:p>
          <a:p>
            <a:pPr marL="0" indent="0"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cumpra seus deveres de acordo com o regulamento da SSVP e que seja parceira das unidades vicentinas e da comunidade local.</a:t>
            </a:r>
          </a:p>
        </p:txBody>
      </p:sp>
      <p:sp>
        <p:nvSpPr>
          <p:cNvPr id="20" name="Retângulo 7">
            <a:extLst>
              <a:ext uri="{FF2B5EF4-FFF2-40B4-BE49-F238E27FC236}">
                <a16:creationId xmlns:a16="http://schemas.microsoft.com/office/drawing/2014/main" id="{1A604944-8842-4D20-9397-D265B525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2" y="1057595"/>
            <a:ext cx="87153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se espera de uma Obra Unida: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7518337-52B1-42CD-AA06-208AF7DFF4EB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08610B8-1E20-4BFC-8632-90F025713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37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67810" y="1215516"/>
            <a:ext cx="792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70C0"/>
                </a:solidFill>
                <a:latin typeface="Montserrat" pitchFamily="2" charset="0"/>
              </a:rPr>
              <a:t>A Estrutura da SSVP e a sua </a:t>
            </a:r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organização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80771"/>
            <a:ext cx="11847444" cy="4287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latin typeface="Montserrat" panose="00000500000000000000" pitchFamily="50" charset="0"/>
              </a:rPr>
              <a:t>No Brasil temos: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34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Metropolitano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(CM)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322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Centrais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(CC)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16 mil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Conferências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130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Membros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vicentinos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Montserrat" panose="00000500000000000000" pitchFamily="2" charset="0"/>
                <a:cs typeface="Arial" charset="0"/>
              </a:rPr>
              <a:t>522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Unidas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(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Asilos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hospitais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)etc. </a:t>
            </a: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12.400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Funcionários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remunerados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470mil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pessoas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assistidas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destas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17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em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Assistenciais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6414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/>
          <p:cNvSpPr txBox="1">
            <a:spLocks noChangeArrowheads="1"/>
          </p:cNvSpPr>
          <p:nvPr/>
        </p:nvSpPr>
        <p:spPr>
          <a:xfrm>
            <a:off x="1765257" y="2202287"/>
            <a:ext cx="4352902" cy="3459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- MISSÃO</a:t>
            </a: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- VISÃO</a:t>
            </a: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- VALORES</a:t>
            </a:r>
          </a:p>
        </p:txBody>
      </p:sp>
    </p:spTree>
    <p:extLst>
      <p:ext uri="{BB962C8B-B14F-4D97-AF65-F5344CB8AC3E}">
        <p14:creationId xmlns:p14="http://schemas.microsoft.com/office/powerpoint/2010/main" val="2529412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 noChangeArrowheads="1"/>
          </p:cNvSpPr>
          <p:nvPr/>
        </p:nvSpPr>
        <p:spPr>
          <a:xfrm>
            <a:off x="1345281" y="3244427"/>
            <a:ext cx="5127593" cy="2138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Ser uma rede de amigos, buscando a santificação por meio do serviço ao necessitado com respeito, amor, alegria, e em defesa da justiça social.</a:t>
            </a:r>
          </a:p>
        </p:txBody>
      </p:sp>
      <p:sp>
        <p:nvSpPr>
          <p:cNvPr id="19" name="Título 1"/>
          <p:cNvSpPr txBox="1">
            <a:spLocks noChangeArrowheads="1"/>
          </p:cNvSpPr>
          <p:nvPr/>
        </p:nvSpPr>
        <p:spPr>
          <a:xfrm>
            <a:off x="489980" y="1089723"/>
            <a:ext cx="6348413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Montserrat" pitchFamily="2" charset="0"/>
              </a:rPr>
              <a:t>MISSÃO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9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/>
          <p:cNvSpPr txBox="1">
            <a:spLocks noChangeArrowheads="1"/>
          </p:cNvSpPr>
          <p:nvPr/>
        </p:nvSpPr>
        <p:spPr>
          <a:xfrm>
            <a:off x="996871" y="946195"/>
            <a:ext cx="5567363" cy="995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VISÃO</a:t>
            </a:r>
            <a:endParaRPr lang="pt-BR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spaço Reservado para Conteúdo 2"/>
          <p:cNvSpPr txBox="1">
            <a:spLocks noChangeArrowheads="1"/>
          </p:cNvSpPr>
          <p:nvPr/>
        </p:nvSpPr>
        <p:spPr>
          <a:xfrm>
            <a:off x="1164741" y="2995077"/>
            <a:ext cx="5567363" cy="197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Ser reconhecida como uma organização nacional que promove a dignidade integral dos mais necessitados</a:t>
            </a:r>
          </a:p>
        </p:txBody>
      </p:sp>
    </p:spTree>
    <p:extLst>
      <p:ext uri="{BB962C8B-B14F-4D97-AF65-F5344CB8AC3E}">
        <p14:creationId xmlns:p14="http://schemas.microsoft.com/office/powerpoint/2010/main" val="2661895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/>
          <p:cNvSpPr txBox="1">
            <a:spLocks noChangeArrowheads="1"/>
          </p:cNvSpPr>
          <p:nvPr/>
        </p:nvSpPr>
        <p:spPr>
          <a:xfrm>
            <a:off x="674899" y="359569"/>
            <a:ext cx="5567363" cy="995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VALORES</a:t>
            </a:r>
            <a:endParaRPr lang="pt-BR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449804" y="1714499"/>
            <a:ext cx="3346450" cy="476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Caridade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Empatia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Simplicidade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Justiça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Espiritualidade</a:t>
            </a:r>
          </a:p>
        </p:txBody>
      </p:sp>
    </p:spTree>
    <p:extLst>
      <p:ext uri="{BB962C8B-B14F-4D97-AF65-F5344CB8AC3E}">
        <p14:creationId xmlns:p14="http://schemas.microsoft.com/office/powerpoint/2010/main" val="1461665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1792289" y="3017839"/>
            <a:ext cx="8607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Intervalo</a:t>
            </a:r>
            <a:endParaRPr lang="pt-BR" altLang="pt-BR" sz="4400" b="1" u="sng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55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579548" y="1318890"/>
            <a:ext cx="1119174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Na segunda parte vamos refletir sobre:</a:t>
            </a: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endParaRPr lang="pt-BR" altLang="pt-BR" sz="3600" b="1" i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sz="2800" dirty="0">
                <a:latin typeface="Montserrat" panose="00000500000000000000" pitchFamily="2" charset="0"/>
              </a:rPr>
              <a:t>Código de Conduta Ética do Vicentino e da Administração da SSVP </a:t>
            </a:r>
          </a:p>
          <a:p>
            <a:pPr marL="514350" indent="-514350" algn="just">
              <a:buFontTx/>
              <a:buAutoNum type="romanUcPeriod"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Atendimento,  à comunidade, aos familiares  e aos internos</a:t>
            </a:r>
          </a:p>
          <a:p>
            <a:pPr marL="514350" indent="-514350" algn="just">
              <a:buFontTx/>
              <a:buAutoNum type="romanUcPeriod"/>
              <a:defRPr/>
            </a:pPr>
            <a:endParaRPr lang="pt-BR" altLang="pt-BR" dirty="0">
              <a:latin typeface="Montserrat" panose="00000500000000000000" pitchFamily="2" charset="0"/>
            </a:endParaRPr>
          </a:p>
          <a:p>
            <a:pPr marL="514350" indent="-514350" algn="just">
              <a:buFontTx/>
              <a:buAutoNum type="romanUcPeriod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Segurança no Trabalho </a:t>
            </a: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56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9" name="Título 1"/>
          <p:cNvSpPr txBox="1">
            <a:spLocks noChangeArrowheads="1"/>
          </p:cNvSpPr>
          <p:nvPr/>
        </p:nvSpPr>
        <p:spPr bwMode="auto">
          <a:xfrm>
            <a:off x="875439" y="2560985"/>
            <a:ext cx="62341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Código de Conduta Ética do Vicentino e da Administração da SSVP </a:t>
            </a:r>
          </a:p>
        </p:txBody>
      </p:sp>
    </p:spTree>
    <p:extLst>
      <p:ext uri="{BB962C8B-B14F-4D97-AF65-F5344CB8AC3E}">
        <p14:creationId xmlns:p14="http://schemas.microsoft.com/office/powerpoint/2010/main" val="367270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sp>
        <p:nvSpPr>
          <p:cNvPr id="17" name="CaixaDeTexto 4"/>
          <p:cNvSpPr txBox="1">
            <a:spLocks noChangeArrowheads="1"/>
          </p:cNvSpPr>
          <p:nvPr/>
        </p:nvSpPr>
        <p:spPr bwMode="auto">
          <a:xfrm>
            <a:off x="231819" y="1894569"/>
            <a:ext cx="1164250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1612: assume sua primeira paróquia </a:t>
            </a:r>
            <a:r>
              <a:rPr lang="pt-BR" altLang="pt-BR" sz="2800" dirty="0" err="1">
                <a:latin typeface="Montserrat" pitchFamily="2" charset="0"/>
              </a:rPr>
              <a:t>en</a:t>
            </a:r>
            <a:r>
              <a:rPr lang="pt-BR" altLang="pt-BR" sz="2800" dirty="0">
                <a:latin typeface="Montserrat" pitchFamily="2" charset="0"/>
              </a:rPr>
              <a:t> </a:t>
            </a:r>
            <a:r>
              <a:rPr lang="pt-BR" altLang="pt-BR" sz="2800" dirty="0" err="1">
                <a:latin typeface="Montserrat" pitchFamily="2" charset="0"/>
              </a:rPr>
              <a:t>Clichy</a:t>
            </a:r>
            <a:endParaRPr lang="pt-BR" altLang="pt-BR" sz="2800" dirty="0">
              <a:latin typeface="Montserrat" pitchFamily="2" charset="0"/>
            </a:endParaRP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1613: se torna capelão da família </a:t>
            </a:r>
            <a:r>
              <a:rPr lang="pt-BR" altLang="pt-BR" sz="2800" dirty="0" err="1">
                <a:latin typeface="Montserrat" pitchFamily="2" charset="0"/>
              </a:rPr>
              <a:t>Gondi</a:t>
            </a:r>
            <a:r>
              <a:rPr lang="pt-BR" altLang="pt-BR" sz="2800" dirty="0">
                <a:latin typeface="Montserrat" pitchFamily="2" charset="0"/>
              </a:rPr>
              <a:t>.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1617 – a experiência do primeiro sermão da missão “o pobre povo das aldeias estava abandonado”</a:t>
            </a:r>
          </a:p>
          <a:p>
            <a:endParaRPr lang="pt-BR" altLang="pt-BR" sz="1200" b="1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O</a:t>
            </a:r>
            <a:r>
              <a:rPr lang="pt-BR" altLang="pt-BR" sz="2800" b="1" dirty="0">
                <a:latin typeface="Montserrat" pitchFamily="2" charset="0"/>
              </a:rPr>
              <a:t> </a:t>
            </a:r>
            <a:r>
              <a:rPr lang="pt-BR" altLang="pt-BR" sz="2800" dirty="0">
                <a:latin typeface="Montserrat" pitchFamily="2" charset="0"/>
              </a:rPr>
              <a:t> alívio das misérias corporais dos pobres mediante a caridade organizada.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1617 funda a </a:t>
            </a:r>
            <a:r>
              <a:rPr lang="pt-BR" altLang="pt-BR" sz="2800" b="1" dirty="0">
                <a:latin typeface="Montserrat" pitchFamily="2" charset="0"/>
              </a:rPr>
              <a:t>Confraria da Caridade</a:t>
            </a:r>
            <a:r>
              <a:rPr lang="pt-BR" altLang="pt-BR" sz="2800" dirty="0">
                <a:latin typeface="Montserra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19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1936751" y="2900363"/>
            <a:ext cx="8607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dirty="0">
                <a:latin typeface="Montserrat" pitchFamily="2" charset="0"/>
              </a:rPr>
              <a:t>Código de Conduta Ética do Vicentino e da Administração da SSVP</a:t>
            </a:r>
          </a:p>
          <a:p>
            <a:pPr algn="ctr" eaLnBrk="1" hangingPunct="1"/>
            <a:r>
              <a:rPr lang="pt-BR" altLang="pt-BR" sz="2800" dirty="0">
                <a:latin typeface="Montserrat" pitchFamily="2" charset="0"/>
              </a:rPr>
              <a:t>(Resolução Nº 007/2022 DE 02 de abril de 2022), que revogou a resolução n° 01/2019)</a:t>
            </a:r>
            <a:endParaRPr lang="pt-BR" altLang="pt-BR" sz="2800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97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795130" y="3429000"/>
            <a:ext cx="103234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Para melhor desempenhar as nossas  atividades vicentinas, é que o  CNB </a:t>
            </a:r>
            <a:r>
              <a:rPr lang="pt-BR" altLang="pt-BR" sz="2800" b="1" dirty="0">
                <a:latin typeface="Montserrat" pitchFamily="2" charset="0"/>
              </a:rPr>
              <a:t>instituiu o  Código de Conduta Ética do Vicentino e da Administração da SSVP</a:t>
            </a:r>
          </a:p>
        </p:txBody>
      </p:sp>
    </p:spTree>
    <p:extLst>
      <p:ext uri="{BB962C8B-B14F-4D97-AF65-F5344CB8AC3E}">
        <p14:creationId xmlns:p14="http://schemas.microsoft.com/office/powerpoint/2010/main" val="2573615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98593" y="1230901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>
          <a:xfrm>
            <a:off x="305631" y="1889211"/>
            <a:ext cx="10110029" cy="4543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 lei é a obediência ao que é obrigatório, enquanto “ética é a obediência ao que não pode ser obrigatório. Pode-se obrigar alguém a obedecer uma lei, mas ética é o que se faz quando ninguém está olhando”.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latin typeface="Montserrat" panose="00000500000000000000" pitchFamily="2" charset="0"/>
              </a:rPr>
              <a:t>Valores essenciais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Montserrat" panose="00000500000000000000" pitchFamily="2" charset="0"/>
              </a:rPr>
              <a:t>Amor ou compaixão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Montserrat" panose="00000500000000000000" pitchFamily="2" charset="0"/>
              </a:rPr>
              <a:t>Verdade e Integridade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Montserrat" panose="00000500000000000000" pitchFamily="2" charset="0"/>
              </a:rPr>
              <a:t>Justiça , Solidariedade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Montserrat" panose="00000500000000000000" pitchFamily="2" charset="0"/>
              </a:rPr>
              <a:t>Tolerância, </a:t>
            </a:r>
            <a:r>
              <a:rPr lang="pt-BR" dirty="0" err="1">
                <a:latin typeface="Montserrat" panose="00000500000000000000" pitchFamily="2" charset="0"/>
              </a:rPr>
              <a:t>etc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18" name="Picture 4" descr="O que é ética? Conceito, origem, função e principais códi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5846" r="17712" b="4507"/>
          <a:stretch>
            <a:fillRect/>
          </a:stretch>
        </p:blipFill>
        <p:spPr bwMode="auto">
          <a:xfrm>
            <a:off x="7985887" y="4011966"/>
            <a:ext cx="26908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814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1047481" y="3099663"/>
            <a:ext cx="100970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 dirty="0">
                <a:latin typeface="Montserrat" pitchFamily="2" charset="0"/>
              </a:rPr>
              <a:t>Art. 1º </a:t>
            </a:r>
            <a:r>
              <a:rPr lang="pt-BR" altLang="pt-BR" sz="2800" dirty="0">
                <a:latin typeface="Montserrat" pitchFamily="2" charset="0"/>
              </a:rPr>
              <a:t>- A ética é o ideal de conduta humana, que orienta cada ser humano sobre o que é bom e correto e o que deveria assumir, orientando sua vida em relação a seus semelhantes e visando ao bem comum.</a:t>
            </a:r>
          </a:p>
        </p:txBody>
      </p:sp>
    </p:spTree>
    <p:extLst>
      <p:ext uri="{BB962C8B-B14F-4D97-AF65-F5344CB8AC3E}">
        <p14:creationId xmlns:p14="http://schemas.microsoft.com/office/powerpoint/2010/main" val="3860330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837127" y="2082801"/>
            <a:ext cx="10097036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endParaRPr lang="pt-BR" altLang="pt-BR" sz="900" b="1" u="sng" dirty="0">
              <a:solidFill>
                <a:srgbClr val="0070C0"/>
              </a:solidFill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Art. 8º - Este Código deve estar presente no exercício diário das atividades da SSVP, expressando o comportamento e respeito quanto: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I. A conduta ética e honesta perante as situações de conflitos de interesses.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II. O cumprimento das leis vigentes no país, e as normas emanadas do CNB.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31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410816" y="3006726"/>
            <a:ext cx="115626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Art. 9º - Pelas diretrizes deste Código os envolvidos nas atividades vicentinas se tornam responsáveis pelo seu cumprimento, assegurando a prática permanente dos princípios éticos e garantindo respeito ao bom nome da SSVP. 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0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656824" y="2203451"/>
            <a:ext cx="968732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 u="sng" dirty="0">
                <a:latin typeface="Montserrat" pitchFamily="2" charset="0"/>
              </a:rPr>
              <a:t>Art. 15</a:t>
            </a:r>
            <a:r>
              <a:rPr lang="pt-BR" altLang="pt-BR" sz="2800" dirty="0">
                <a:latin typeface="Montserrat" pitchFamily="2" charset="0"/>
              </a:rPr>
              <a:t>. Nas Unidades Vicentinas todos devem pautar o relacionamento entre si de acordo com os seguintes parâmetros de conduta: 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I. Agir com cortesia, respeitando as diferenças individuais; 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II. Reconhecer os méritos relativos aos trabalhos desenvolvidos pelos colegas; </a:t>
            </a:r>
          </a:p>
        </p:txBody>
      </p:sp>
    </p:spTree>
    <p:extLst>
      <p:ext uri="{BB962C8B-B14F-4D97-AF65-F5344CB8AC3E}">
        <p14:creationId xmlns:p14="http://schemas.microsoft.com/office/powerpoint/2010/main" val="3888361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728870" y="3123795"/>
            <a:ext cx="1021742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III. Não prejudicar a reputação de colegas por meio de julgamentos preconceituosos, falso testemunho; </a:t>
            </a:r>
          </a:p>
          <a:p>
            <a:pPr algn="just"/>
            <a:endParaRPr lang="pt-BR" altLang="pt-BR" sz="12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IV. Não buscar troca de favores que possam dar origem a qualquer tipo de compromisso ou obrigação pessoal; </a:t>
            </a:r>
            <a:endParaRPr lang="pt-BR" altLang="pt-BR" sz="2800" b="1" u="sng" dirty="0">
              <a:latin typeface="Montserrat" pitchFamily="2" charset="0"/>
            </a:endParaRPr>
          </a:p>
        </p:txBody>
      </p:sp>
      <p:sp>
        <p:nvSpPr>
          <p:cNvPr id="18" name="CaixaDeTexto 12"/>
          <p:cNvSpPr txBox="1">
            <a:spLocks noChangeArrowheads="1"/>
          </p:cNvSpPr>
          <p:nvPr/>
        </p:nvSpPr>
        <p:spPr bwMode="auto">
          <a:xfrm>
            <a:off x="728870" y="216723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u="sng" dirty="0">
                <a:latin typeface="Montserrat" pitchFamily="2" charset="0"/>
              </a:rPr>
              <a:t>Art. 15</a:t>
            </a:r>
            <a:r>
              <a:rPr lang="pt-BR" altLang="pt-BR" sz="2800" dirty="0">
                <a:latin typeface="Montserra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683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1094704" y="2924176"/>
            <a:ext cx="98652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 u="sng" dirty="0">
                <a:latin typeface="Montserrat" pitchFamily="2" charset="0"/>
              </a:rPr>
              <a:t>Art. 15</a:t>
            </a:r>
            <a:r>
              <a:rPr lang="pt-BR" altLang="pt-BR" sz="2800" dirty="0">
                <a:latin typeface="Montserrat" pitchFamily="2" charset="0"/>
              </a:rPr>
              <a:t>. § único. </a:t>
            </a:r>
          </a:p>
          <a:p>
            <a:pPr algn="just"/>
            <a:r>
              <a:rPr lang="pt-BR" altLang="pt-BR" sz="2800" dirty="0">
                <a:latin typeface="Montserrat" pitchFamily="2" charset="0"/>
              </a:rPr>
              <a:t>É dever de todos zelar pela manutenção de um ambiente de trabalho cortês, harmônico e agradável, que possa transmitir conforto afetivo aos assistidos. 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862885" y="2371725"/>
            <a:ext cx="100970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 u="sng" dirty="0">
                <a:latin typeface="Montserrat" pitchFamily="2" charset="0"/>
              </a:rPr>
              <a:t>Art. 18</a:t>
            </a:r>
            <a:endParaRPr lang="pt-BR" altLang="pt-BR" sz="2800" dirty="0">
              <a:latin typeface="Montserrat" pitchFamily="2" charset="0"/>
            </a:endParaRP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§ 1º. Os dirigentes e gestores devem pautar o relacionamento com os empregados, voluntários, terceirizados e prestadores de serviços pelos seguintes parâmetros de conduta: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9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pic>
        <p:nvPicPr>
          <p:cNvPr id="18" name="Picture 6" descr="São Vicente de Paulo: o capelão das galeras | Cine-Fórum C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28" y="2227278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"/>
          <p:cNvSpPr txBox="1">
            <a:spLocks noChangeArrowheads="1"/>
          </p:cNvSpPr>
          <p:nvPr/>
        </p:nvSpPr>
        <p:spPr bwMode="auto">
          <a:xfrm>
            <a:off x="2063751" y="5264150"/>
            <a:ext cx="77771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404040"/>
                </a:solidFill>
                <a:latin typeface="Montserrat" pitchFamily="2" charset="0"/>
              </a:rPr>
              <a:t>1619: Nomeado por </a:t>
            </a:r>
            <a:r>
              <a:rPr lang="pt-BR" altLang="pt-BR" sz="2800" dirty="0" err="1">
                <a:solidFill>
                  <a:srgbClr val="404040"/>
                </a:solidFill>
                <a:latin typeface="Montserrat" pitchFamily="2" charset="0"/>
              </a:rPr>
              <a:t>Luis</a:t>
            </a:r>
            <a:r>
              <a:rPr lang="pt-BR" altLang="pt-BR" sz="2800" dirty="0">
                <a:solidFill>
                  <a:srgbClr val="404040"/>
                </a:solidFill>
                <a:latin typeface="Montserrat" pitchFamily="2" charset="0"/>
              </a:rPr>
              <a:t> XII capelão-mor de todas as Galés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pt-BR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42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244700" y="2326332"/>
            <a:ext cx="1172877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anose="00000500000000000000"/>
              </a:rPr>
              <a:t>I. Agir com cortesia, respeitando as diferenças individuais;</a:t>
            </a:r>
            <a:endParaRPr lang="pt-BR" altLang="pt-BR" sz="2000" dirty="0">
              <a:latin typeface="Montserrat" panose="00000500000000000000"/>
            </a:endParaRPr>
          </a:p>
          <a:p>
            <a:r>
              <a:rPr lang="pt-BR" altLang="pt-BR" sz="1200" dirty="0">
                <a:latin typeface="Montserrat" panose="00000500000000000000"/>
              </a:rPr>
              <a:t> </a:t>
            </a:r>
          </a:p>
          <a:p>
            <a:r>
              <a:rPr lang="pt-BR" altLang="pt-BR" sz="2800" dirty="0">
                <a:latin typeface="Montserrat" pitchFamily="2" charset="0"/>
              </a:rPr>
              <a:t>II. Mostrar-se aberto a solucionar as dúvidas que lhes sejam apresentadas; 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III. Procurar dirimir e pacificar eventuais conflitos; </a:t>
            </a:r>
            <a:endParaRPr lang="pt-BR" altLang="pt-BR" sz="2800" b="1" u="sng" dirty="0">
              <a:latin typeface="Montserrat" pitchFamily="2" charset="0"/>
            </a:endParaRPr>
          </a:p>
          <a:p>
            <a:endParaRPr lang="pt-BR" altLang="pt-BR" sz="28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507031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618186" y="2454463"/>
            <a:ext cx="999400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Artigo 19. A SSVP é uma Organização, apartidária e que não admite nenhuma espécie de preconceito racial, filosófico ou político. </a:t>
            </a:r>
          </a:p>
          <a:p>
            <a:pPr algn="just"/>
            <a:endParaRPr lang="pt-BR" altLang="pt-BR" sz="14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§ 1º. Nas Unidades Vicentinas não devem tolerar assédios, ameaças, intimidações ou violências, de qualquer espécie ou natureza. 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65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914401" y="2781301"/>
            <a:ext cx="972354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Artigo 19. </a:t>
            </a:r>
            <a:endParaRPr lang="pt-BR" altLang="pt-BR" sz="14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§ 2º. Qualquer aliciamento, ato ou omissão que julguem contrários aos interesses da Organização devem ser comunicados imediatamente aos superiores hierárquicos;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16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308886" y="2405989"/>
            <a:ext cx="1157422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pt-BR" altLang="pt-BR" sz="2800" b="1" dirty="0">
                <a:latin typeface="Montserrat" pitchFamily="2" charset="0"/>
              </a:rPr>
              <a:t>Art. 21- DOS CONFLITOS DE INTERESSES  </a:t>
            </a:r>
            <a:endParaRPr lang="pt-BR" altLang="pt-BR" sz="2800" dirty="0">
              <a:latin typeface="Montserrat" pitchFamily="2" charset="0"/>
            </a:endParaRP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I. Utilizar as instalações, equipamentos das Unidades Vicentinas em </a:t>
            </a:r>
            <a:r>
              <a:rPr lang="pt-BR" altLang="pt-BR" sz="2800" b="1" u="sng" dirty="0">
                <a:latin typeface="Montserrat" pitchFamily="2" charset="0"/>
              </a:rPr>
              <a:t>proveito próprio</a:t>
            </a:r>
            <a:r>
              <a:rPr lang="pt-BR" altLang="pt-BR" sz="2800" dirty="0">
                <a:latin typeface="Montserrat" pitchFamily="2" charset="0"/>
              </a:rPr>
              <a:t>, para fins particulares ou para a </a:t>
            </a:r>
            <a:r>
              <a:rPr lang="pt-BR" altLang="pt-BR" sz="2800" b="1" u="sng" dirty="0">
                <a:latin typeface="Montserrat" pitchFamily="2" charset="0"/>
              </a:rPr>
              <a:t>promoção de atividades ou manifestações de natureza política ou corporativista; 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IV. Estabelecer ou manter relação de sociedade formal ou informal com fornecedores; 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04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1390919" y="3006196"/>
            <a:ext cx="894923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Art.22 - Nas Unidades Vicentinas são proibidos aceitar, dar, oferecer ou prometer, em benefício próprio, quaisquer tipos de brindes ou gratificações de qualquer pessoa ou empresa.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75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850006" y="2276475"/>
            <a:ext cx="9494144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Artigo 23. A contratação de fornecedores deverá basear-se em critérios técnicos, profissionais e éticos, de acordo com as necessidades das Unidades Vicentinas. </a:t>
            </a:r>
          </a:p>
          <a:p>
            <a:pPr algn="just"/>
            <a:endParaRPr lang="pt-BR" altLang="pt-BR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§ 1º. A Unidade Vicentina, ao adquirir qualquer produto ou serviço deverá consultar pelo menos 3 (três) fornecedores. </a:t>
            </a:r>
          </a:p>
        </p:txBody>
      </p:sp>
    </p:spTree>
    <p:extLst>
      <p:ext uri="{BB962C8B-B14F-4D97-AF65-F5344CB8AC3E}">
        <p14:creationId xmlns:p14="http://schemas.microsoft.com/office/powerpoint/2010/main" val="28642520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1275008" y="2636839"/>
            <a:ext cx="856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Artigo 23. </a:t>
            </a:r>
            <a:endParaRPr lang="pt-BR" altLang="pt-BR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§ 2º. Os negócios com fornecedores que tenham </a:t>
            </a:r>
            <a:r>
              <a:rPr lang="pt-BR" altLang="pt-BR" sz="2800" b="1" u="sng" dirty="0">
                <a:latin typeface="Montserrat" pitchFamily="2" charset="0"/>
              </a:rPr>
              <a:t>RELAÇÕES DE PARENTESCO COM OS DIRIGENTES</a:t>
            </a:r>
            <a:r>
              <a:rPr lang="pt-BR" altLang="pt-BR" sz="2800" dirty="0">
                <a:latin typeface="Montserrat" pitchFamily="2" charset="0"/>
              </a:rPr>
              <a:t>, empregados, associados e colaboradores devem ser evitados.</a:t>
            </a:r>
            <a:endParaRPr lang="pt-BR" altLang="pt-BR" sz="2400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75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3" name="Retângulo 16"/>
          <p:cNvSpPr>
            <a:spLocks noChangeArrowheads="1"/>
          </p:cNvSpPr>
          <p:nvPr/>
        </p:nvSpPr>
        <p:spPr bwMode="auto">
          <a:xfrm>
            <a:off x="540914" y="2232026"/>
            <a:ext cx="98619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Art. 24 - Em respeito à natureza apartidária da SSVP, seus associados e empregados são proibidos de realizar quaisquer atividades ou manifestações de natureza política ou corporativista durante seu horário de trabalho, bem como de utilizar suas dependências, materiais, equipamentos e outros bens para atividades dessa natureza.</a:t>
            </a:r>
            <a:endParaRPr lang="pt-BR" altLang="pt-BR" sz="36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76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/>
          <p:cNvSpPr txBox="1">
            <a:spLocks/>
          </p:cNvSpPr>
          <p:nvPr/>
        </p:nvSpPr>
        <p:spPr>
          <a:xfrm>
            <a:off x="1674991" y="1302770"/>
            <a:ext cx="7632700" cy="5904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800" dirty="0">
                <a:solidFill>
                  <a:srgbClr val="0053A1"/>
                </a:solidFill>
                <a:latin typeface="Montserrat" panose="00000500000000000000" pitchFamily="2" charset="0"/>
              </a:rPr>
              <a:t>Código de Conduta Ética</a:t>
            </a:r>
          </a:p>
        </p:txBody>
      </p:sp>
      <p:sp>
        <p:nvSpPr>
          <p:cNvPr id="17" name="Retângulo 6"/>
          <p:cNvSpPr>
            <a:spLocks noChangeArrowheads="1"/>
          </p:cNvSpPr>
          <p:nvPr/>
        </p:nvSpPr>
        <p:spPr bwMode="auto">
          <a:xfrm>
            <a:off x="1421158" y="2759499"/>
            <a:ext cx="934968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Art. 48 - Este Código entrou em vigor em todo o território nacional, em 02 de abril de 2022 e aplicar-se-á aos processos em andamento, cabendo ao Conselho Nacional do Brasil e as demais Unidades Vicentinas promoverem a sua ampla divulgação. </a:t>
            </a:r>
            <a:endParaRPr lang="pt-BR" altLang="pt-BR" sz="2800" b="1" u="sng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88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833146" y="2551460"/>
            <a:ext cx="6172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Atendimento,  à comunidade, aos familiares  e aos internos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8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sp>
        <p:nvSpPr>
          <p:cNvPr id="17" name="Espaço Reservado para Conteúdo 2"/>
          <p:cNvSpPr txBox="1">
            <a:spLocks noChangeArrowheads="1"/>
          </p:cNvSpPr>
          <p:nvPr/>
        </p:nvSpPr>
        <p:spPr bwMode="auto">
          <a:xfrm>
            <a:off x="1004552" y="2636838"/>
            <a:ext cx="869189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800" dirty="0">
              <a:latin typeface="Montserrat" pitchFamily="2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Montserrat" pitchFamily="2" charset="0"/>
              </a:rPr>
              <a:t>17 de abril 1625: </a:t>
            </a:r>
            <a:r>
              <a:rPr lang="pt-BR" altLang="pt-BR" sz="2800" dirty="0">
                <a:latin typeface="Montserrat" pitchFamily="2" charset="0"/>
              </a:rPr>
              <a:t>assina o contrato de fundação da </a:t>
            </a:r>
            <a:r>
              <a:rPr lang="pt-BR" altLang="pt-BR" sz="2800" b="1" dirty="0">
                <a:latin typeface="Montserrat" pitchFamily="2" charset="0"/>
              </a:rPr>
              <a:t>Congregação da Missão</a:t>
            </a:r>
            <a:r>
              <a:rPr lang="pt-BR" altLang="pt-BR" sz="2800" dirty="0">
                <a:latin typeface="Montserra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9816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631950" y="3105150"/>
            <a:ext cx="873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4400" b="1" i="1" dirty="0">
              <a:solidFill>
                <a:srgbClr val="0070C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07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1442435" y="2493094"/>
            <a:ext cx="84699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pt-BR" sz="4000" b="1" u="sng" dirty="0"/>
          </a:p>
          <a:p>
            <a:pPr algn="just"/>
            <a:r>
              <a:rPr lang="pt-BR" altLang="pt-BR" sz="2800" dirty="0">
                <a:latin typeface="Montserrat" pitchFamily="2" charset="0"/>
              </a:rPr>
              <a:t>Um dos desafios para as pessoas que são funcionários(as) nas unidades da Sociedade de São Vicente de Paulo (SSVP) é o atendimento ao público</a:t>
            </a:r>
          </a:p>
          <a:p>
            <a:pPr algn="ctr"/>
            <a:endParaRPr lang="pt-BR" altLang="pt-BR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64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2063751" y="1866900"/>
            <a:ext cx="79930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E para lidar com estes desafios é   preciso ter algumas habilidades, como:</a:t>
            </a:r>
          </a:p>
          <a:p>
            <a:endParaRPr lang="pt-BR" altLang="pt-BR" sz="12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	- Delicadeza,</a:t>
            </a:r>
          </a:p>
          <a:p>
            <a:r>
              <a:rPr lang="pt-BR" altLang="pt-BR" sz="2800" b="1" dirty="0">
                <a:latin typeface="Montserrat" pitchFamily="2" charset="0"/>
              </a:rPr>
              <a:t>	- </a:t>
            </a:r>
            <a:r>
              <a:rPr lang="pt-BR" altLang="pt-BR" sz="2800" b="1" u="sng" dirty="0">
                <a:latin typeface="Montserrat" pitchFamily="2" charset="0"/>
              </a:rPr>
              <a:t>Gentileza,</a:t>
            </a:r>
          </a:p>
          <a:p>
            <a:r>
              <a:rPr lang="pt-BR" altLang="pt-BR" sz="2800" b="1" dirty="0">
                <a:latin typeface="Montserrat" pitchFamily="2" charset="0"/>
              </a:rPr>
              <a:t>	- </a:t>
            </a:r>
            <a:r>
              <a:rPr lang="pt-BR" altLang="pt-BR" sz="2800" b="1" u="sng" dirty="0">
                <a:latin typeface="Montserrat" pitchFamily="2" charset="0"/>
              </a:rPr>
              <a:t>Alegria,</a:t>
            </a:r>
          </a:p>
          <a:p>
            <a:r>
              <a:rPr lang="pt-BR" altLang="pt-BR" sz="2800" dirty="0">
                <a:latin typeface="Montserrat" pitchFamily="2" charset="0"/>
              </a:rPr>
              <a:t>	- Reconhecimento,</a:t>
            </a:r>
          </a:p>
          <a:p>
            <a:r>
              <a:rPr lang="pt-BR" altLang="pt-BR" sz="2800" dirty="0">
                <a:latin typeface="Montserrat" pitchFamily="2" charset="0"/>
              </a:rPr>
              <a:t>	- Humildade, </a:t>
            </a:r>
          </a:p>
          <a:p>
            <a:r>
              <a:rPr lang="pt-BR" altLang="pt-BR" sz="2800" dirty="0">
                <a:latin typeface="Montserrat" pitchFamily="2" charset="0"/>
              </a:rPr>
              <a:t>	- Senso de Humor, </a:t>
            </a:r>
          </a:p>
          <a:p>
            <a:r>
              <a:rPr lang="pt-BR" altLang="pt-BR" sz="2800" dirty="0">
                <a:latin typeface="Montserrat" pitchFamily="2" charset="0"/>
              </a:rPr>
              <a:t>	- Acolhimento.</a:t>
            </a:r>
            <a:endParaRPr lang="pt-BR" altLang="pt-BR" sz="2800" b="1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0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2279650" y="2950625"/>
            <a:ext cx="70977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Quem atende o publico, precisam ser pessoas agradáveis e com </a:t>
            </a:r>
            <a:r>
              <a:rPr lang="pt-BR" altLang="pt-BR" sz="2800" b="1" dirty="0">
                <a:latin typeface="Montserrat" pitchFamily="2" charset="0"/>
              </a:rPr>
              <a:t>MOTIVAÇÃO</a:t>
            </a:r>
            <a:r>
              <a:rPr lang="pt-BR" altLang="pt-BR" sz="2800" dirty="0">
                <a:latin typeface="Montserrat" pitchFamily="2" charset="0"/>
              </a:rPr>
              <a:t>, pessoas que saibam reconhecer seus erros e agradecer quando necessário. </a:t>
            </a:r>
          </a:p>
        </p:txBody>
      </p:sp>
    </p:spTree>
    <p:extLst>
      <p:ext uri="{BB962C8B-B14F-4D97-AF65-F5344CB8AC3E}">
        <p14:creationId xmlns:p14="http://schemas.microsoft.com/office/powerpoint/2010/main" val="20380371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400801" y="3716338"/>
            <a:ext cx="3656013" cy="100806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2800" dirty="0">
                <a:latin typeface="Montserrat" panose="00000500000000000000" pitchFamily="2" charset="0"/>
                <a:ea typeface="+mj-ea"/>
                <a:cs typeface="+mj-cs"/>
              </a:rPr>
              <a:t>E Ter motivação é ter entusiasmo</a:t>
            </a:r>
            <a:endParaRPr lang="pt-BR" sz="1200" dirty="0"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18" name="Picture 3" descr="Gargalhad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1981200"/>
            <a:ext cx="3889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454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1727200" y="2618823"/>
            <a:ext cx="7791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Pessoas que demonstram </a:t>
            </a:r>
            <a:r>
              <a:rPr lang="pt-BR" altLang="pt-BR" sz="2800" b="1" u="sng" dirty="0">
                <a:latin typeface="Montserrat" pitchFamily="2" charset="0"/>
              </a:rPr>
              <a:t>prazer </a:t>
            </a:r>
            <a:r>
              <a:rPr lang="pt-BR" altLang="pt-BR" sz="2800" dirty="0">
                <a:latin typeface="Montserrat" pitchFamily="2" charset="0"/>
              </a:rPr>
              <a:t>em atender ao público </a:t>
            </a:r>
            <a:r>
              <a:rPr lang="pt-BR" altLang="pt-BR" sz="2800" b="1" dirty="0">
                <a:latin typeface="Montserrat" pitchFamily="2" charset="0"/>
              </a:rPr>
              <a:t>(comunidade, empresas, pastorais, vicentinos, escolas, outras igrejas, enfim, todas as pessoas), </a:t>
            </a:r>
            <a:r>
              <a:rPr lang="pt-BR" altLang="pt-BR" sz="2800" dirty="0">
                <a:latin typeface="Montserrat" pitchFamily="2" charset="0"/>
              </a:rPr>
              <a:t>pois elas são ou poderão ser parceiras na prestação de serviço aos pobres e a manutenção do emprego de vocês.</a:t>
            </a:r>
            <a:endParaRPr lang="pt-BR" altLang="pt-BR" sz="32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860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727200" y="1318890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  <a:latin typeface="Montserrat" pitchFamily="2" charset="0"/>
              </a:rPr>
              <a:t>Atendimento  à comunidade</a:t>
            </a:r>
            <a:endParaRPr lang="pt-BR" altLang="pt-BR" sz="2800" i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27200" y="2598738"/>
            <a:ext cx="76104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O ambiente de trabalho precisa ser arrumado e/ ou decorado com ícones que identifique que aquele lugar é um local que pertence à Sociedade de São Vicente de Paulo (SSVP).</a:t>
            </a:r>
            <a:endParaRPr lang="pt-BR" altLang="pt-BR" sz="3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577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3048000" y="3060898"/>
            <a:ext cx="6335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Atendimento aos familiares dos internos </a:t>
            </a:r>
            <a:endParaRPr lang="pt-BR" altLang="pt-BR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029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1780170" y="1321252"/>
            <a:ext cx="8132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8" name="Retângulo 5"/>
          <p:cNvSpPr>
            <a:spLocks noChangeArrowheads="1"/>
          </p:cNvSpPr>
          <p:nvPr/>
        </p:nvSpPr>
        <p:spPr bwMode="auto">
          <a:xfrm>
            <a:off x="1891294" y="3291922"/>
            <a:ext cx="7521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Quando uma família nos confia  o seu ente querido, buscam proporcionar uma vida saudável e  digna ao seu familiar.</a:t>
            </a:r>
            <a:endParaRPr lang="pt-BR" altLang="pt-BR" sz="3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06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1961322" y="1297439"/>
            <a:ext cx="7951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2168526" y="2668588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Desta forma, os familiares precisam ser bem </a:t>
            </a:r>
            <a:r>
              <a:rPr lang="pt-BR" altLang="pt-BR" sz="2800" b="1" u="sng" dirty="0">
                <a:latin typeface="Montserrat" pitchFamily="2" charset="0"/>
              </a:rPr>
              <a:t>acolhidos</a:t>
            </a:r>
            <a:r>
              <a:rPr lang="pt-BR" altLang="pt-BR" sz="2800" dirty="0">
                <a:latin typeface="Montserrat" pitchFamily="2" charset="0"/>
              </a:rPr>
              <a:t>, precisam ser tratados com </a:t>
            </a:r>
            <a:r>
              <a:rPr lang="pt-BR" altLang="pt-BR" sz="2800" b="1" u="sng" dirty="0">
                <a:latin typeface="Montserrat" pitchFamily="2" charset="0"/>
              </a:rPr>
              <a:t>respeito</a:t>
            </a:r>
            <a:r>
              <a:rPr lang="pt-BR" altLang="pt-BR" sz="2800" dirty="0">
                <a:latin typeface="Montserrat" pitchFamily="2" charset="0"/>
              </a:rPr>
              <a:t> e com </a:t>
            </a:r>
            <a:r>
              <a:rPr lang="pt-BR" altLang="pt-BR" sz="2800" b="1" u="sng" dirty="0">
                <a:latin typeface="Montserrat" pitchFamily="2" charset="0"/>
              </a:rPr>
              <a:t>delicadeza.</a:t>
            </a:r>
          </a:p>
          <a:p>
            <a:endParaRPr lang="en-US" altLang="pt-BR" sz="2800" b="1" u="sng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Precisam estar informados das condições de saúde do seu familiar.</a:t>
            </a:r>
          </a:p>
        </p:txBody>
      </p:sp>
    </p:spTree>
    <p:extLst>
      <p:ext uri="{BB962C8B-B14F-4D97-AF65-F5344CB8AC3E}">
        <p14:creationId xmlns:p14="http://schemas.microsoft.com/office/powerpoint/2010/main" val="254028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1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2"/>
          <p:cNvSpPr>
            <a:spLocks noChangeArrowheads="1"/>
          </p:cNvSpPr>
          <p:nvPr/>
        </p:nvSpPr>
        <p:spPr bwMode="auto">
          <a:xfrm>
            <a:off x="1463062" y="1220304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itchFamily="2" charset="0"/>
              </a:rPr>
              <a:t>Quem foi São Vicente de Paulo</a:t>
            </a: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450762" y="2432051"/>
            <a:ext cx="100029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>
                <a:latin typeface="Montserrat" pitchFamily="2" charset="0"/>
              </a:rPr>
              <a:t>São Vicente de Paulo é chamado: O </a:t>
            </a:r>
            <a:r>
              <a:rPr lang="pt-BR" altLang="pt-BR" sz="2800" b="1" dirty="0">
                <a:latin typeface="Montserrat" pitchFamily="2" charset="0"/>
              </a:rPr>
              <a:t>“PADRE DOS POBRES”</a:t>
            </a:r>
            <a:r>
              <a:rPr lang="pt-BR" altLang="pt-BR" sz="2800" dirty="0">
                <a:latin typeface="Montserrat" pitchFamily="2" charset="0"/>
              </a:rPr>
              <a:t>. O “</a:t>
            </a:r>
            <a:r>
              <a:rPr lang="pt-BR" altLang="pt-BR" sz="2800" b="1" dirty="0">
                <a:latin typeface="Montserrat" pitchFamily="2" charset="0"/>
              </a:rPr>
              <a:t>PAI DA CARIDADE”</a:t>
            </a:r>
            <a:r>
              <a:rPr lang="pt-BR" altLang="pt-BR" sz="2800" dirty="0">
                <a:latin typeface="Montserrat" pitchFamily="2" charset="0"/>
              </a:rPr>
              <a:t>. </a:t>
            </a:r>
          </a:p>
          <a:p>
            <a:endParaRPr lang="pt-BR" altLang="pt-BR" sz="2800" dirty="0">
              <a:latin typeface="Montserrat" pitchFamily="2" charset="0"/>
            </a:endParaRPr>
          </a:p>
          <a:p>
            <a:r>
              <a:rPr lang="pt-BR" altLang="pt-BR" sz="2800" dirty="0">
                <a:latin typeface="Montserrat" pitchFamily="2" charset="0"/>
              </a:rPr>
              <a:t>No ano de 1855 O Papa o declara </a:t>
            </a:r>
            <a:r>
              <a:rPr lang="pt-BR" altLang="pt-BR" sz="2800" b="1" dirty="0">
                <a:latin typeface="Montserrat" pitchFamily="2" charset="0"/>
              </a:rPr>
              <a:t>“PATRONO DE TODAS AS OBRAS DE CARIDADE”</a:t>
            </a:r>
            <a:r>
              <a:rPr lang="pt-BR" altLang="pt-BR" sz="2800" dirty="0">
                <a:latin typeface="Montserra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6006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2279650" y="1297439"/>
            <a:ext cx="7765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081825" y="2568575"/>
            <a:ext cx="868606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familiares precisam voltar para suas casas tranquilos, com a certeza de que seu ente querido está em </a:t>
            </a:r>
            <a:r>
              <a:rPr lang="pt-BR" altLang="pt-BR" sz="2800" b="1" u="sng" dirty="0">
                <a:latin typeface="Montserrat" panose="00000500000000000000" pitchFamily="2" charset="0"/>
              </a:rPr>
              <a:t>boas mãos</a:t>
            </a:r>
            <a:r>
              <a:rPr lang="pt-BR" altLang="pt-BR" sz="2800" dirty="0">
                <a:latin typeface="Montserrat" panose="00000500000000000000" pitchFamily="2" charset="0"/>
              </a:rPr>
              <a:t>, está sendo tratado com </a:t>
            </a:r>
            <a:r>
              <a:rPr lang="pt-BR" altLang="pt-BR" sz="2800" b="1" u="sng" dirty="0">
                <a:latin typeface="Montserrat" panose="00000500000000000000" pitchFamily="2" charset="0"/>
              </a:rPr>
              <a:t>dignidade, respeito e amor</a:t>
            </a:r>
            <a:r>
              <a:rPr lang="pt-BR" altLang="pt-BR" sz="2800" dirty="0">
                <a:latin typeface="Montserrat" panose="00000500000000000000" pitchFamily="2" charset="0"/>
              </a:rPr>
              <a:t>, que está tendo a qualidade de vida que merece.</a:t>
            </a:r>
            <a:endParaRPr lang="en-US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4844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2279650" y="1297439"/>
            <a:ext cx="777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1272209" y="2389188"/>
            <a:ext cx="878460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Para os funcionários que trabalham na recepção, utilizando o telefone ou e-mail, precisam ter um conhecimento bem apurado da unidade em que trabalha para poder responder com precisão as possíveis perguntas que as pessoas possam fazer-lhes.</a:t>
            </a:r>
            <a:endParaRPr lang="pt-BR" altLang="pt-BR" sz="20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093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2279650" y="1297439"/>
            <a:ext cx="7792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03388" y="2838451"/>
            <a:ext cx="88265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Ao atender ao telefone ou ao ligar para alguém, é preciso que identifique, como por exemplo:</a:t>
            </a:r>
          </a:p>
          <a:p>
            <a:pPr algn="just"/>
            <a:endParaRPr lang="pt-BR" altLang="pt-BR" sz="2800" dirty="0">
              <a:latin typeface="Montserrat" pitchFamily="2" charset="0"/>
            </a:endParaRPr>
          </a:p>
          <a:p>
            <a:pPr algn="just"/>
            <a:r>
              <a:rPr lang="pt-BR" sz="2800" dirty="0"/>
              <a:t>Lar de idosos “Aconchego Feliz” </a:t>
            </a:r>
            <a:r>
              <a:rPr lang="pt-BR" altLang="pt-BR" sz="2800" b="1" dirty="0">
                <a:latin typeface="Montserrat" pitchFamily="2" charset="0"/>
              </a:rPr>
              <a:t>da Sociedade de São Vicente de Paulo</a:t>
            </a:r>
            <a:r>
              <a:rPr lang="pt-BR" altLang="pt-BR" sz="2800" dirty="0">
                <a:latin typeface="Montserrat" pitchFamily="2" charset="0"/>
              </a:rPr>
              <a:t>, Patrícia, </a:t>
            </a:r>
            <a:r>
              <a:rPr lang="pt-BR" altLang="pt-BR" sz="2800" b="1" u="sng" dirty="0">
                <a:latin typeface="Montserrat" pitchFamily="2" charset="0"/>
              </a:rPr>
              <a:t>BOA TARDE!</a:t>
            </a:r>
          </a:p>
        </p:txBody>
      </p:sp>
    </p:spTree>
    <p:extLst>
      <p:ext uri="{BB962C8B-B14F-4D97-AF65-F5344CB8AC3E}">
        <p14:creationId xmlns:p14="http://schemas.microsoft.com/office/powerpoint/2010/main" val="26380931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2279650" y="1297439"/>
            <a:ext cx="787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familiares dos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1442434" y="2924175"/>
            <a:ext cx="85413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É preciso ser agradável e atender bem ao telefone, as pessoas que estão do outro lado da linha precisam sentir-se acolhidas e bem informadas.</a:t>
            </a:r>
          </a:p>
        </p:txBody>
      </p:sp>
    </p:spTree>
    <p:extLst>
      <p:ext uri="{BB962C8B-B14F-4D97-AF65-F5344CB8AC3E}">
        <p14:creationId xmlns:p14="http://schemas.microsoft.com/office/powerpoint/2010/main" val="1372252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973264" y="3382964"/>
            <a:ext cx="8245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Atendimento aos internos </a:t>
            </a:r>
            <a:endParaRPr lang="pt-BR" altLang="pt-BR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583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734096" y="2728619"/>
            <a:ext cx="97373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dirty="0">
                <a:latin typeface="Montserrat" pitchFamily="2" charset="0"/>
              </a:rPr>
              <a:t>Os funcionários da SSVP, independente de sua função, precisam ter em mente que:</a:t>
            </a:r>
          </a:p>
          <a:p>
            <a:pPr algn="just"/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o serviço que prestam é muito mais que o ganha pão diário.</a:t>
            </a:r>
          </a:p>
          <a:p>
            <a:pPr algn="just"/>
            <a:endParaRPr lang="pt-BR" altLang="pt-BR" sz="1600" dirty="0">
              <a:latin typeface="Montserrat" pitchFamily="2" charset="0"/>
            </a:endParaRPr>
          </a:p>
          <a:p>
            <a:pPr algn="just"/>
            <a:r>
              <a:rPr lang="pt-BR" altLang="pt-BR" sz="2800" dirty="0">
                <a:latin typeface="Montserrat" pitchFamily="2" charset="0"/>
              </a:rPr>
              <a:t>É um serviço de entrega, amor e carinho e muita dedicação.</a:t>
            </a:r>
            <a:endParaRPr lang="pt-BR" altLang="pt-BR" sz="24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517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978794" y="3006196"/>
            <a:ext cx="92727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seus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patrões</a:t>
            </a:r>
            <a:r>
              <a:rPr lang="en-US" altLang="pt-BR" sz="2800" dirty="0">
                <a:latin typeface="Montserrat" pitchFamily="2" charset="0"/>
              </a:rPr>
              <a:t> e </a:t>
            </a:r>
            <a:r>
              <a:rPr lang="en-US" altLang="pt-BR" sz="2800" dirty="0" err="1">
                <a:latin typeface="Montserrat" pitchFamily="2" charset="0"/>
              </a:rPr>
              <a:t>por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isso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devem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servi</a:t>
            </a:r>
            <a:r>
              <a:rPr lang="en-US" altLang="pt-BR" sz="2800" dirty="0">
                <a:latin typeface="Montserrat" pitchFamily="2" charset="0"/>
              </a:rPr>
              <a:t>-los da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maneira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possível</a:t>
            </a:r>
            <a:r>
              <a:rPr lang="en-US" altLang="pt-BR" sz="2800" dirty="0">
                <a:latin typeface="Montserrat" pitchFamily="2" charset="0"/>
              </a:rPr>
              <a:t>.</a:t>
            </a:r>
          </a:p>
          <a:p>
            <a:pPr algn="just"/>
            <a:endParaRPr lang="en-US" altLang="pt-BR" sz="2800" dirty="0">
              <a:latin typeface="Montserrat" pitchFamily="2" charset="0"/>
            </a:endParaRPr>
          </a:p>
          <a:p>
            <a:pPr algn="just"/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devem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ter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toda</a:t>
            </a:r>
            <a:r>
              <a:rPr lang="en-US" altLang="pt-BR" sz="2800" dirty="0">
                <a:latin typeface="Montserrat" pitchFamily="2" charset="0"/>
              </a:rPr>
              <a:t> a </a:t>
            </a:r>
            <a:r>
              <a:rPr lang="en-US" altLang="pt-BR" sz="2800" dirty="0" err="1">
                <a:latin typeface="Montserrat" pitchFamily="2" charset="0"/>
              </a:rPr>
              <a:t>atenção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merecem</a:t>
            </a:r>
            <a:r>
              <a:rPr lang="en-US" altLang="pt-BR" sz="2800" dirty="0">
                <a:latin typeface="Montserrat" pitchFamily="2" charset="0"/>
              </a:rPr>
              <a:t>, </a:t>
            </a:r>
            <a:r>
              <a:rPr lang="en-US" altLang="pt-BR" sz="2800" dirty="0" err="1">
                <a:latin typeface="Montserrat" pitchFamily="2" charset="0"/>
              </a:rPr>
              <a:t>devem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ter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todo</a:t>
            </a:r>
            <a:r>
              <a:rPr lang="en-US" altLang="pt-BR" sz="2800" dirty="0">
                <a:latin typeface="Montserrat" pitchFamily="2" charset="0"/>
              </a:rPr>
              <a:t> o </a:t>
            </a:r>
            <a:r>
              <a:rPr lang="en-US" altLang="pt-BR" sz="2800" dirty="0" err="1">
                <a:latin typeface="Montserrat" pitchFamily="2" charset="0"/>
              </a:rPr>
              <a:t>amor</a:t>
            </a:r>
            <a:r>
              <a:rPr lang="en-US" altLang="pt-BR" sz="2800" dirty="0">
                <a:latin typeface="Montserrat" pitchFamily="2" charset="0"/>
              </a:rPr>
              <a:t> e </a:t>
            </a:r>
            <a:r>
              <a:rPr lang="en-US" altLang="pt-BR" sz="2800" dirty="0" err="1">
                <a:latin typeface="Montserrat" pitchFamily="2" charset="0"/>
              </a:rPr>
              <a:t>carinho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necessitam</a:t>
            </a:r>
            <a:r>
              <a:rPr lang="en-US" altLang="pt-BR" sz="2800" dirty="0">
                <a:latin typeface="Montserrat" pitchFamily="2" charset="0"/>
              </a:rPr>
              <a:t>.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959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1603693" y="2254715"/>
            <a:ext cx="8867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800" dirty="0" err="1">
                <a:latin typeface="Montserrat" pitchFamily="2" charset="0"/>
              </a:rPr>
              <a:t>Eles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devem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primeiros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tudo</a:t>
            </a:r>
            <a:r>
              <a:rPr lang="en-US" altLang="pt-BR" sz="2800" dirty="0">
                <a:latin typeface="Montserrat" pitchFamily="2" charset="0"/>
              </a:rPr>
              <a:t>:</a:t>
            </a:r>
          </a:p>
          <a:p>
            <a:endParaRPr lang="en-US" altLang="pt-BR" sz="1200" dirty="0">
              <a:solidFill>
                <a:srgbClr val="0070C0"/>
              </a:solidFill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- </a:t>
            </a:r>
            <a:r>
              <a:rPr lang="en-US" altLang="pt-BR" sz="2800" dirty="0" err="1">
                <a:latin typeface="Montserrat" pitchFamily="2" charset="0"/>
              </a:rPr>
              <a:t>devem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ter</a:t>
            </a:r>
            <a:r>
              <a:rPr lang="en-US" altLang="pt-BR" sz="2800" dirty="0">
                <a:latin typeface="Montserrat" pitchFamily="2" charset="0"/>
              </a:rPr>
              <a:t> o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tratamento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possivel</a:t>
            </a:r>
            <a:r>
              <a:rPr lang="en-US" altLang="pt-BR" sz="2800" dirty="0">
                <a:latin typeface="Montserrat" pitchFamily="2" charset="0"/>
              </a:rPr>
              <a:t>, </a:t>
            </a:r>
          </a:p>
          <a:p>
            <a:r>
              <a:rPr lang="en-US" altLang="pt-BR" sz="1200" dirty="0">
                <a:latin typeface="Montserrat" pitchFamily="2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pt-BR" sz="2800" dirty="0">
                <a:latin typeface="Montserrat" pitchFamily="2" charset="0"/>
              </a:rPr>
              <a:t> a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acolhida</a:t>
            </a:r>
            <a:r>
              <a:rPr lang="en-US" altLang="pt-BR" sz="2800" dirty="0">
                <a:latin typeface="Montserrat" pitchFamily="2" charset="0"/>
              </a:rPr>
              <a:t>, </a:t>
            </a:r>
          </a:p>
          <a:p>
            <a:pPr>
              <a:buFontTx/>
              <a:buChar char="-"/>
            </a:pPr>
            <a:endParaRPr lang="en-US" altLang="pt-BR" sz="1200" dirty="0">
              <a:latin typeface="Montserrat" pitchFamily="2" charset="0"/>
            </a:endParaRPr>
          </a:p>
          <a:p>
            <a:pPr>
              <a:buFontTx/>
              <a:buChar char="-"/>
            </a:pPr>
            <a:r>
              <a:rPr lang="en-US" altLang="pt-BR" sz="2800" dirty="0">
                <a:latin typeface="Montserrat" pitchFamily="2" charset="0"/>
              </a:rPr>
              <a:t> o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conforto</a:t>
            </a:r>
            <a:r>
              <a:rPr lang="en-US" altLang="pt-BR" sz="2800" dirty="0">
                <a:latin typeface="Montserrat" pitchFamily="2" charset="0"/>
              </a:rPr>
              <a:t> e a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comida, </a:t>
            </a:r>
          </a:p>
          <a:p>
            <a:pPr>
              <a:buFontTx/>
              <a:buChar char="-"/>
            </a:pPr>
            <a:endParaRPr lang="en-US" altLang="pt-BR" sz="1200" dirty="0">
              <a:latin typeface="Montserrat" pitchFamily="2" charset="0"/>
            </a:endParaRPr>
          </a:p>
          <a:p>
            <a:pPr>
              <a:buFontTx/>
              <a:buChar char="-"/>
            </a:pPr>
            <a:r>
              <a:rPr lang="en-US" altLang="pt-BR" sz="2800" dirty="0">
                <a:latin typeface="Montserrat" pitchFamily="2" charset="0"/>
              </a:rPr>
              <a:t> a </a:t>
            </a:r>
            <a:r>
              <a:rPr lang="en-US" altLang="pt-BR" sz="2800" dirty="0" err="1">
                <a:latin typeface="Montserrat" pitchFamily="2" charset="0"/>
              </a:rPr>
              <a:t>melhor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cama</a:t>
            </a:r>
            <a:r>
              <a:rPr lang="en-US" altLang="pt-BR" sz="2800" dirty="0">
                <a:latin typeface="Montserrat" pitchFamily="2" charset="0"/>
              </a:rPr>
              <a:t> e </a:t>
            </a:r>
          </a:p>
          <a:p>
            <a:r>
              <a:rPr lang="en-US" altLang="pt-BR" sz="1200" dirty="0">
                <a:latin typeface="Montserrat" pitchFamily="2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melhores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momentos</a:t>
            </a:r>
            <a:r>
              <a:rPr lang="en-US" altLang="pt-BR" sz="2800" dirty="0">
                <a:latin typeface="Montserrat" pitchFamily="2" charset="0"/>
              </a:rPr>
              <a:t> de </a:t>
            </a:r>
            <a:r>
              <a:rPr lang="en-US" altLang="pt-BR" sz="2800" dirty="0" err="1">
                <a:latin typeface="Montserrat" pitchFamily="2" charset="0"/>
              </a:rPr>
              <a:t>lazer</a:t>
            </a:r>
            <a:r>
              <a:rPr lang="en-US" altLang="pt-BR" sz="2800" dirty="0">
                <a:latin typeface="Montserrat" pitchFamily="2" charset="0"/>
              </a:rPr>
              <a:t> e </a:t>
            </a:r>
            <a:r>
              <a:rPr lang="en-US" altLang="pt-BR" sz="2400" dirty="0" err="1">
                <a:latin typeface="Montserrat" pitchFamily="2" charset="0"/>
              </a:rPr>
              <a:t>descontração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402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662609" y="1844325"/>
            <a:ext cx="10018271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latin typeface="Montserrat" pitchFamily="2" charset="0"/>
              </a:rPr>
              <a:t>A Unidade da SSVP. </a:t>
            </a:r>
          </a:p>
          <a:p>
            <a:r>
              <a:rPr lang="en-US" altLang="pt-BR" sz="2800" dirty="0">
                <a:latin typeface="Montserrat" pitchFamily="2" charset="0"/>
              </a:rPr>
              <a:t>- </a:t>
            </a:r>
            <a:r>
              <a:rPr lang="en-US" altLang="pt-BR" sz="2800" dirty="0" err="1">
                <a:latin typeface="Montserrat" pitchFamily="2" charset="0"/>
              </a:rPr>
              <a:t>Deve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ser</a:t>
            </a:r>
            <a:r>
              <a:rPr lang="en-US" altLang="pt-BR" sz="2800" dirty="0">
                <a:latin typeface="Montserrat" pitchFamily="2" charset="0"/>
              </a:rPr>
              <a:t> local </a:t>
            </a:r>
            <a:r>
              <a:rPr lang="en-US" altLang="pt-BR" sz="2800" dirty="0" err="1">
                <a:latin typeface="Montserrat" pitchFamily="2" charset="0"/>
              </a:rPr>
              <a:t>aconchegante</a:t>
            </a:r>
            <a:r>
              <a:rPr lang="en-US" altLang="pt-BR" sz="2800" dirty="0">
                <a:latin typeface="Montserrat" pitchFamily="2" charset="0"/>
              </a:rPr>
              <a:t>, </a:t>
            </a:r>
            <a:r>
              <a:rPr lang="en-US" altLang="pt-BR" sz="2800" dirty="0" err="1">
                <a:latin typeface="Montserrat" pitchFamily="2" charset="0"/>
              </a:rPr>
              <a:t>confortável</a:t>
            </a:r>
            <a:r>
              <a:rPr lang="en-US" altLang="pt-BR" sz="2800" dirty="0">
                <a:latin typeface="Montserrat" pitchFamily="2" charset="0"/>
              </a:rPr>
              <a:t>, </a:t>
            </a:r>
            <a:r>
              <a:rPr lang="en-US" altLang="pt-BR" sz="2800" dirty="0" err="1">
                <a:latin typeface="Montserrat" pitchFamily="2" charset="0"/>
              </a:rPr>
              <a:t>alegre</a:t>
            </a:r>
            <a:r>
              <a:rPr lang="en-US" altLang="pt-BR" sz="2800" dirty="0">
                <a:latin typeface="Montserrat" pitchFamily="2" charset="0"/>
              </a:rPr>
              <a:t> e </a:t>
            </a:r>
            <a:r>
              <a:rPr lang="en-US" altLang="pt-BR" sz="2800" dirty="0" err="1">
                <a:latin typeface="Montserrat" pitchFamily="2" charset="0"/>
              </a:rPr>
              <a:t>saudável</a:t>
            </a:r>
            <a:r>
              <a:rPr lang="en-US" altLang="pt-BR" sz="2800" dirty="0">
                <a:latin typeface="Montserrat" pitchFamily="2" charset="0"/>
              </a:rPr>
              <a:t> para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seus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endParaRPr lang="en-US" altLang="pt-BR" sz="2800" dirty="0">
              <a:latin typeface="Montserrat" pitchFamily="2" charset="0"/>
            </a:endParaRPr>
          </a:p>
          <a:p>
            <a:endParaRPr lang="en-US" altLang="pt-BR" sz="1000" dirty="0"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-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precisam</a:t>
            </a:r>
            <a:r>
              <a:rPr lang="en-US" altLang="pt-BR" sz="2800" dirty="0">
                <a:latin typeface="Montserrat" pitchFamily="2" charset="0"/>
              </a:rPr>
              <a:t> se </a:t>
            </a:r>
            <a:r>
              <a:rPr lang="en-US" altLang="pt-BR" sz="2800" dirty="0" err="1">
                <a:latin typeface="Montserrat" pitchFamily="2" charset="0"/>
              </a:rPr>
              <a:t>sentir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em</a:t>
            </a:r>
            <a:r>
              <a:rPr lang="en-US" altLang="pt-BR" sz="2800" dirty="0">
                <a:latin typeface="Montserrat" pitchFamily="2" charset="0"/>
              </a:rPr>
              <a:t> casa, </a:t>
            </a:r>
            <a:r>
              <a:rPr lang="en-US" altLang="pt-BR" sz="2800" dirty="0" err="1">
                <a:latin typeface="Montserrat" pitchFamily="2" charset="0"/>
              </a:rPr>
              <a:t>precisam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sentir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tem </a:t>
            </a:r>
            <a:r>
              <a:rPr lang="en-US" altLang="pt-BR" sz="2800" dirty="0" err="1">
                <a:latin typeface="Montserrat" pitchFamily="2" charset="0"/>
              </a:rPr>
              <a:t>uma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família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amam</a:t>
            </a:r>
            <a:r>
              <a:rPr lang="en-US" altLang="pt-BR" sz="2800" dirty="0">
                <a:latin typeface="Montserrat" pitchFamily="2" charset="0"/>
              </a:rPr>
              <a:t> e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acolhem</a:t>
            </a:r>
            <a:r>
              <a:rPr lang="en-US" altLang="pt-BR" sz="2800" dirty="0">
                <a:latin typeface="Montserrat" pitchFamily="2" charset="0"/>
              </a:rPr>
              <a:t> com um </a:t>
            </a:r>
            <a:r>
              <a:rPr lang="en-US" altLang="pt-BR" sz="2800" dirty="0" err="1">
                <a:latin typeface="Montserrat" pitchFamily="2" charset="0"/>
              </a:rPr>
              <a:t>amor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400" dirty="0" err="1">
                <a:latin typeface="Montserrat" pitchFamily="2" charset="0"/>
              </a:rPr>
              <a:t>sem</a:t>
            </a:r>
            <a:r>
              <a:rPr lang="en-US" altLang="pt-BR" sz="2400" dirty="0">
                <a:latin typeface="Montserrat" pitchFamily="2" charset="0"/>
              </a:rPr>
              <a:t> </a:t>
            </a:r>
            <a:r>
              <a:rPr lang="en-US" altLang="pt-BR" sz="2400" dirty="0" err="1">
                <a:latin typeface="Montserrat" pitchFamily="2" charset="0"/>
              </a:rPr>
              <a:t>medidas</a:t>
            </a:r>
            <a:r>
              <a:rPr lang="en-US" altLang="pt-BR" sz="2400" dirty="0">
                <a:latin typeface="Montserrat" pitchFamily="2" charset="0"/>
              </a:rPr>
              <a:t>.</a:t>
            </a:r>
            <a:endParaRPr lang="en-US" altLang="pt-BR" sz="2800" dirty="0">
              <a:latin typeface="Montserrat" pitchFamily="2" charset="0"/>
            </a:endParaRPr>
          </a:p>
          <a:p>
            <a:endParaRPr lang="en-US" altLang="pt-BR" sz="1000" dirty="0"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- É </a:t>
            </a:r>
            <a:r>
              <a:rPr lang="en-US" altLang="pt-BR" sz="2800" dirty="0" err="1">
                <a:latin typeface="Montserrat" pitchFamily="2" charset="0"/>
              </a:rPr>
              <a:t>preciso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dar-lhes</a:t>
            </a:r>
            <a:r>
              <a:rPr lang="en-US" altLang="pt-BR" sz="2800" dirty="0">
                <a:latin typeface="Montserrat" pitchFamily="2" charset="0"/>
              </a:rPr>
              <a:t>  a </a:t>
            </a:r>
            <a:r>
              <a:rPr lang="en-US" altLang="pt-BR" sz="2800" dirty="0" err="1">
                <a:latin typeface="Montserrat" pitchFamily="2" charset="0"/>
              </a:rPr>
              <a:t>certeza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são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amados</a:t>
            </a:r>
            <a:r>
              <a:rPr lang="en-US" altLang="pt-BR" sz="2800" dirty="0">
                <a:latin typeface="Montserrat" pitchFamily="2" charset="0"/>
              </a:rPr>
              <a:t>.</a:t>
            </a:r>
          </a:p>
          <a:p>
            <a:endParaRPr lang="en-US" altLang="pt-BR" sz="1000" dirty="0">
              <a:latin typeface="Montserrat" pitchFamily="2" charset="0"/>
            </a:endParaRPr>
          </a:p>
          <a:p>
            <a:r>
              <a:rPr lang="en-US" altLang="pt-BR" sz="2800" dirty="0">
                <a:latin typeface="Montserrat" pitchFamily="2" charset="0"/>
              </a:rPr>
              <a:t>- Toda a </a:t>
            </a:r>
            <a:r>
              <a:rPr lang="en-US" altLang="pt-BR" sz="2800" dirty="0" err="1">
                <a:latin typeface="Montserrat" pitchFamily="2" charset="0"/>
              </a:rPr>
              <a:t>atenção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deve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estar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voltadas</a:t>
            </a:r>
            <a:r>
              <a:rPr lang="en-US" altLang="pt-BR" sz="2800" dirty="0">
                <a:latin typeface="Montserrat" pitchFamily="2" charset="0"/>
              </a:rPr>
              <a:t> para 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nossos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365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468" y="1445615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-38638"/>
            <a:ext cx="12192000" cy="1163016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5"/>
          <p:cNvSpPr>
            <a:spLocks noChangeArrowheads="1"/>
          </p:cNvSpPr>
          <p:nvPr/>
        </p:nvSpPr>
        <p:spPr bwMode="auto">
          <a:xfrm>
            <a:off x="2279650" y="155874"/>
            <a:ext cx="763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para Funcionários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5"/>
          <p:cNvSpPr>
            <a:spLocks noChangeArrowheads="1"/>
          </p:cNvSpPr>
          <p:nvPr/>
        </p:nvSpPr>
        <p:spPr bwMode="auto">
          <a:xfrm>
            <a:off x="1767202" y="118166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/>
              </a:rPr>
              <a:t>Atendimento aos internos </a:t>
            </a:r>
            <a:endParaRPr lang="pt-BR" altLang="pt-BR" sz="2800" b="1" dirty="0">
              <a:latin typeface="Montserrat"/>
            </a:endParaRPr>
          </a:p>
        </p:txBody>
      </p:sp>
      <p:sp>
        <p:nvSpPr>
          <p:cNvPr id="13" name="Retângulo 5"/>
          <p:cNvSpPr>
            <a:spLocks noChangeArrowheads="1"/>
          </p:cNvSpPr>
          <p:nvPr/>
        </p:nvSpPr>
        <p:spPr bwMode="auto">
          <a:xfrm>
            <a:off x="2400300" y="2644776"/>
            <a:ext cx="76327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t-BR" sz="2800" dirty="0" err="1">
                <a:latin typeface="Montserrat" pitchFamily="2" charset="0"/>
              </a:rPr>
              <a:t>Esta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unidade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vicentina</a:t>
            </a:r>
            <a:r>
              <a:rPr lang="en-US" altLang="pt-BR" sz="2800" dirty="0">
                <a:latin typeface="Montserrat" pitchFamily="2" charset="0"/>
              </a:rPr>
              <a:t>, </a:t>
            </a:r>
            <a:r>
              <a:rPr lang="en-US" altLang="pt-BR" sz="2800" dirty="0" err="1">
                <a:latin typeface="Montserrat" pitchFamily="2" charset="0"/>
              </a:rPr>
              <a:t>existe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por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causa</a:t>
            </a:r>
            <a:r>
              <a:rPr lang="en-US" altLang="pt-BR" sz="2800" dirty="0">
                <a:latin typeface="Montserrat" pitchFamily="2" charset="0"/>
              </a:rPr>
              <a:t> deles  (</a:t>
            </a:r>
            <a:r>
              <a:rPr lang="en-US" altLang="pt-BR" sz="2800" dirty="0" err="1">
                <a:latin typeface="Montserrat" pitchFamily="2" charset="0"/>
              </a:rPr>
              <a:t>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nossos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internos</a:t>
            </a:r>
            <a:r>
              <a:rPr lang="en-US" altLang="pt-BR" sz="2800" dirty="0">
                <a:latin typeface="Montserrat" pitchFamily="2" charset="0"/>
              </a:rPr>
              <a:t>)  </a:t>
            </a:r>
          </a:p>
          <a:p>
            <a:pPr algn="just"/>
            <a:endParaRPr lang="en-US" altLang="pt-BR" sz="2800" b="1" i="1" dirty="0">
              <a:latin typeface="Montserrat" pitchFamily="2" charset="0"/>
            </a:endParaRPr>
          </a:p>
          <a:p>
            <a:pPr algn="just"/>
            <a:r>
              <a:rPr lang="en-US" altLang="pt-BR" sz="2800" dirty="0">
                <a:latin typeface="Montserrat" pitchFamily="2" charset="0"/>
              </a:rPr>
              <a:t>As </a:t>
            </a:r>
            <a:r>
              <a:rPr lang="en-US" altLang="pt-BR" sz="2800" dirty="0" err="1">
                <a:latin typeface="Montserrat" pitchFamily="2" charset="0"/>
              </a:rPr>
              <a:t>pessoas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que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estiver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enquadrada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neste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perfil</a:t>
            </a:r>
            <a:r>
              <a:rPr lang="en-US" altLang="pt-BR" sz="2800" dirty="0">
                <a:latin typeface="Montserrat" pitchFamily="2" charset="0"/>
              </a:rPr>
              <a:t> de </a:t>
            </a:r>
            <a:r>
              <a:rPr lang="en-US" altLang="pt-BR" sz="2800" dirty="0" err="1">
                <a:latin typeface="Montserrat" pitchFamily="2" charset="0"/>
              </a:rPr>
              <a:t>prestador</a:t>
            </a:r>
            <a:r>
              <a:rPr lang="en-US" altLang="pt-BR" sz="2800" dirty="0">
                <a:latin typeface="Montserrat" pitchFamily="2" charset="0"/>
              </a:rPr>
              <a:t>  de </a:t>
            </a:r>
            <a:r>
              <a:rPr lang="en-US" altLang="pt-BR" sz="2800" dirty="0" err="1">
                <a:latin typeface="Montserrat" pitchFamily="2" charset="0"/>
              </a:rPr>
              <a:t>serviços</a:t>
            </a:r>
            <a:r>
              <a:rPr lang="en-US" altLang="pt-BR" sz="2800" dirty="0">
                <a:latin typeface="Montserrat" pitchFamily="2" charset="0"/>
              </a:rPr>
              <a:t>, </a:t>
            </a:r>
            <a:r>
              <a:rPr lang="en-US" altLang="pt-BR" sz="2800" dirty="0" err="1">
                <a:latin typeface="Montserrat" pitchFamily="2" charset="0"/>
              </a:rPr>
              <a:t>não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poderá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trabalhar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nas</a:t>
            </a:r>
            <a:r>
              <a:rPr lang="en-US" altLang="pt-BR" sz="2800" dirty="0">
                <a:latin typeface="Montserrat" pitchFamily="2" charset="0"/>
              </a:rPr>
              <a:t> </a:t>
            </a:r>
            <a:r>
              <a:rPr lang="en-US" altLang="pt-BR" sz="2800" dirty="0" err="1">
                <a:latin typeface="Montserrat" pitchFamily="2" charset="0"/>
              </a:rPr>
              <a:t>unidades</a:t>
            </a:r>
            <a:r>
              <a:rPr lang="en-US" altLang="pt-BR" sz="2800" dirty="0">
                <a:latin typeface="Montserrat" pitchFamily="2" charset="0"/>
              </a:rPr>
              <a:t> da SSVP</a:t>
            </a:r>
            <a:endParaRPr lang="pt-BR" altLang="pt-BR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69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4166</Words>
  <Application>Microsoft Office PowerPoint</Application>
  <PresentationFormat>Widescreen</PresentationFormat>
  <Paragraphs>531</Paragraphs>
  <Slides>114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114</vt:i4>
      </vt:variant>
    </vt:vector>
  </HeadingPairs>
  <TitlesOfParts>
    <vt:vector size="125" baseType="lpstr">
      <vt:lpstr>Arial</vt:lpstr>
      <vt:lpstr>Bookman Old Style</vt:lpstr>
      <vt:lpstr>Calibri</vt:lpstr>
      <vt:lpstr>Calibri Light</vt:lpstr>
      <vt:lpstr>Garamond</vt:lpstr>
      <vt:lpstr>Garamond </vt:lpstr>
      <vt:lpstr>Montserrat</vt:lpstr>
      <vt:lpstr>Wingdings</vt:lpstr>
      <vt:lpstr>Wingdings 2</vt:lpstr>
      <vt:lpstr>Tema do Office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139</cp:revision>
  <dcterms:created xsi:type="dcterms:W3CDTF">2022-08-23T14:33:21Z</dcterms:created>
  <dcterms:modified xsi:type="dcterms:W3CDTF">2024-08-20T00:18:50Z</dcterms:modified>
</cp:coreProperties>
</file>