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8" r:id="rId2"/>
    <p:sldId id="1020" r:id="rId3"/>
    <p:sldId id="1013" r:id="rId4"/>
    <p:sldId id="696" r:id="rId5"/>
    <p:sldId id="1002" r:id="rId6"/>
    <p:sldId id="1003" r:id="rId7"/>
    <p:sldId id="1015" r:id="rId8"/>
    <p:sldId id="1004" r:id="rId9"/>
    <p:sldId id="1005" r:id="rId10"/>
    <p:sldId id="1018" r:id="rId11"/>
    <p:sldId id="1006" r:id="rId12"/>
    <p:sldId id="1016" r:id="rId13"/>
    <p:sldId id="1019" r:id="rId14"/>
    <p:sldId id="1017" r:id="rId15"/>
    <p:sldId id="298" r:id="rId16"/>
    <p:sldId id="968" r:id="rId17"/>
    <p:sldId id="259" r:id="rId18"/>
    <p:sldId id="969" r:id="rId19"/>
    <p:sldId id="1001" r:id="rId20"/>
    <p:sldId id="970" r:id="rId21"/>
    <p:sldId id="971" r:id="rId22"/>
    <p:sldId id="972" r:id="rId23"/>
    <p:sldId id="974" r:id="rId24"/>
    <p:sldId id="975" r:id="rId25"/>
    <p:sldId id="976" r:id="rId26"/>
    <p:sldId id="977" r:id="rId27"/>
    <p:sldId id="987" r:id="rId28"/>
    <p:sldId id="978" r:id="rId29"/>
    <p:sldId id="979" r:id="rId30"/>
    <p:sldId id="982" r:id="rId31"/>
    <p:sldId id="981" r:id="rId32"/>
    <p:sldId id="983" r:id="rId33"/>
    <p:sldId id="984" r:id="rId34"/>
    <p:sldId id="985" r:id="rId35"/>
    <p:sldId id="986" r:id="rId36"/>
    <p:sldId id="988" r:id="rId37"/>
    <p:sldId id="990" r:id="rId38"/>
    <p:sldId id="989" r:id="rId39"/>
    <p:sldId id="991" r:id="rId40"/>
    <p:sldId id="992" r:id="rId41"/>
    <p:sldId id="993" r:id="rId42"/>
    <p:sldId id="994" r:id="rId43"/>
    <p:sldId id="995" r:id="rId44"/>
    <p:sldId id="996" r:id="rId45"/>
    <p:sldId id="997" r:id="rId46"/>
    <p:sldId id="999" r:id="rId47"/>
    <p:sldId id="1008" r:id="rId48"/>
    <p:sldId id="998" r:id="rId49"/>
    <p:sldId id="1009" r:id="rId50"/>
    <p:sldId id="1010" r:id="rId51"/>
    <p:sldId id="1011" r:id="rId52"/>
    <p:sldId id="1012" r:id="rId53"/>
    <p:sldId id="1014" r:id="rId54"/>
    <p:sldId id="940" r:id="rId55"/>
    <p:sldId id="941" r:id="rId56"/>
    <p:sldId id="1000" r:id="rId57"/>
    <p:sldId id="302" r:id="rId58"/>
    <p:sldId id="1021" r:id="rId5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29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2C4C12-66DE-4915-A8C4-CB60D49D25F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782EE70-9920-43AB-B940-03B9495E8612}">
      <dgm:prSet phldrT="[Texto]"/>
      <dgm:spPr/>
      <dgm:t>
        <a:bodyPr/>
        <a:lstStyle/>
        <a:p>
          <a:r>
            <a:rPr lang="pt-BR" b="1" dirty="0"/>
            <a:t>Diretorias dos conselhos</a:t>
          </a:r>
        </a:p>
      </dgm:t>
    </dgm:pt>
    <dgm:pt modelId="{4CF31218-389E-40B4-9C11-46F430D5C8FB}" type="parTrans" cxnId="{DCA62782-C8B0-46DF-8F57-EDCDB2599B04}">
      <dgm:prSet/>
      <dgm:spPr/>
      <dgm:t>
        <a:bodyPr/>
        <a:lstStyle/>
        <a:p>
          <a:endParaRPr lang="pt-BR" b="1"/>
        </a:p>
      </dgm:t>
    </dgm:pt>
    <dgm:pt modelId="{77B3DA95-5B73-426A-A256-5B09FA48E5AD}" type="sibTrans" cxnId="{DCA62782-C8B0-46DF-8F57-EDCDB2599B04}">
      <dgm:prSet/>
      <dgm:spPr/>
      <dgm:t>
        <a:bodyPr/>
        <a:lstStyle/>
        <a:p>
          <a:endParaRPr lang="pt-BR" b="1"/>
        </a:p>
      </dgm:t>
    </dgm:pt>
    <dgm:pt modelId="{46948E86-AA7D-4E68-A71A-B182846688F7}">
      <dgm:prSet phldrT="[Texto]"/>
      <dgm:spPr/>
      <dgm:t>
        <a:bodyPr/>
        <a:lstStyle/>
        <a:p>
          <a:r>
            <a:rPr lang="pt-BR" b="1" dirty="0"/>
            <a:t>CJ</a:t>
          </a:r>
        </a:p>
      </dgm:t>
    </dgm:pt>
    <dgm:pt modelId="{C82EBF24-5188-4FA7-8AAF-1C2876B9D7C8}" type="parTrans" cxnId="{A79DB270-7D82-4025-8213-85A98123C926}">
      <dgm:prSet/>
      <dgm:spPr/>
      <dgm:t>
        <a:bodyPr/>
        <a:lstStyle/>
        <a:p>
          <a:endParaRPr lang="pt-BR" b="1"/>
        </a:p>
      </dgm:t>
    </dgm:pt>
    <dgm:pt modelId="{E56339F5-9D79-4E2A-826C-B6BA61AD6BD4}" type="sibTrans" cxnId="{A79DB270-7D82-4025-8213-85A98123C926}">
      <dgm:prSet/>
      <dgm:spPr/>
      <dgm:t>
        <a:bodyPr/>
        <a:lstStyle/>
        <a:p>
          <a:endParaRPr lang="pt-BR" b="1"/>
        </a:p>
      </dgm:t>
    </dgm:pt>
    <dgm:pt modelId="{EA65D94C-175F-47F8-8A47-C15D4B93C1B0}">
      <dgm:prSet phldrT="[Texto]"/>
      <dgm:spPr/>
      <dgm:t>
        <a:bodyPr/>
        <a:lstStyle/>
        <a:p>
          <a:r>
            <a:rPr lang="pt-BR" b="1" dirty="0" err="1"/>
            <a:t>Ecafo</a:t>
          </a:r>
          <a:endParaRPr lang="pt-BR" b="1" dirty="0"/>
        </a:p>
      </dgm:t>
    </dgm:pt>
    <dgm:pt modelId="{26DDE996-117C-4278-8A0D-20893B6BBC9E}" type="parTrans" cxnId="{DFE001D4-ADE4-46BD-B116-8D771C3091A0}">
      <dgm:prSet/>
      <dgm:spPr/>
      <dgm:t>
        <a:bodyPr/>
        <a:lstStyle/>
        <a:p>
          <a:endParaRPr lang="pt-BR" b="1"/>
        </a:p>
      </dgm:t>
    </dgm:pt>
    <dgm:pt modelId="{C93EB775-C895-44CB-9CF6-938F3E601B41}" type="sibTrans" cxnId="{DFE001D4-ADE4-46BD-B116-8D771C3091A0}">
      <dgm:prSet/>
      <dgm:spPr/>
      <dgm:t>
        <a:bodyPr/>
        <a:lstStyle/>
        <a:p>
          <a:endParaRPr lang="pt-BR" b="1"/>
        </a:p>
      </dgm:t>
    </dgm:pt>
    <dgm:pt modelId="{971768FE-C0E8-44A2-86BC-8B3FE6FC6052}">
      <dgm:prSet phldrT="[Texto]"/>
      <dgm:spPr/>
      <dgm:t>
        <a:bodyPr/>
        <a:lstStyle/>
        <a:p>
          <a:r>
            <a:rPr lang="pt-BR" b="1" dirty="0"/>
            <a:t>CCA</a:t>
          </a:r>
        </a:p>
      </dgm:t>
    </dgm:pt>
    <dgm:pt modelId="{26B78FC7-D004-4DBE-A169-1051AE1E8AC2}" type="parTrans" cxnId="{A70906F0-2B85-46A4-AE4C-C09FA0E43A4E}">
      <dgm:prSet/>
      <dgm:spPr/>
      <dgm:t>
        <a:bodyPr/>
        <a:lstStyle/>
        <a:p>
          <a:endParaRPr lang="pt-BR" b="1"/>
        </a:p>
      </dgm:t>
    </dgm:pt>
    <dgm:pt modelId="{D923761F-E296-45E0-BBF2-6DF05B3816E4}" type="sibTrans" cxnId="{A70906F0-2B85-46A4-AE4C-C09FA0E43A4E}">
      <dgm:prSet/>
      <dgm:spPr/>
      <dgm:t>
        <a:bodyPr/>
        <a:lstStyle/>
        <a:p>
          <a:endParaRPr lang="pt-BR" b="1"/>
        </a:p>
      </dgm:t>
    </dgm:pt>
    <dgm:pt modelId="{261A49D2-B784-4175-866C-75BB16CB4ABB}">
      <dgm:prSet phldrT="[Texto]"/>
      <dgm:spPr/>
      <dgm:t>
        <a:bodyPr/>
        <a:lstStyle/>
        <a:p>
          <a:r>
            <a:rPr lang="pt-BR" b="1" dirty="0" err="1"/>
            <a:t>Decom</a:t>
          </a:r>
          <a:endParaRPr lang="pt-BR" b="1" dirty="0"/>
        </a:p>
      </dgm:t>
    </dgm:pt>
    <dgm:pt modelId="{251E4FE4-3ACD-4A89-B803-6019D192556B}" type="parTrans" cxnId="{B230EECA-7229-401D-88D1-1F24B44CB831}">
      <dgm:prSet/>
      <dgm:spPr/>
      <dgm:t>
        <a:bodyPr/>
        <a:lstStyle/>
        <a:p>
          <a:endParaRPr lang="pt-BR" b="1"/>
        </a:p>
      </dgm:t>
    </dgm:pt>
    <dgm:pt modelId="{2324B65C-2203-4E44-A078-0F4E74F69762}" type="sibTrans" cxnId="{B230EECA-7229-401D-88D1-1F24B44CB831}">
      <dgm:prSet/>
      <dgm:spPr/>
      <dgm:t>
        <a:bodyPr/>
        <a:lstStyle/>
        <a:p>
          <a:endParaRPr lang="pt-BR" b="1"/>
        </a:p>
      </dgm:t>
    </dgm:pt>
    <dgm:pt modelId="{C539DB64-47DF-4C90-A5E4-494C0B96CA00}">
      <dgm:prSet phldrT="[Texto]"/>
      <dgm:spPr/>
      <dgm:t>
        <a:bodyPr/>
        <a:lstStyle/>
        <a:p>
          <a:r>
            <a:rPr lang="pt-BR" b="1" dirty="0"/>
            <a:t>Missões</a:t>
          </a:r>
        </a:p>
      </dgm:t>
    </dgm:pt>
    <dgm:pt modelId="{D3AF0EC4-4EB4-4AEF-BFCF-2E1425A5333F}" type="parTrans" cxnId="{12DA41F5-1D7A-4825-B7C7-2EBBE2FC0B93}">
      <dgm:prSet/>
      <dgm:spPr/>
      <dgm:t>
        <a:bodyPr/>
        <a:lstStyle/>
        <a:p>
          <a:endParaRPr lang="pt-BR" b="1"/>
        </a:p>
      </dgm:t>
    </dgm:pt>
    <dgm:pt modelId="{B6F527E8-1BA5-4B5F-B2D3-1F38D6742F35}" type="sibTrans" cxnId="{12DA41F5-1D7A-4825-B7C7-2EBBE2FC0B93}">
      <dgm:prSet/>
      <dgm:spPr/>
      <dgm:t>
        <a:bodyPr/>
        <a:lstStyle/>
        <a:p>
          <a:endParaRPr lang="pt-BR" b="1"/>
        </a:p>
      </dgm:t>
    </dgm:pt>
    <dgm:pt modelId="{34F39295-1F9C-4013-BC18-68B61417DC7D}">
      <dgm:prSet phldrT="[Texto]"/>
      <dgm:spPr/>
      <dgm:t>
        <a:bodyPr/>
        <a:lstStyle/>
        <a:p>
          <a:r>
            <a:rPr lang="pt-BR" b="1" dirty="0" err="1"/>
            <a:t>Denor</a:t>
          </a:r>
          <a:endParaRPr lang="pt-BR" b="1" dirty="0"/>
        </a:p>
      </dgm:t>
    </dgm:pt>
    <dgm:pt modelId="{E4574C8E-C07C-4C9D-959C-F4C181A838C6}" type="parTrans" cxnId="{E3D34005-DBE3-4A0F-AD69-A5AC725DD7C8}">
      <dgm:prSet/>
      <dgm:spPr/>
      <dgm:t>
        <a:bodyPr/>
        <a:lstStyle/>
        <a:p>
          <a:endParaRPr lang="pt-BR"/>
        </a:p>
      </dgm:t>
    </dgm:pt>
    <dgm:pt modelId="{0B5BA385-DD9D-4038-B7F7-7CD527B4E914}" type="sibTrans" cxnId="{E3D34005-DBE3-4A0F-AD69-A5AC725DD7C8}">
      <dgm:prSet/>
      <dgm:spPr/>
      <dgm:t>
        <a:bodyPr/>
        <a:lstStyle/>
        <a:p>
          <a:endParaRPr lang="pt-BR"/>
        </a:p>
      </dgm:t>
    </dgm:pt>
    <dgm:pt modelId="{FB5B7121-AB17-4955-8E92-CE4ECC48E288}">
      <dgm:prSet phldrT="[Texto]"/>
      <dgm:spPr/>
      <dgm:t>
        <a:bodyPr/>
        <a:lstStyle/>
        <a:p>
          <a:r>
            <a:rPr lang="pt-BR" b="1" dirty="0"/>
            <a:t>Vices regionais</a:t>
          </a:r>
        </a:p>
      </dgm:t>
    </dgm:pt>
    <dgm:pt modelId="{95FFC472-8E92-4557-B097-D8CED2646483}" type="parTrans" cxnId="{C86FC232-C3EC-4F73-80E0-A5C45A70F427}">
      <dgm:prSet/>
      <dgm:spPr/>
      <dgm:t>
        <a:bodyPr/>
        <a:lstStyle/>
        <a:p>
          <a:endParaRPr lang="pt-BR"/>
        </a:p>
      </dgm:t>
    </dgm:pt>
    <dgm:pt modelId="{78195898-7047-4442-95BC-6198F9FC2609}" type="sibTrans" cxnId="{C86FC232-C3EC-4F73-80E0-A5C45A70F427}">
      <dgm:prSet/>
      <dgm:spPr/>
      <dgm:t>
        <a:bodyPr/>
        <a:lstStyle/>
        <a:p>
          <a:endParaRPr lang="pt-BR"/>
        </a:p>
      </dgm:t>
    </dgm:pt>
    <dgm:pt modelId="{3F79CBBB-7911-4479-AB05-C4D2AAE16BE5}">
      <dgm:prSet phldrT="[Texto]"/>
      <dgm:spPr/>
      <dgm:t>
        <a:bodyPr/>
        <a:lstStyle/>
        <a:p>
          <a:r>
            <a:rPr lang="pt-BR" b="1" dirty="0"/>
            <a:t>OU e OE</a:t>
          </a:r>
        </a:p>
      </dgm:t>
    </dgm:pt>
    <dgm:pt modelId="{F39EEC15-D1C3-49E0-BB3F-CC698832240A}" type="parTrans" cxnId="{D0B017D6-8F28-4A9E-A3B8-9F6C3269181C}">
      <dgm:prSet/>
      <dgm:spPr/>
      <dgm:t>
        <a:bodyPr/>
        <a:lstStyle/>
        <a:p>
          <a:endParaRPr lang="pt-BR"/>
        </a:p>
      </dgm:t>
    </dgm:pt>
    <dgm:pt modelId="{93C9AA74-4F6B-45FC-A480-EBFD8FD64E6F}" type="sibTrans" cxnId="{D0B017D6-8F28-4A9E-A3B8-9F6C3269181C}">
      <dgm:prSet/>
      <dgm:spPr/>
      <dgm:t>
        <a:bodyPr/>
        <a:lstStyle/>
        <a:p>
          <a:endParaRPr lang="pt-BR"/>
        </a:p>
      </dgm:t>
    </dgm:pt>
    <dgm:pt modelId="{D0BD0EE3-3BEA-4974-B410-B3BF45BDE8C2}" type="pres">
      <dgm:prSet presAssocID="{632C4C12-66DE-4915-A8C4-CB60D49D25F2}" presName="Name0" presStyleCnt="0">
        <dgm:presLayoutVars>
          <dgm:dir/>
          <dgm:resizeHandles val="exact"/>
        </dgm:presLayoutVars>
      </dgm:prSet>
      <dgm:spPr/>
    </dgm:pt>
    <dgm:pt modelId="{F122134F-9C8D-4412-9F5D-E8591A3E28D5}" type="pres">
      <dgm:prSet presAssocID="{632C4C12-66DE-4915-A8C4-CB60D49D25F2}" presName="cycle" presStyleCnt="0"/>
      <dgm:spPr/>
    </dgm:pt>
    <dgm:pt modelId="{CBDEF4AF-3554-423E-93F0-D76A41480BAF}" type="pres">
      <dgm:prSet presAssocID="{8782EE70-9920-43AB-B940-03B9495E8612}" presName="nodeFirstNode" presStyleLbl="node1" presStyleIdx="0" presStyleCnt="9">
        <dgm:presLayoutVars>
          <dgm:bulletEnabled val="1"/>
        </dgm:presLayoutVars>
      </dgm:prSet>
      <dgm:spPr/>
    </dgm:pt>
    <dgm:pt modelId="{B49BD602-1DAE-4662-9147-5226E8E994B6}" type="pres">
      <dgm:prSet presAssocID="{77B3DA95-5B73-426A-A256-5B09FA48E5AD}" presName="sibTransFirstNode" presStyleLbl="bgShp" presStyleIdx="0" presStyleCnt="1"/>
      <dgm:spPr/>
    </dgm:pt>
    <dgm:pt modelId="{3A56FD98-FEB5-48D2-B51C-8B09AA8AD458}" type="pres">
      <dgm:prSet presAssocID="{3F79CBBB-7911-4479-AB05-C4D2AAE16BE5}" presName="nodeFollowingNodes" presStyleLbl="node1" presStyleIdx="1" presStyleCnt="9">
        <dgm:presLayoutVars>
          <dgm:bulletEnabled val="1"/>
        </dgm:presLayoutVars>
      </dgm:prSet>
      <dgm:spPr/>
    </dgm:pt>
    <dgm:pt modelId="{098A0F4A-D933-473D-AA71-6C30FD5B804A}" type="pres">
      <dgm:prSet presAssocID="{46948E86-AA7D-4E68-A71A-B182846688F7}" presName="nodeFollowingNodes" presStyleLbl="node1" presStyleIdx="2" presStyleCnt="9">
        <dgm:presLayoutVars>
          <dgm:bulletEnabled val="1"/>
        </dgm:presLayoutVars>
      </dgm:prSet>
      <dgm:spPr/>
    </dgm:pt>
    <dgm:pt modelId="{C8661B1A-87ED-412C-86F9-73D961AC7354}" type="pres">
      <dgm:prSet presAssocID="{EA65D94C-175F-47F8-8A47-C15D4B93C1B0}" presName="nodeFollowingNodes" presStyleLbl="node1" presStyleIdx="3" presStyleCnt="9">
        <dgm:presLayoutVars>
          <dgm:bulletEnabled val="1"/>
        </dgm:presLayoutVars>
      </dgm:prSet>
      <dgm:spPr/>
    </dgm:pt>
    <dgm:pt modelId="{9BD2CC2D-6F16-4443-A3AA-E22EB36A706F}" type="pres">
      <dgm:prSet presAssocID="{971768FE-C0E8-44A2-86BC-8B3FE6FC6052}" presName="nodeFollowingNodes" presStyleLbl="node1" presStyleIdx="4" presStyleCnt="9">
        <dgm:presLayoutVars>
          <dgm:bulletEnabled val="1"/>
        </dgm:presLayoutVars>
      </dgm:prSet>
      <dgm:spPr/>
    </dgm:pt>
    <dgm:pt modelId="{906B5988-D73E-4EE3-92DE-DF63A06CBBBE}" type="pres">
      <dgm:prSet presAssocID="{261A49D2-B784-4175-866C-75BB16CB4ABB}" presName="nodeFollowingNodes" presStyleLbl="node1" presStyleIdx="5" presStyleCnt="9" custRadScaleRad="98147" custRadScaleInc="-57">
        <dgm:presLayoutVars>
          <dgm:bulletEnabled val="1"/>
        </dgm:presLayoutVars>
      </dgm:prSet>
      <dgm:spPr/>
    </dgm:pt>
    <dgm:pt modelId="{218BF4B0-5D49-4A5E-A538-945B7130F077}" type="pres">
      <dgm:prSet presAssocID="{C539DB64-47DF-4C90-A5E4-494C0B96CA00}" presName="nodeFollowingNodes" presStyleLbl="node1" presStyleIdx="6" presStyleCnt="9">
        <dgm:presLayoutVars>
          <dgm:bulletEnabled val="1"/>
        </dgm:presLayoutVars>
      </dgm:prSet>
      <dgm:spPr/>
    </dgm:pt>
    <dgm:pt modelId="{F80E7D03-6D1B-4EE0-B2C0-E61B014B2DB0}" type="pres">
      <dgm:prSet presAssocID="{34F39295-1F9C-4013-BC18-68B61417DC7D}" presName="nodeFollowingNodes" presStyleLbl="node1" presStyleIdx="7" presStyleCnt="9">
        <dgm:presLayoutVars>
          <dgm:bulletEnabled val="1"/>
        </dgm:presLayoutVars>
      </dgm:prSet>
      <dgm:spPr/>
    </dgm:pt>
    <dgm:pt modelId="{7B77FBFE-DAE8-496B-82D2-258D8210661A}" type="pres">
      <dgm:prSet presAssocID="{FB5B7121-AB17-4955-8E92-CE4ECC48E288}" presName="nodeFollowingNodes" presStyleLbl="node1" presStyleIdx="8" presStyleCnt="9">
        <dgm:presLayoutVars>
          <dgm:bulletEnabled val="1"/>
        </dgm:presLayoutVars>
      </dgm:prSet>
      <dgm:spPr/>
    </dgm:pt>
  </dgm:ptLst>
  <dgm:cxnLst>
    <dgm:cxn modelId="{E3D34005-DBE3-4A0F-AD69-A5AC725DD7C8}" srcId="{632C4C12-66DE-4915-A8C4-CB60D49D25F2}" destId="{34F39295-1F9C-4013-BC18-68B61417DC7D}" srcOrd="7" destOrd="0" parTransId="{E4574C8E-C07C-4C9D-959C-F4C181A838C6}" sibTransId="{0B5BA385-DD9D-4038-B7F7-7CD527B4E914}"/>
    <dgm:cxn modelId="{C946EA07-E53F-4D4D-87B3-83D01035BEAF}" type="presOf" srcId="{77B3DA95-5B73-426A-A256-5B09FA48E5AD}" destId="{B49BD602-1DAE-4662-9147-5226E8E994B6}" srcOrd="0" destOrd="0" presId="urn:microsoft.com/office/officeart/2005/8/layout/cycle3"/>
    <dgm:cxn modelId="{4A4C1A13-EDF3-4BD1-A85D-10A22CBEC50D}" type="presOf" srcId="{C539DB64-47DF-4C90-A5E4-494C0B96CA00}" destId="{218BF4B0-5D49-4A5E-A538-945B7130F077}" srcOrd="0" destOrd="0" presId="urn:microsoft.com/office/officeart/2005/8/layout/cycle3"/>
    <dgm:cxn modelId="{21608B31-9491-4B66-9295-8CA6AD665E0D}" type="presOf" srcId="{8782EE70-9920-43AB-B940-03B9495E8612}" destId="{CBDEF4AF-3554-423E-93F0-D76A41480BAF}" srcOrd="0" destOrd="0" presId="urn:microsoft.com/office/officeart/2005/8/layout/cycle3"/>
    <dgm:cxn modelId="{C86FC232-C3EC-4F73-80E0-A5C45A70F427}" srcId="{632C4C12-66DE-4915-A8C4-CB60D49D25F2}" destId="{FB5B7121-AB17-4955-8E92-CE4ECC48E288}" srcOrd="8" destOrd="0" parTransId="{95FFC472-8E92-4557-B097-D8CED2646483}" sibTransId="{78195898-7047-4442-95BC-6198F9FC2609}"/>
    <dgm:cxn modelId="{6D1DCB37-116C-4B97-B81F-3721A8A43388}" type="presOf" srcId="{46948E86-AA7D-4E68-A71A-B182846688F7}" destId="{098A0F4A-D933-473D-AA71-6C30FD5B804A}" srcOrd="0" destOrd="0" presId="urn:microsoft.com/office/officeart/2005/8/layout/cycle3"/>
    <dgm:cxn modelId="{A050F26D-A6E0-498E-8A9D-E7AD8C7252B6}" type="presOf" srcId="{EA65D94C-175F-47F8-8A47-C15D4B93C1B0}" destId="{C8661B1A-87ED-412C-86F9-73D961AC7354}" srcOrd="0" destOrd="0" presId="urn:microsoft.com/office/officeart/2005/8/layout/cycle3"/>
    <dgm:cxn modelId="{A79DB270-7D82-4025-8213-85A98123C926}" srcId="{632C4C12-66DE-4915-A8C4-CB60D49D25F2}" destId="{46948E86-AA7D-4E68-A71A-B182846688F7}" srcOrd="2" destOrd="0" parTransId="{C82EBF24-5188-4FA7-8AAF-1C2876B9D7C8}" sibTransId="{E56339F5-9D79-4E2A-826C-B6BA61AD6BD4}"/>
    <dgm:cxn modelId="{280B5F73-1895-4EF0-BA51-2F42C1785D5B}" type="presOf" srcId="{FB5B7121-AB17-4955-8E92-CE4ECC48E288}" destId="{7B77FBFE-DAE8-496B-82D2-258D8210661A}" srcOrd="0" destOrd="0" presId="urn:microsoft.com/office/officeart/2005/8/layout/cycle3"/>
    <dgm:cxn modelId="{345F6573-6EA5-44EE-9D11-79D182F675F1}" type="presOf" srcId="{3F79CBBB-7911-4479-AB05-C4D2AAE16BE5}" destId="{3A56FD98-FEB5-48D2-B51C-8B09AA8AD458}" srcOrd="0" destOrd="0" presId="urn:microsoft.com/office/officeart/2005/8/layout/cycle3"/>
    <dgm:cxn modelId="{DCA62782-C8B0-46DF-8F57-EDCDB2599B04}" srcId="{632C4C12-66DE-4915-A8C4-CB60D49D25F2}" destId="{8782EE70-9920-43AB-B940-03B9495E8612}" srcOrd="0" destOrd="0" parTransId="{4CF31218-389E-40B4-9C11-46F430D5C8FB}" sibTransId="{77B3DA95-5B73-426A-A256-5B09FA48E5AD}"/>
    <dgm:cxn modelId="{E354E093-F819-44E4-AB6A-F627658F6A13}" type="presOf" srcId="{971768FE-C0E8-44A2-86BC-8B3FE6FC6052}" destId="{9BD2CC2D-6F16-4443-A3AA-E22EB36A706F}" srcOrd="0" destOrd="0" presId="urn:microsoft.com/office/officeart/2005/8/layout/cycle3"/>
    <dgm:cxn modelId="{911B9EC3-F9C3-4491-9F4A-23DB8057A936}" type="presOf" srcId="{34F39295-1F9C-4013-BC18-68B61417DC7D}" destId="{F80E7D03-6D1B-4EE0-B2C0-E61B014B2DB0}" srcOrd="0" destOrd="0" presId="urn:microsoft.com/office/officeart/2005/8/layout/cycle3"/>
    <dgm:cxn modelId="{B230EECA-7229-401D-88D1-1F24B44CB831}" srcId="{632C4C12-66DE-4915-A8C4-CB60D49D25F2}" destId="{261A49D2-B784-4175-866C-75BB16CB4ABB}" srcOrd="5" destOrd="0" parTransId="{251E4FE4-3ACD-4A89-B803-6019D192556B}" sibTransId="{2324B65C-2203-4E44-A078-0F4E74F69762}"/>
    <dgm:cxn modelId="{DFE001D4-ADE4-46BD-B116-8D771C3091A0}" srcId="{632C4C12-66DE-4915-A8C4-CB60D49D25F2}" destId="{EA65D94C-175F-47F8-8A47-C15D4B93C1B0}" srcOrd="3" destOrd="0" parTransId="{26DDE996-117C-4278-8A0D-20893B6BBC9E}" sibTransId="{C93EB775-C895-44CB-9CF6-938F3E601B41}"/>
    <dgm:cxn modelId="{D0B017D6-8F28-4A9E-A3B8-9F6C3269181C}" srcId="{632C4C12-66DE-4915-A8C4-CB60D49D25F2}" destId="{3F79CBBB-7911-4479-AB05-C4D2AAE16BE5}" srcOrd="1" destOrd="0" parTransId="{F39EEC15-D1C3-49E0-BB3F-CC698832240A}" sibTransId="{93C9AA74-4F6B-45FC-A480-EBFD8FD64E6F}"/>
    <dgm:cxn modelId="{67D814EE-6519-4013-84E6-638FC028FCC4}" type="presOf" srcId="{632C4C12-66DE-4915-A8C4-CB60D49D25F2}" destId="{D0BD0EE3-3BEA-4974-B410-B3BF45BDE8C2}" srcOrd="0" destOrd="0" presId="urn:microsoft.com/office/officeart/2005/8/layout/cycle3"/>
    <dgm:cxn modelId="{A70906F0-2B85-46A4-AE4C-C09FA0E43A4E}" srcId="{632C4C12-66DE-4915-A8C4-CB60D49D25F2}" destId="{971768FE-C0E8-44A2-86BC-8B3FE6FC6052}" srcOrd="4" destOrd="0" parTransId="{26B78FC7-D004-4DBE-A169-1051AE1E8AC2}" sibTransId="{D923761F-E296-45E0-BBF2-6DF05B3816E4}"/>
    <dgm:cxn modelId="{12DA41F5-1D7A-4825-B7C7-2EBBE2FC0B93}" srcId="{632C4C12-66DE-4915-A8C4-CB60D49D25F2}" destId="{C539DB64-47DF-4C90-A5E4-494C0B96CA00}" srcOrd="6" destOrd="0" parTransId="{D3AF0EC4-4EB4-4AEF-BFCF-2E1425A5333F}" sibTransId="{B6F527E8-1BA5-4B5F-B2D3-1F38D6742F35}"/>
    <dgm:cxn modelId="{F9B521FF-7F4F-4CC9-B964-9F31FEC8624B}" type="presOf" srcId="{261A49D2-B784-4175-866C-75BB16CB4ABB}" destId="{906B5988-D73E-4EE3-92DE-DF63A06CBBBE}" srcOrd="0" destOrd="0" presId="urn:microsoft.com/office/officeart/2005/8/layout/cycle3"/>
    <dgm:cxn modelId="{C5E5C27B-6701-47CF-9509-37597E7F5148}" type="presParOf" srcId="{D0BD0EE3-3BEA-4974-B410-B3BF45BDE8C2}" destId="{F122134F-9C8D-4412-9F5D-E8591A3E28D5}" srcOrd="0" destOrd="0" presId="urn:microsoft.com/office/officeart/2005/8/layout/cycle3"/>
    <dgm:cxn modelId="{3262DEE2-07FF-4D96-8EC5-D834E5938BEE}" type="presParOf" srcId="{F122134F-9C8D-4412-9F5D-E8591A3E28D5}" destId="{CBDEF4AF-3554-423E-93F0-D76A41480BAF}" srcOrd="0" destOrd="0" presId="urn:microsoft.com/office/officeart/2005/8/layout/cycle3"/>
    <dgm:cxn modelId="{71982241-D4E5-49D1-9F60-C3238AA8E4B9}" type="presParOf" srcId="{F122134F-9C8D-4412-9F5D-E8591A3E28D5}" destId="{B49BD602-1DAE-4662-9147-5226E8E994B6}" srcOrd="1" destOrd="0" presId="urn:microsoft.com/office/officeart/2005/8/layout/cycle3"/>
    <dgm:cxn modelId="{4D66459B-54F7-4977-B362-FE4C1687C668}" type="presParOf" srcId="{F122134F-9C8D-4412-9F5D-E8591A3E28D5}" destId="{3A56FD98-FEB5-48D2-B51C-8B09AA8AD458}" srcOrd="2" destOrd="0" presId="urn:microsoft.com/office/officeart/2005/8/layout/cycle3"/>
    <dgm:cxn modelId="{1AC3918E-EB64-4263-81EB-9778758CE27D}" type="presParOf" srcId="{F122134F-9C8D-4412-9F5D-E8591A3E28D5}" destId="{098A0F4A-D933-473D-AA71-6C30FD5B804A}" srcOrd="3" destOrd="0" presId="urn:microsoft.com/office/officeart/2005/8/layout/cycle3"/>
    <dgm:cxn modelId="{4FFB2491-E121-4610-BCBE-4A107C971200}" type="presParOf" srcId="{F122134F-9C8D-4412-9F5D-E8591A3E28D5}" destId="{C8661B1A-87ED-412C-86F9-73D961AC7354}" srcOrd="4" destOrd="0" presId="urn:microsoft.com/office/officeart/2005/8/layout/cycle3"/>
    <dgm:cxn modelId="{58604AA0-0F97-42EA-A66F-A66EE1040388}" type="presParOf" srcId="{F122134F-9C8D-4412-9F5D-E8591A3E28D5}" destId="{9BD2CC2D-6F16-4443-A3AA-E22EB36A706F}" srcOrd="5" destOrd="0" presId="urn:microsoft.com/office/officeart/2005/8/layout/cycle3"/>
    <dgm:cxn modelId="{A69D7BEC-D061-49EF-9E16-07715231C351}" type="presParOf" srcId="{F122134F-9C8D-4412-9F5D-E8591A3E28D5}" destId="{906B5988-D73E-4EE3-92DE-DF63A06CBBBE}" srcOrd="6" destOrd="0" presId="urn:microsoft.com/office/officeart/2005/8/layout/cycle3"/>
    <dgm:cxn modelId="{71CD9E6F-0802-46DF-9357-F6375232CFA8}" type="presParOf" srcId="{F122134F-9C8D-4412-9F5D-E8591A3E28D5}" destId="{218BF4B0-5D49-4A5E-A538-945B7130F077}" srcOrd="7" destOrd="0" presId="urn:microsoft.com/office/officeart/2005/8/layout/cycle3"/>
    <dgm:cxn modelId="{8934B842-8C72-432D-99D3-39B799FC752D}" type="presParOf" srcId="{F122134F-9C8D-4412-9F5D-E8591A3E28D5}" destId="{F80E7D03-6D1B-4EE0-B2C0-E61B014B2DB0}" srcOrd="8" destOrd="0" presId="urn:microsoft.com/office/officeart/2005/8/layout/cycle3"/>
    <dgm:cxn modelId="{73D23665-0F60-4D98-9040-DD8B8BD5DEBB}" type="presParOf" srcId="{F122134F-9C8D-4412-9F5D-E8591A3E28D5}" destId="{7B77FBFE-DAE8-496B-82D2-258D8210661A}" srcOrd="9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BD602-1DAE-4662-9147-5226E8E994B6}">
      <dsp:nvSpPr>
        <dsp:cNvPr id="0" name=""/>
        <dsp:cNvSpPr/>
      </dsp:nvSpPr>
      <dsp:spPr>
        <a:xfrm>
          <a:off x="260787" y="706210"/>
          <a:ext cx="5574424" cy="5574424"/>
        </a:xfrm>
        <a:prstGeom prst="circularArrow">
          <a:avLst>
            <a:gd name="adj1" fmla="val 5544"/>
            <a:gd name="adj2" fmla="val 330680"/>
            <a:gd name="adj3" fmla="val 14778817"/>
            <a:gd name="adj4" fmla="val 168010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EF4AF-3554-423E-93F0-D76A41480BAF}">
      <dsp:nvSpPr>
        <dsp:cNvPr id="0" name=""/>
        <dsp:cNvSpPr/>
      </dsp:nvSpPr>
      <dsp:spPr>
        <a:xfrm>
          <a:off x="2344042" y="771547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Diretorias dos conselhos</a:t>
          </a:r>
        </a:p>
      </dsp:txBody>
      <dsp:txXfrm>
        <a:off x="2378406" y="805911"/>
        <a:ext cx="1339186" cy="635229"/>
      </dsp:txXfrm>
    </dsp:sp>
    <dsp:sp modelId="{3A56FD98-FEB5-48D2-B51C-8B09AA8AD458}">
      <dsp:nvSpPr>
        <dsp:cNvPr id="0" name=""/>
        <dsp:cNvSpPr/>
      </dsp:nvSpPr>
      <dsp:spPr>
        <a:xfrm>
          <a:off x="3872047" y="1327695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OU e OE</a:t>
          </a:r>
        </a:p>
      </dsp:txBody>
      <dsp:txXfrm>
        <a:off x="3906411" y="1362059"/>
        <a:ext cx="1339186" cy="635229"/>
      </dsp:txXfrm>
    </dsp:sp>
    <dsp:sp modelId="{098A0F4A-D933-473D-AA71-6C30FD5B804A}">
      <dsp:nvSpPr>
        <dsp:cNvPr id="0" name=""/>
        <dsp:cNvSpPr/>
      </dsp:nvSpPr>
      <dsp:spPr>
        <a:xfrm>
          <a:off x="4685082" y="2735912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CJ</a:t>
          </a:r>
        </a:p>
      </dsp:txBody>
      <dsp:txXfrm>
        <a:off x="4719446" y="2770276"/>
        <a:ext cx="1339186" cy="635229"/>
      </dsp:txXfrm>
    </dsp:sp>
    <dsp:sp modelId="{C8661B1A-87ED-412C-86F9-73D961AC7354}">
      <dsp:nvSpPr>
        <dsp:cNvPr id="0" name=""/>
        <dsp:cNvSpPr/>
      </dsp:nvSpPr>
      <dsp:spPr>
        <a:xfrm>
          <a:off x="4402718" y="4337277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 err="1"/>
            <a:t>Ecafo</a:t>
          </a:r>
          <a:endParaRPr lang="pt-BR" sz="1600" b="1" kern="1200" dirty="0"/>
        </a:p>
      </dsp:txBody>
      <dsp:txXfrm>
        <a:off x="4437082" y="4371641"/>
        <a:ext cx="1339186" cy="635229"/>
      </dsp:txXfrm>
    </dsp:sp>
    <dsp:sp modelId="{9BD2CC2D-6F16-4443-A3AA-E22EB36A706F}">
      <dsp:nvSpPr>
        <dsp:cNvPr id="0" name=""/>
        <dsp:cNvSpPr/>
      </dsp:nvSpPr>
      <dsp:spPr>
        <a:xfrm>
          <a:off x="3157077" y="5382494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CCA</a:t>
          </a:r>
        </a:p>
      </dsp:txBody>
      <dsp:txXfrm>
        <a:off x="3191441" y="5416858"/>
        <a:ext cx="1339186" cy="635229"/>
      </dsp:txXfrm>
    </dsp:sp>
    <dsp:sp modelId="{906B5988-D73E-4EE3-92DE-DF63A06CBBBE}">
      <dsp:nvSpPr>
        <dsp:cNvPr id="0" name=""/>
        <dsp:cNvSpPr/>
      </dsp:nvSpPr>
      <dsp:spPr>
        <a:xfrm>
          <a:off x="1546859" y="5341387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 err="1"/>
            <a:t>Decom</a:t>
          </a:r>
          <a:endParaRPr lang="pt-BR" sz="1600" b="1" kern="1200" dirty="0"/>
        </a:p>
      </dsp:txBody>
      <dsp:txXfrm>
        <a:off x="1581223" y="5375751"/>
        <a:ext cx="1339186" cy="635229"/>
      </dsp:txXfrm>
    </dsp:sp>
    <dsp:sp modelId="{218BF4B0-5D49-4A5E-A538-945B7130F077}">
      <dsp:nvSpPr>
        <dsp:cNvPr id="0" name=""/>
        <dsp:cNvSpPr/>
      </dsp:nvSpPr>
      <dsp:spPr>
        <a:xfrm>
          <a:off x="285367" y="4337277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Missões</a:t>
          </a:r>
        </a:p>
      </dsp:txBody>
      <dsp:txXfrm>
        <a:off x="319731" y="4371641"/>
        <a:ext cx="1339186" cy="635229"/>
      </dsp:txXfrm>
    </dsp:sp>
    <dsp:sp modelId="{F80E7D03-6D1B-4EE0-B2C0-E61B014B2DB0}">
      <dsp:nvSpPr>
        <dsp:cNvPr id="0" name=""/>
        <dsp:cNvSpPr/>
      </dsp:nvSpPr>
      <dsp:spPr>
        <a:xfrm>
          <a:off x="3003" y="2735912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 err="1"/>
            <a:t>Denor</a:t>
          </a:r>
          <a:endParaRPr lang="pt-BR" sz="1600" b="1" kern="1200" dirty="0"/>
        </a:p>
      </dsp:txBody>
      <dsp:txXfrm>
        <a:off x="37367" y="2770276"/>
        <a:ext cx="1339186" cy="635229"/>
      </dsp:txXfrm>
    </dsp:sp>
    <dsp:sp modelId="{7B77FBFE-DAE8-496B-82D2-258D8210661A}">
      <dsp:nvSpPr>
        <dsp:cNvPr id="0" name=""/>
        <dsp:cNvSpPr/>
      </dsp:nvSpPr>
      <dsp:spPr>
        <a:xfrm>
          <a:off x="816038" y="1327695"/>
          <a:ext cx="1407914" cy="703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Vices regionais</a:t>
          </a:r>
        </a:p>
      </dsp:txBody>
      <dsp:txXfrm>
        <a:off x="850402" y="1362059"/>
        <a:ext cx="1339186" cy="635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30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67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794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168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99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8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86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887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m ou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935" y="64677"/>
            <a:ext cx="11617291" cy="63166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62977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25/08/2024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FB54A7A-F33A-4967-A941-7F1FC7BD9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078" y="0"/>
            <a:ext cx="5353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54545" y="1208119"/>
            <a:ext cx="9981318" cy="52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  <a:endParaRPr lang="pt-BR" altLang="pt-BR" sz="2800" b="1" dirty="0">
              <a:solidFill>
                <a:srgbClr val="0070C0"/>
              </a:solidFill>
              <a:latin typeface="Montserrat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C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O CNB nomeará um(a) coordenador(a) e este escolherá os coordenadores regionais;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dirty="0">
              <a:solidFill>
                <a:srgbClr val="0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O CM nomeará o(a) coordenador(a) para orientar 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dos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CCs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.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dirty="0">
              <a:solidFill>
                <a:srgbClr val="0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O(A) coordenador(a) do CM poderá optar por ter uma equipe base para os trabalhos de orientação, contando, inclusive com a participação da </a:t>
            </a:r>
            <a:r>
              <a:rPr lang="pt-BR" altLang="pt-BR" sz="2800" b="1" dirty="0">
                <a:solidFill>
                  <a:srgbClr val="000000"/>
                </a:solidFill>
                <a:latin typeface="Montserrat"/>
              </a:rPr>
              <a:t>assessoria espiritual. </a:t>
            </a:r>
          </a:p>
          <a:p>
            <a:pPr algn="ctr" eaLnBrk="1" hangingPunct="1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9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28870" y="1703708"/>
            <a:ext cx="9939514" cy="3632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  <a:endParaRPr lang="pt-BR" altLang="pt-BR" sz="2800" b="1" dirty="0">
              <a:solidFill>
                <a:srgbClr val="0070C0"/>
              </a:solidFill>
              <a:latin typeface="Montserrat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C00000"/>
              </a:solidFill>
              <a:latin typeface="Montserrat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C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b="1" dirty="0">
              <a:solidFill>
                <a:srgbClr val="0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O Conselho Central nomeará um coordenador e este formará  uma equipe de trabalho para auxiliá-lo. </a:t>
            </a:r>
            <a:r>
              <a:rPr lang="pt-BR" altLang="pt-BR" dirty="0">
                <a:solidFill>
                  <a:srgbClr val="000000"/>
                </a:solidFill>
                <a:latin typeface="Montserrat"/>
              </a:rPr>
              <a:t>Art.198, III </a:t>
            </a:r>
            <a:r>
              <a:rPr lang="pt-BR" altLang="pt-BR" sz="2400" dirty="0">
                <a:solidFill>
                  <a:srgbClr val="FF0000"/>
                </a:solidFill>
                <a:latin typeface="Montserrat"/>
              </a:rPr>
              <a:t>(equipe de </a:t>
            </a:r>
            <a:r>
              <a:rPr lang="pt-BR" sz="2400" dirty="0">
                <a:solidFill>
                  <a:srgbClr val="FF0000"/>
                </a:solidFill>
                <a:latin typeface="Montserrat" panose="00000500000000000000"/>
              </a:rPr>
              <a:t>apoio e de formadores) 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sz="2400" b="1" u="sng" dirty="0">
              <a:solidFill>
                <a:srgbClr val="FF0000"/>
              </a:solidFill>
              <a:latin typeface="Montserrat" panose="00000500000000000000"/>
            </a:endParaRPr>
          </a:p>
          <a:p>
            <a:pPr algn="ctr" eaLnBrk="1" hangingPunct="1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968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41193" y="1410105"/>
            <a:ext cx="10375120" cy="448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</a:p>
          <a:p>
            <a:pPr algn="ctr">
              <a:lnSpc>
                <a:spcPct val="95000"/>
              </a:lnSpc>
              <a:buSzPct val="100000"/>
            </a:pPr>
            <a:endParaRPr lang="pt-BR" altLang="pt-BR" sz="1200" b="1" dirty="0">
              <a:solidFill>
                <a:srgbClr val="0070C0"/>
              </a:solidFill>
              <a:latin typeface="Montserrat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chemeClr val="tx1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  <a:defRPr/>
            </a:pPr>
            <a:endParaRPr lang="pt-BR" sz="2800" dirty="0">
              <a:solidFill>
                <a:schemeClr val="tx1"/>
              </a:solidFill>
              <a:latin typeface="Montserrat"/>
            </a:endParaRPr>
          </a:p>
          <a:p>
            <a:pPr marL="457200" indent="-4572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A equipe da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Ecafo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 do CC terá como foco ajudar o(a) coordenador(a) na organização das atividades, planejamentos e execução da aplicação dos módulos, dos encontros, eventos, etc. O(a) coordenador(a) precisa capacitar pessoas para auxiliá-lo na aplicação dos conteúdos de formação.</a:t>
            </a:r>
          </a:p>
          <a:p>
            <a:pPr marL="457200" indent="-4572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endParaRPr lang="pt-BR" sz="2800" b="1" u="sng" dirty="0">
              <a:solidFill>
                <a:srgbClr val="FF0000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65035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187355" y="1247312"/>
            <a:ext cx="8894186" cy="395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</a:p>
          <a:p>
            <a:pPr algn="ctr">
              <a:lnSpc>
                <a:spcPct val="95000"/>
              </a:lnSpc>
              <a:buSzPct val="100000"/>
            </a:pPr>
            <a:endParaRPr lang="pt-BR" altLang="pt-BR" sz="1200" b="1" dirty="0">
              <a:solidFill>
                <a:srgbClr val="0070C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  <a:defRPr/>
            </a:pPr>
            <a:endParaRPr lang="pt-BR" sz="2800" dirty="0">
              <a:solidFill>
                <a:schemeClr val="tx1"/>
              </a:solidFill>
              <a:latin typeface="Montserrat"/>
            </a:endParaRPr>
          </a:p>
          <a:p>
            <a:pPr marL="457200" indent="-4572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endParaRPr lang="pt-BR" sz="2800" dirty="0">
              <a:solidFill>
                <a:schemeClr val="tx1"/>
              </a:solidFill>
              <a:latin typeface="Montserrat"/>
            </a:endParaRPr>
          </a:p>
          <a:p>
            <a:pPr marL="457200" indent="-4572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Os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CCs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 devem organizar 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 permanente proporcionando formação cristã e vicentina, orientando sobre as questões de justiça social e/ou outros temas de acordo com a realidade presente. </a:t>
            </a:r>
            <a:r>
              <a:rPr lang="pt-BR" dirty="0">
                <a:solidFill>
                  <a:schemeClr val="tx1"/>
                </a:solidFill>
                <a:latin typeface="Montserrat"/>
              </a:rPr>
              <a:t>Art.198</a:t>
            </a:r>
            <a:r>
              <a:rPr lang="pt-BR" sz="2000" dirty="0">
                <a:solidFill>
                  <a:schemeClr val="tx1"/>
                </a:solidFill>
                <a:latin typeface="Montserrat"/>
              </a:rPr>
              <a:t> </a:t>
            </a:r>
          </a:p>
          <a:p>
            <a:pPr marL="342900" indent="-3429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r>
              <a:rPr lang="pt-BR" sz="2000" b="1" dirty="0">
                <a:solidFill>
                  <a:schemeClr val="tx1"/>
                </a:solidFill>
                <a:latin typeface="Montserrat"/>
              </a:rPr>
              <a:t>  </a:t>
            </a:r>
            <a:endParaRPr lang="pt-BR" altLang="pt-BR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1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45910" y="1364776"/>
            <a:ext cx="9989953" cy="498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</a:p>
          <a:p>
            <a:pPr algn="just">
              <a:lnSpc>
                <a:spcPct val="95000"/>
              </a:lnSpc>
              <a:buSzPct val="100000"/>
            </a:pPr>
            <a:endParaRPr lang="pt-BR" altLang="pt-BR" sz="1200" b="1" dirty="0">
              <a:solidFill>
                <a:srgbClr val="0070C0"/>
              </a:solidFill>
              <a:latin typeface="Montserrat"/>
            </a:endParaRPr>
          </a:p>
          <a:p>
            <a:pPr algn="just"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Disponibilizar materiais impressos ou arquivos, inclusive o módulo que está sendo ministrado.</a:t>
            </a:r>
          </a:p>
          <a:p>
            <a:pPr marL="514350" indent="-514350" algn="just">
              <a:buFont typeface="Arial" charset="0"/>
              <a:buAutoNum type="arabicPeriod" startAt="6"/>
              <a:defRPr/>
            </a:pPr>
            <a:endParaRPr lang="pt-BR" sz="1200" dirty="0">
              <a:solidFill>
                <a:schemeClr val="tx1"/>
              </a:solidFill>
              <a:latin typeface="Montserrat"/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Tornar as apresentações dinâmicas e atraentes.</a:t>
            </a:r>
          </a:p>
          <a:p>
            <a:pPr algn="just">
              <a:buFont typeface="Arial" charset="0"/>
              <a:buNone/>
              <a:defRPr/>
            </a:pPr>
            <a:endParaRPr lang="pt-BR" sz="1200" dirty="0">
              <a:solidFill>
                <a:schemeClr val="tx1"/>
              </a:solidFill>
              <a:latin typeface="Montserrat"/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 Acompanhar o desenvolvimento dos participantes.</a:t>
            </a:r>
          </a:p>
          <a:p>
            <a:pPr algn="just">
              <a:buFont typeface="Arial" charset="0"/>
              <a:buNone/>
              <a:defRPr/>
            </a:pPr>
            <a:endParaRPr lang="pt-BR" sz="1200" dirty="0">
              <a:solidFill>
                <a:schemeClr val="tx1"/>
              </a:solidFill>
              <a:latin typeface="Montserrat"/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 Avaliações periódicas da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Ecafo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, visando correções e melhorias.</a:t>
            </a:r>
          </a:p>
          <a:p>
            <a:pPr algn="just">
              <a:buFont typeface="Arial" charset="0"/>
              <a:buNone/>
              <a:defRPr/>
            </a:pPr>
            <a:endParaRPr lang="pt-BR" sz="1200" dirty="0">
              <a:solidFill>
                <a:schemeClr val="tx1"/>
              </a:solidFill>
              <a:latin typeface="Montserrat"/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 A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Ecafo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 permanente pode ser em locais fixos ou itinerante.</a:t>
            </a: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673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785" y="2962142"/>
            <a:ext cx="6705494" cy="1717718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122560" y="3143878"/>
            <a:ext cx="7491798" cy="939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COORDENAÇÕES  DE ECAFO</a:t>
            </a:r>
            <a:endParaRPr lang="pt-B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33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785" y="2962142"/>
            <a:ext cx="6705494" cy="1717718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11015" y="321972"/>
            <a:ext cx="7773974" cy="57299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COORDENAÇÕES  DE ECAFO EM: 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- Conselho Particular</a:t>
            </a: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- Conselho Central</a:t>
            </a:r>
            <a:br>
              <a:rPr lang="pt-BR" sz="3600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pt-BR" sz="36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- Conselho Metropolitano</a:t>
            </a: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- Regional do CNB</a:t>
            </a:r>
          </a:p>
          <a:p>
            <a:pPr marL="571500" indent="-571500">
              <a:buFontTx/>
              <a:buChar char="-"/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- Conselho Nacional</a:t>
            </a:r>
            <a:endParaRPr lang="pt-B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18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pic>
        <p:nvPicPr>
          <p:cNvPr id="15" name="Picture 2" descr="O que é ser um líder? - Po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7" y="1932308"/>
            <a:ext cx="8137525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9017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1330708" y="3034182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Conselho Particular</a:t>
            </a:r>
          </a:p>
        </p:txBody>
      </p:sp>
    </p:spTree>
    <p:extLst>
      <p:ext uri="{BB962C8B-B14F-4D97-AF65-F5344CB8AC3E}">
        <p14:creationId xmlns:p14="http://schemas.microsoft.com/office/powerpoint/2010/main" val="1616350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49212" y="1445525"/>
            <a:ext cx="100124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 coordenação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de Cons. Particular é o </a:t>
            </a:r>
            <a:r>
              <a:rPr lang="pt-BR" sz="2800" b="1" dirty="0">
                <a:latin typeface="Montserrat"/>
                <a:cs typeface="Arial" panose="020B0604020202020204" pitchFamily="34" charset="0"/>
              </a:rPr>
              <a:t>MEDIADOR da 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Ecafo do Conselho Central em sua área de atuação. Orientar as conferências quanto: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a vivência da  espiritualidade vicentina, a visita aos assistidos;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a prática da Mudança de Estrutura etc.;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a promoção das famílias;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a participação ativa nas reuniões mensais do CP e nas Festas Regulamentares, bem como nos eventos promovidos pela SSVP.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7665" y="774203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particular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3" name="Imagem 12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1621" y="952835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9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29" y="1125277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4094649" y="4741137"/>
            <a:ext cx="40026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0070C0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3600" b="1" dirty="0" err="1">
                <a:solidFill>
                  <a:srgbClr val="0070C0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40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51686" y="1870381"/>
            <a:ext cx="93951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Acompanhar e  monitorar  a formação das </a:t>
            </a:r>
            <a:r>
              <a:rPr lang="pt-BR" sz="2800" b="1" dirty="0">
                <a:latin typeface="Montserrat"/>
                <a:cs typeface="Arial" panose="020B0604020202020204" pitchFamily="34" charset="0"/>
              </a:rPr>
              <a:t>conferências;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Cuidar para  que os novos Confrades e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Consócias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façam o </a:t>
            </a:r>
            <a:r>
              <a:rPr lang="pt-BR" sz="2800" b="1" dirty="0">
                <a:latin typeface="Montserrat"/>
                <a:cs typeface="Arial" panose="020B0604020202020204" pitchFamily="34" charset="0"/>
              </a:rPr>
              <a:t>Módulo de Formação Básica e Espiritualidade Vicentina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antes da proclamação;</a:t>
            </a: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 Conselho Central e da reunião mensal do Conselho Particular;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particular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8229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particular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996248" y="2456213"/>
            <a:ext cx="80356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Colaborar  com o Conselho Particular no cumprimento </a:t>
            </a:r>
            <a:r>
              <a:rPr lang="pt-BR" sz="2800" b="1" dirty="0">
                <a:latin typeface="Montserrat"/>
                <a:cs typeface="Arial" panose="020B0604020202020204" pitchFamily="34" charset="0"/>
              </a:rPr>
              <a:t>da Regra;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Assegurar para que as diretorias de Conferências façam Módulo de Capacitação para </a:t>
            </a:r>
            <a:r>
              <a:rPr lang="pt-BR" sz="2800" b="1" dirty="0">
                <a:latin typeface="Montserrat"/>
                <a:cs typeface="Arial" panose="020B0604020202020204" pitchFamily="34" charset="0"/>
              </a:rPr>
              <a:t>Novas Diretorias 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antes da posse.</a:t>
            </a:r>
          </a:p>
        </p:txBody>
      </p:sp>
    </p:spTree>
    <p:extLst>
      <p:ext uri="{BB962C8B-B14F-4D97-AF65-F5344CB8AC3E}">
        <p14:creationId xmlns:p14="http://schemas.microsoft.com/office/powerpoint/2010/main" val="422515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175308" y="789780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particular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711153" y="1630191"/>
            <a:ext cx="96762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Colaborar com o(a) coordenador(a) do Conselho Central no preenchimento do relatório das atividades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efetivamente da diretoria do Conselho Particular;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Orientar quanto à leitura e a reflexão do Ano Temático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</a:rPr>
              <a:t>Trabalhar em conjunto com a CJ, CCA</a:t>
            </a:r>
            <a:endParaRPr lang="pt-BR" sz="2800" dirty="0">
              <a:latin typeface="Montserra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42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1330708" y="3034182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</p:spTree>
    <p:extLst>
      <p:ext uri="{BB962C8B-B14F-4D97-AF65-F5344CB8AC3E}">
        <p14:creationId xmlns:p14="http://schemas.microsoft.com/office/powerpoint/2010/main" val="156846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686094" y="2311442"/>
            <a:ext cx="72531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Estudar e conhecer os Módulos;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Conhecer as funções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Aplicar os Módulos e outros eventos de formação em sua área de atuação;</a:t>
            </a:r>
          </a:p>
        </p:txBody>
      </p:sp>
    </p:spTree>
    <p:extLst>
      <p:ext uri="{BB962C8B-B14F-4D97-AF65-F5344CB8AC3E}">
        <p14:creationId xmlns:p14="http://schemas.microsoft.com/office/powerpoint/2010/main" val="218564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-19040" y="-4338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558249" y="798196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674766" y="1703708"/>
            <a:ext cx="1029803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Definir a equipe de trabalho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: </a:t>
            </a:r>
            <a:r>
              <a:rPr lang="pt-BR" altLang="pt-BR" dirty="0">
                <a:solidFill>
                  <a:srgbClr val="000000"/>
                </a:solidFill>
                <a:latin typeface="Montserrat"/>
              </a:rPr>
              <a:t>Art.198, III</a:t>
            </a:r>
            <a:endParaRPr lang="pt-BR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corpo docente (palestrantes / professores/formadores);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equipe auxiliar (recepção, secretaria, canto, decoração,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etc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);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- equipe  de serviço (preparação de alimentos, lanche, limpeza etc.); </a:t>
            </a:r>
          </a:p>
          <a:p>
            <a:pPr lvl="0" algn="just"/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Auxiliar  no planejamento anual do Conselho Central;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Fazer com que as orientações do Conselho Metropolitano cheguem até as bases (Conselho Particular e Conferências);</a:t>
            </a:r>
          </a:p>
        </p:txBody>
      </p:sp>
    </p:spTree>
    <p:extLst>
      <p:ext uri="{BB962C8B-B14F-4D97-AF65-F5344CB8AC3E}">
        <p14:creationId xmlns:p14="http://schemas.microsoft.com/office/powerpoint/2010/main" val="3929585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721218" y="113045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740978" y="2271915"/>
            <a:ext cx="96166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Executar o trabalho de formação em todas as suas dimensões;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efetivamente da diretoria do Conselho Central;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das reuniões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 CM;</a:t>
            </a:r>
          </a:p>
        </p:txBody>
      </p:sp>
    </p:spTree>
    <p:extLst>
      <p:ext uri="{BB962C8B-B14F-4D97-AF65-F5344CB8AC3E}">
        <p14:creationId xmlns:p14="http://schemas.microsoft.com/office/powerpoint/2010/main" val="3708430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914399" y="2884245"/>
            <a:ext cx="96214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Organizar a aplicação do Módulo de formação para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as Novas diretorias dos Conselhos Particulares e Obras Unidas;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Organizar a aplicação do Módulo de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formação para </a:t>
            </a: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funcionários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das Obras Unidas. 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47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558249" y="1134223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34887" y="2412745"/>
            <a:ext cx="956470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Fazer reunião mensal para planejar e avaliar os encontros, as visitas, etc.;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dos eventos promovidos pela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 CM e/ou Regional; quando solicitado;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r>
              <a:rPr lang="pt-BR" sz="2800" dirty="0">
                <a:latin typeface="Montserrat"/>
              </a:rPr>
              <a:t>Trabalhar em conjunto com a </a:t>
            </a:r>
            <a:r>
              <a:rPr lang="pt-BR" sz="2800" dirty="0"/>
              <a:t>CJ, CCA, Missão, </a:t>
            </a:r>
            <a:r>
              <a:rPr lang="pt-BR" sz="2800" dirty="0" err="1"/>
              <a:t>Decom</a:t>
            </a:r>
            <a:endParaRPr lang="pt-BR" sz="2800" dirty="0">
              <a:latin typeface="Montserra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900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07550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Central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533266" y="1851075"/>
            <a:ext cx="1003203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Cuidar para que nenhuma Conferência e Conselho Particular tomem posse sem passar pelo Módulo de Capacitação para novas Diretorias;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Cuidar para que o Livro do Ano Temático chegue até às bases e que as conferências o utilizem como leitura reflexiva.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Incentivar e orientar sobre os projetos de mudança de estruturas nas conferências; </a:t>
            </a:r>
            <a:r>
              <a:rPr lang="pt-BR" sz="2000" dirty="0">
                <a:latin typeface="Montserrat"/>
                <a:cs typeface="Arial" panose="020B0604020202020204" pitchFamily="34" charset="0"/>
              </a:rPr>
              <a:t>(Projetos sociais, 13 casas, </a:t>
            </a:r>
            <a:r>
              <a:rPr lang="pt-BR" sz="2000" dirty="0">
                <a:latin typeface="Montserrat" panose="00000500000000000000"/>
              </a:rPr>
              <a:t>projeto investindo na vida, </a:t>
            </a:r>
            <a:r>
              <a:rPr lang="pt-BR" sz="2000" dirty="0">
                <a:latin typeface="Montserrat"/>
                <a:cs typeface="Arial" panose="020B0604020202020204" pitchFamily="34" charset="0"/>
              </a:rPr>
              <a:t>etc.)</a:t>
            </a:r>
          </a:p>
        </p:txBody>
      </p:sp>
    </p:spTree>
    <p:extLst>
      <p:ext uri="{BB962C8B-B14F-4D97-AF65-F5344CB8AC3E}">
        <p14:creationId xmlns:p14="http://schemas.microsoft.com/office/powerpoint/2010/main" val="96516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Resultado de imagem para Livro aber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3770714"/>
            <a:ext cx="67818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3"/>
          <p:cNvSpPr txBox="1">
            <a:spLocks/>
          </p:cNvSpPr>
          <p:nvPr/>
        </p:nvSpPr>
        <p:spPr bwMode="auto">
          <a:xfrm>
            <a:off x="1703389" y="260350"/>
            <a:ext cx="8785225" cy="566738"/>
          </a:xfrm>
          <a:prstGeom prst="rect">
            <a:avLst/>
          </a:prstGeom>
          <a:noFill/>
          <a:ln>
            <a:noFill/>
          </a:ln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00"/>
              </a:spcBef>
              <a:defRPr/>
            </a:pPr>
            <a:r>
              <a:rPr lang="pt-BR" altLang="pt-BR" sz="3600" dirty="0">
                <a:solidFill>
                  <a:schemeClr val="bg1"/>
                </a:solidFill>
                <a:latin typeface="+mj-lt"/>
              </a:rPr>
              <a:t>Formação para formadores</a:t>
            </a:r>
          </a:p>
        </p:txBody>
      </p:sp>
      <p:grpSp>
        <p:nvGrpSpPr>
          <p:cNvPr id="24580" name="Agrupar 1"/>
          <p:cNvGrpSpPr>
            <a:grpSpLocks/>
          </p:cNvGrpSpPr>
          <p:nvPr/>
        </p:nvGrpSpPr>
        <p:grpSpPr bwMode="auto">
          <a:xfrm>
            <a:off x="4946650" y="311469"/>
            <a:ext cx="2298700" cy="1946275"/>
            <a:chOff x="254000" y="2637112"/>
            <a:chExt cx="2299440" cy="1946634"/>
          </a:xfrm>
        </p:grpSpPr>
        <p:pic>
          <p:nvPicPr>
            <p:cNvPr id="24581" name="Imagem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720" y="2637112"/>
              <a:ext cx="1440000" cy="14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2" name="CaixaDeTexto 7"/>
            <p:cNvSpPr txBox="1">
              <a:spLocks noChangeArrowheads="1"/>
            </p:cNvSpPr>
            <p:nvPr/>
          </p:nvSpPr>
          <p:spPr bwMode="auto">
            <a:xfrm>
              <a:off x="254000" y="4122081"/>
              <a:ext cx="22994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t-BR" sz="2400">
                  <a:solidFill>
                    <a:srgbClr val="0053A1"/>
                  </a:solidFill>
                  <a:latin typeface="Montserrat ExtraBold"/>
                </a:rPr>
                <a:t>ECAFO</a:t>
              </a:r>
            </a:p>
          </p:txBody>
        </p:sp>
      </p:grpSp>
      <p:grpSp>
        <p:nvGrpSpPr>
          <p:cNvPr id="7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9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2" name="Retângulo 11">
            <a:extLst>
              <a:ext uri="{FF2B5EF4-FFF2-40B4-BE49-F238E27FC236}">
                <a16:creationId xmlns:a16="http://schemas.microsoft.com/office/drawing/2014/main" id="{A4459A99-35DE-473A-A237-B8D205614363}"/>
              </a:ext>
            </a:extLst>
          </p:cNvPr>
          <p:cNvSpPr/>
          <p:nvPr/>
        </p:nvSpPr>
        <p:spPr>
          <a:xfrm>
            <a:off x="0" y="2846599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rgbClr val="0070C0"/>
                </a:solidFill>
                <a:latin typeface="Garamond" panose="02020404030301010803" pitchFamily="18" charset="0"/>
              </a:rPr>
              <a:t>Formar, amar e evangelizar de forma efetiva”</a:t>
            </a:r>
          </a:p>
        </p:txBody>
      </p:sp>
    </p:spTree>
    <p:extLst>
      <p:ext uri="{BB962C8B-B14F-4D97-AF65-F5344CB8AC3E}">
        <p14:creationId xmlns:p14="http://schemas.microsoft.com/office/powerpoint/2010/main" val="17408794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1330708" y="3034182"/>
            <a:ext cx="5796923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</p:spTree>
    <p:extLst>
      <p:ext uri="{BB962C8B-B14F-4D97-AF65-F5344CB8AC3E}">
        <p14:creationId xmlns:p14="http://schemas.microsoft.com/office/powerpoint/2010/main" val="15769823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523999" y="2412745"/>
            <a:ext cx="762000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Estudar e conhecer os Módulos;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Conhecer as funções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de todos os escalões.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Aplicar os módulos que são  de sua responsabilidade;</a:t>
            </a:r>
          </a:p>
        </p:txBody>
      </p:sp>
    </p:spTree>
    <p:extLst>
      <p:ext uri="{BB962C8B-B14F-4D97-AF65-F5344CB8AC3E}">
        <p14:creationId xmlns:p14="http://schemas.microsoft.com/office/powerpoint/2010/main" val="835371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214651" y="2721190"/>
            <a:ext cx="860066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Ser parceiro e Colaborador dos representantes da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na Hierarquia superior;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Dar formação de acordo com as necessidades encontradas;</a:t>
            </a:r>
          </a:p>
        </p:txBody>
      </p:sp>
    </p:spTree>
    <p:extLst>
      <p:ext uri="{BB962C8B-B14F-4D97-AF65-F5344CB8AC3E}">
        <p14:creationId xmlns:p14="http://schemas.microsoft.com/office/powerpoint/2010/main" val="1085190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411701" y="2843632"/>
            <a:ext cx="89335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Dar suporte a Ecafo dos conselhos centrais;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Enviar  relatórios para a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Regional;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efetivamente da diretoria do Conselho Metropolitano;</a:t>
            </a:r>
          </a:p>
        </p:txBody>
      </p:sp>
    </p:spTree>
    <p:extLst>
      <p:ext uri="{BB962C8B-B14F-4D97-AF65-F5344CB8AC3E}">
        <p14:creationId xmlns:p14="http://schemas.microsoft.com/office/powerpoint/2010/main" val="447929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592037" y="2139468"/>
            <a:ext cx="99438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Trabalhar em conjunto com outros departamentos; CCA, CJ, DENOR, DECOM, MISSÃO, ASSESSORES ESPIRITUAIS;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dos eventos promovidos pela regional e nacional;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Orientar os coordenadores de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CCs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, e colaborar em seus eventos;</a:t>
            </a:r>
          </a:p>
        </p:txBody>
      </p:sp>
    </p:spTree>
    <p:extLst>
      <p:ext uri="{BB962C8B-B14F-4D97-AF65-F5344CB8AC3E}">
        <p14:creationId xmlns:p14="http://schemas.microsoft.com/office/powerpoint/2010/main" val="2709799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229060" y="891406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357810" y="1873327"/>
            <a:ext cx="103966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Organizar a aplicação do Módulo de capacitação para </a:t>
            </a: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as Novas diretorias nos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CCs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Ajudar o presidente do CM na elaboração do  planejamento anual;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Fazer reuniões com os coordenadores de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CCs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lvl="0" algn="just"/>
            <a:endParaRPr lang="pt-BR" sz="1200" dirty="0">
              <a:latin typeface="Montserrat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Se necessário auxiliar os(as) coordenadores(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ras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) de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de Conselhos Centrais na aplicação do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Módulo de formação para as novas diretorias nos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CCs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 nas OU e formação para funcionários.</a:t>
            </a:r>
            <a:endParaRPr lang="pt-BR" sz="2800" dirty="0">
              <a:latin typeface="Montserra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9457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11535" y="98962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Metropolitano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48139" y="2322408"/>
            <a:ext cx="97971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Cuidar para que as formações estejam em acordo com o carisma e com a espiritualidade vicentina;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Orientar quanto ao tema de trabalho proposto pelo CNB: Módulos prioritários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Orientar quanto ao uso dos Livros dos Anos Temáticos;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2790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1330708" y="3034182"/>
            <a:ext cx="5796923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REGIONAL - CNB</a:t>
            </a:r>
            <a:endParaRPr lang="pt-BR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104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4030639" y="1551856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1290904" y="3143171"/>
            <a:ext cx="90677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Montserrat"/>
              </a:rPr>
              <a:t>O(a) coordenador(a) regional da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</a:rPr>
              <a:t> é o representante da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</a:rPr>
              <a:t> do CNB na região, portanto precisa estar atento e executando as funções, que são:</a:t>
            </a:r>
          </a:p>
        </p:txBody>
      </p:sp>
    </p:spTree>
    <p:extLst>
      <p:ext uri="{BB962C8B-B14F-4D97-AF65-F5344CB8AC3E}">
        <p14:creationId xmlns:p14="http://schemas.microsoft.com/office/powerpoint/2010/main" val="3831290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593911" y="1104108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738553" y="2624520"/>
            <a:ext cx="1077758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Estudar e conhecer os Módulos;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Conhecer as funções das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de todos os Escalões.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Visitar os Conselhos  Metropolitanos e reunir com  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Trabalhar em equipe com os coordenadores de CJ e CCA;</a:t>
            </a:r>
          </a:p>
        </p:txBody>
      </p:sp>
    </p:spTree>
    <p:extLst>
      <p:ext uri="{BB962C8B-B14F-4D97-AF65-F5344CB8AC3E}">
        <p14:creationId xmlns:p14="http://schemas.microsoft.com/office/powerpoint/2010/main" val="184141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954158" y="1098465"/>
            <a:ext cx="9329530" cy="49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1500"/>
              </a:spcBef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Missão:                                                  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Estabelecer uma estratégia de formação que auxilie na busca  do amor ao próximo e da santificação.  </a:t>
            </a:r>
          </a:p>
          <a:p>
            <a:pPr algn="ctr">
              <a:lnSpc>
                <a:spcPct val="95000"/>
              </a:lnSpc>
              <a:buSzPct val="100000"/>
            </a:pPr>
            <a:endParaRPr lang="en-GB" altLang="pt-BR" sz="28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95000"/>
              </a:lnSpc>
              <a:buSzPct val="100000"/>
            </a:pPr>
            <a:r>
              <a:rPr lang="en-GB" altLang="pt-BR" sz="36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Visão</a:t>
            </a:r>
            <a:r>
              <a:rPr lang="en-GB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:</a:t>
            </a:r>
          </a:p>
          <a:p>
            <a:pPr algn="ctr">
              <a:lnSpc>
                <a:spcPct val="95000"/>
              </a:lnSpc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Promover a formação humana, formação cristã  e formação vicentina em todas as unidades da SSVP.</a:t>
            </a: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ctr">
              <a:lnSpc>
                <a:spcPct val="95000"/>
              </a:lnSpc>
              <a:buSzPct val="100000"/>
            </a:pPr>
            <a:r>
              <a:rPr lang="pt-BR" altLang="pt-BR" sz="2800" b="1" dirty="0">
                <a:solidFill>
                  <a:srgbClr val="0070C0"/>
                </a:solidFill>
                <a:latin typeface="Montserrat"/>
              </a:rPr>
              <a:t>Lema:                                                                </a:t>
            </a:r>
          </a:p>
          <a:p>
            <a:pPr algn="ctr">
              <a:lnSpc>
                <a:spcPct val="95000"/>
              </a:lnSpc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Formar-se bem para servir melhor</a:t>
            </a:r>
          </a:p>
        </p:txBody>
      </p:sp>
    </p:spTree>
    <p:extLst>
      <p:ext uri="{BB962C8B-B14F-4D97-AF65-F5344CB8AC3E}">
        <p14:creationId xmlns:p14="http://schemas.microsoft.com/office/powerpoint/2010/main" val="37192515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410120" y="1096181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712795" y="2212396"/>
            <a:ext cx="948208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Orientar e formar 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CMs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e estar junto apoiando e auxiliando no que for necessário.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Montserrat"/>
                <a:cs typeface="Arial" panose="020B0604020202020204" pitchFamily="34" charset="0"/>
              </a:rPr>
              <a:t>Organizar a  aplicação do módulo de formação para Novas Diretorias no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CMs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(e/ou aplicá-lo);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da reunião da regional e aproveitar para reunir com as coordenações de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CMs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258976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4003343" y="991332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872073" y="2112719"/>
            <a:ext cx="92409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Participar de eventos e reuniões do CNB, quando solicitado;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Certificar se as orientações e as informações estão chegando às bases;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Manter sempre em contato com os coordenadores dos </a:t>
            </a:r>
            <a:r>
              <a:rPr lang="pt-BR" sz="2800" dirty="0" err="1">
                <a:latin typeface="Montserrat"/>
                <a:cs typeface="Arial" panose="020B0604020202020204" pitchFamily="34" charset="0"/>
              </a:rPr>
              <a:t>CMs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, orientando e passando informações;</a:t>
            </a:r>
          </a:p>
        </p:txBody>
      </p:sp>
    </p:spTree>
    <p:extLst>
      <p:ext uri="{BB962C8B-B14F-4D97-AF65-F5344CB8AC3E}">
        <p14:creationId xmlns:p14="http://schemas.microsoft.com/office/powerpoint/2010/main" val="16681407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48000" y="1109317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475712" y="1951368"/>
            <a:ext cx="97601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Colaborar com os encontros dos Conselhos Metropolitanos;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Cobrar dos coordenadores de CM quanto  à aplicação dos Módulos e demais subsídios de formação;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Certificar sempre se todos CM tem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Estar atentos quanto às funções dos coordenadores dos CM;</a:t>
            </a:r>
          </a:p>
        </p:txBody>
      </p:sp>
    </p:spTree>
    <p:extLst>
      <p:ext uri="{BB962C8B-B14F-4D97-AF65-F5344CB8AC3E}">
        <p14:creationId xmlns:p14="http://schemas.microsoft.com/office/powerpoint/2010/main" val="22038753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525672" y="1092596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493973" y="2112719"/>
            <a:ext cx="970090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Sempre que reportar aos coordenadores, seja através de cartas, telefones, e-mails, deverá comunicar também ao presidente do CM;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Conhecer  a organização das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em sua região e fazer um levantamento de como está a situação das </a:t>
            </a:r>
            <a:r>
              <a:rPr lang="pt-BR" sz="2800" dirty="0">
                <a:solidFill>
                  <a:srgbClr val="FF0000"/>
                </a:solidFill>
                <a:latin typeface="Montserrat"/>
                <a:cs typeface="Arial" panose="020B0604020202020204" pitchFamily="34" charset="0"/>
              </a:rPr>
              <a:t>FORMAÇÕES 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realizadas;</a:t>
            </a:r>
          </a:p>
        </p:txBody>
      </p:sp>
    </p:spTree>
    <p:extLst>
      <p:ext uri="{BB962C8B-B14F-4D97-AF65-F5344CB8AC3E}">
        <p14:creationId xmlns:p14="http://schemas.microsoft.com/office/powerpoint/2010/main" val="9807753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410120" y="1031076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154133" y="1956237"/>
            <a:ext cx="103817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Monitoramento periódico das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, através de relatórios;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Repassar material de formação e de informação;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Manter um bom relacionamento com as coordenações de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;</a:t>
            </a:r>
          </a:p>
          <a:p>
            <a:pPr lvl="0" algn="just"/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Trabalhar em conjunto com as outras coordenações; CCA, CJ, e com as (os) vices regionais;</a:t>
            </a:r>
          </a:p>
        </p:txBody>
      </p:sp>
    </p:spTree>
    <p:extLst>
      <p:ext uri="{BB962C8B-B14F-4D97-AF65-F5344CB8AC3E}">
        <p14:creationId xmlns:p14="http://schemas.microsoft.com/office/powerpoint/2010/main" val="1965879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3048000" y="1109317"/>
            <a:ext cx="5733880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Regional do CNB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234462" y="2669984"/>
            <a:ext cx="101651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Ser apoio para os coordenadores de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e manter uma “biblioteca” de materiais manual e virtual para atender aos coordenadores.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BR" sz="2800" dirty="0">
              <a:latin typeface="Montserrat"/>
              <a:cs typeface="Arial" panose="020B0604020202020204" pitchFamily="34" charset="0"/>
            </a:endParaRPr>
          </a:p>
          <a:p>
            <a:pPr lvl="0" algn="just"/>
            <a:r>
              <a:rPr lang="pt-BR" sz="2800" dirty="0">
                <a:latin typeface="Montserrat"/>
                <a:cs typeface="Arial" panose="020B0604020202020204" pitchFamily="34" charset="0"/>
              </a:rPr>
              <a:t>Enfim, 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</a:rPr>
              <a:t> 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regional  precisa manter o foco na formação, e cuidar para o bom funcionamento da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  <a:cs typeface="Arial" panose="020B0604020202020204" pitchFamily="34" charset="0"/>
              </a:rPr>
              <a:t> dos demais escalões.</a:t>
            </a:r>
          </a:p>
        </p:txBody>
      </p:sp>
    </p:spTree>
    <p:extLst>
      <p:ext uri="{BB962C8B-B14F-4D97-AF65-F5344CB8AC3E}">
        <p14:creationId xmlns:p14="http://schemas.microsoft.com/office/powerpoint/2010/main" val="23404501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3042141" cy="30600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539262" y="2461846"/>
            <a:ext cx="6883138" cy="13619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CONSELHO NACIONAL </a:t>
            </a:r>
          </a:p>
          <a:p>
            <a:pPr algn="ctr">
              <a:defRPr/>
            </a:pPr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DO BRASIL</a:t>
            </a:r>
          </a:p>
        </p:txBody>
      </p:sp>
    </p:spTree>
    <p:extLst>
      <p:ext uri="{BB962C8B-B14F-4D97-AF65-F5344CB8AC3E}">
        <p14:creationId xmlns:p14="http://schemas.microsoft.com/office/powerpoint/2010/main" val="942337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649415" y="1109317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772602" y="2736502"/>
            <a:ext cx="84495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dirty="0">
                <a:latin typeface="Montserrat"/>
              </a:rPr>
              <a:t>A Coordenação Nacional da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</a:rPr>
              <a:t> será constituída por um(a) Coordenador(a) e pelas </a:t>
            </a:r>
            <a:r>
              <a:rPr lang="pt-BR" sz="2800" dirty="0" err="1">
                <a:latin typeface="Montserrat"/>
              </a:rPr>
              <a:t>Coordenaçõs</a:t>
            </a:r>
            <a:r>
              <a:rPr lang="pt-BR" sz="2800" dirty="0">
                <a:latin typeface="Montserrat"/>
              </a:rPr>
              <a:t> Regionais.</a:t>
            </a:r>
            <a:endParaRPr lang="pt-BR" sz="2800" b="1" dirty="0">
              <a:solidFill>
                <a:srgbClr val="0070C0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7680641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649415" y="1109317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1037999" y="2597558"/>
            <a:ext cx="92251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dirty="0">
                <a:latin typeface="Montserrat"/>
              </a:rPr>
              <a:t>Quando possível, e sempre respeitando o conteúdo, a estrutura e a espiritualidade vicentina, o Assessor Espiritual seja convidado a participar e colaborar na organização e realização dos cursos promovidos pela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sz="2800" dirty="0">
                <a:latin typeface="Montserrat"/>
              </a:rPr>
              <a:t>.</a:t>
            </a:r>
            <a:endParaRPr lang="pt-BR" sz="2800" b="1" dirty="0">
              <a:solidFill>
                <a:srgbClr val="0070C0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192154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500418" y="951203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332085" y="1740834"/>
            <a:ext cx="1042235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Cuidar para que a formação aconteça em todo o Brasil;</a:t>
            </a:r>
          </a:p>
          <a:p>
            <a:pPr>
              <a:defRPr/>
            </a:pPr>
            <a:endParaRPr lang="pt-BR" altLang="pt-BR" sz="16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Pensar 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altLang="pt-BR" sz="2800" dirty="0">
                <a:latin typeface="Montserrat"/>
                <a:cs typeface="Arial" charset="0"/>
              </a:rPr>
              <a:t>; </a:t>
            </a:r>
          </a:p>
          <a:p>
            <a:pPr marL="457200" indent="-457200">
              <a:buFontTx/>
              <a:buChar char="-"/>
              <a:defRPr/>
            </a:pPr>
            <a:endParaRPr lang="pt-BR" altLang="pt-BR" sz="1600" dirty="0">
              <a:latin typeface="Montserrat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 Criar mecanismos de formação; </a:t>
            </a:r>
          </a:p>
          <a:p>
            <a:pPr>
              <a:buFontTx/>
              <a:buChar char="-"/>
              <a:defRPr/>
            </a:pPr>
            <a:endParaRPr lang="pt-BR" altLang="pt-BR" sz="1600" dirty="0">
              <a:latin typeface="Montserrat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 Orientar a formação;</a:t>
            </a:r>
          </a:p>
          <a:p>
            <a:pPr>
              <a:buFontTx/>
              <a:buChar char="-"/>
              <a:defRPr/>
            </a:pPr>
            <a:endParaRPr lang="pt-BR" altLang="pt-BR" sz="1600" dirty="0">
              <a:latin typeface="Montserrat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 Verificar se a formação está acontecendo em todos os escalões;</a:t>
            </a:r>
          </a:p>
          <a:p>
            <a:pPr>
              <a:buFontTx/>
              <a:buChar char="-"/>
              <a:defRPr/>
            </a:pPr>
            <a:endParaRPr lang="pt-BR" altLang="pt-BR" sz="1600" dirty="0">
              <a:latin typeface="Montserrat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 Dar todo suporte necessário para a formação;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10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09599" y="1288928"/>
            <a:ext cx="9926264" cy="401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Char char="-"/>
            </a:pPr>
            <a:r>
              <a:rPr lang="pt-BR" altLang="pt-BR" sz="3600" dirty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Objetivos: </a:t>
            </a:r>
          </a:p>
          <a:p>
            <a:pPr algn="ctr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Char char="-"/>
            </a:pPr>
            <a:endParaRPr lang="pt-BR" altLang="pt-BR" sz="36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Fornecer uma formação constante  a todos os confrades e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consócias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.</a:t>
            </a: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None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Difundir a SSVP, divulgando o  carisma vicentino</a:t>
            </a: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None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Despertar novas lideranças, preparando-as para assumirem as mais diversas responsabilidades dentro da SSVP.</a:t>
            </a:r>
          </a:p>
        </p:txBody>
      </p:sp>
    </p:spTree>
    <p:extLst>
      <p:ext uri="{BB962C8B-B14F-4D97-AF65-F5344CB8AC3E}">
        <p14:creationId xmlns:p14="http://schemas.microsoft.com/office/powerpoint/2010/main" val="124940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684584" y="731056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1402321"/>
            <a:ext cx="1104103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Aplicar o Módulo de Capacitação para Novas Diretorias </a:t>
            </a: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nos CM;</a:t>
            </a:r>
          </a:p>
          <a:p>
            <a:pPr>
              <a:defRPr/>
            </a:pPr>
            <a:endParaRPr lang="pt-BR" altLang="pt-BR" sz="10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Nomear os coordenadores regionais da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altLang="pt-BR" sz="2800" dirty="0">
                <a:latin typeface="Montserrat"/>
                <a:cs typeface="Arial" charset="0"/>
              </a:rPr>
              <a:t>;</a:t>
            </a:r>
          </a:p>
          <a:p>
            <a:pPr>
              <a:defRPr/>
            </a:pPr>
            <a:endParaRPr lang="pt-BR" altLang="pt-BR" sz="10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Elaborar programas de formação, colocando sob  a aprovação do CNB;</a:t>
            </a:r>
          </a:p>
          <a:p>
            <a:pPr>
              <a:defRPr/>
            </a:pPr>
            <a:endParaRPr lang="pt-BR" altLang="pt-BR" sz="10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Realizar periodicamente reuniões com os coordenadores regionais;</a:t>
            </a:r>
          </a:p>
          <a:p>
            <a:pPr>
              <a:defRPr/>
            </a:pPr>
            <a:endParaRPr lang="pt-BR" altLang="pt-BR" sz="10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- Manter contato constante com os coordenadores regionais e participar de seus eventos sempre que possível;</a:t>
            </a:r>
          </a:p>
          <a:p>
            <a:pPr>
              <a:defRPr/>
            </a:pPr>
            <a:endParaRPr lang="pt-BR" altLang="pt-BR" sz="1000" dirty="0">
              <a:latin typeface="Montserrat"/>
              <a:cs typeface="Arial" charset="0"/>
            </a:endParaRPr>
          </a:p>
          <a:p>
            <a:pPr marL="457200" indent="-457200">
              <a:buFontTx/>
              <a:buChar char="-"/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Enviar ao CNB, planejamento e relatório de suas atividades;</a:t>
            </a:r>
            <a:endParaRPr lang="pt-BR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E7DA735-3718-1CBC-A8D6-D2F903CCE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649415" y="1109317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734179" y="2511870"/>
            <a:ext cx="100200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Fazer a previsão orçamentária de suas atividades e enviar ao CNB no prazo estabelecido;</a:t>
            </a:r>
          </a:p>
          <a:p>
            <a:pPr algn="just">
              <a:buFontTx/>
              <a:buChar char="-"/>
              <a:defRPr/>
            </a:pPr>
            <a:endParaRPr lang="pt-BR" altLang="pt-BR" sz="2800" dirty="0">
              <a:latin typeface="Montserrat"/>
              <a:cs typeface="Arial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Prestar contas das despesas com as devidas notas fiscais ou cupom fiscal , junto à tesouraria do CNB no prazo estabelecido, incluindo as despesas dos coordenadores regionais;</a:t>
            </a:r>
            <a:endParaRPr lang="pt-BR" sz="28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490764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2D1E14B-39EC-4AB2-8006-513AE222CE78}"/>
              </a:ext>
            </a:extLst>
          </p:cNvPr>
          <p:cNvSpPr txBox="1">
            <a:spLocks/>
          </p:cNvSpPr>
          <p:nvPr/>
        </p:nvSpPr>
        <p:spPr>
          <a:xfrm>
            <a:off x="2649415" y="1109317"/>
            <a:ext cx="6822831" cy="7896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defRPr/>
            </a:pPr>
            <a:r>
              <a:rPr lang="pt-BR" sz="4000" b="1" dirty="0">
                <a:solidFill>
                  <a:srgbClr val="0070C0"/>
                </a:solidFill>
                <a:latin typeface="Garamond" panose="02020404030301010803" pitchFamily="18" charset="0"/>
              </a:rPr>
              <a:t>Conselho Nacional do Brasil</a:t>
            </a: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223913" y="2112719"/>
            <a:ext cx="11062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Desenvolver outras atividades de formação sempre que necessária;</a:t>
            </a:r>
          </a:p>
          <a:p>
            <a:pPr>
              <a:defRPr/>
            </a:pPr>
            <a:endParaRPr lang="pt-BR" altLang="pt-BR" sz="28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Cobrar dos coordenadores regionais suas tarefas;</a:t>
            </a:r>
          </a:p>
          <a:p>
            <a:pPr>
              <a:defRPr/>
            </a:pPr>
            <a:endParaRPr lang="pt-BR" altLang="pt-BR" sz="28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Substituir o coordenador regional se for necessário.</a:t>
            </a:r>
          </a:p>
          <a:p>
            <a:pPr>
              <a:defRPr/>
            </a:pPr>
            <a:endParaRPr lang="pt-BR" altLang="pt-BR" sz="2800" dirty="0">
              <a:latin typeface="Montserrat"/>
              <a:cs typeface="Arial" charset="0"/>
            </a:endParaRPr>
          </a:p>
          <a:p>
            <a:pPr>
              <a:defRPr/>
            </a:pPr>
            <a:r>
              <a:rPr lang="pt-BR" altLang="pt-BR" sz="2800" dirty="0">
                <a:latin typeface="Montserrat"/>
                <a:cs typeface="Arial" charset="0"/>
              </a:rPr>
              <a:t>Enfim, dar todo suporte e atenção para que a formação aconteça de fato em todo Brasil.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43695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13" name="Picture 7" descr="Conheça 4 habilidades fundamentais para trabalhar em equipe - IDEBRASIL">
            <a:extLst>
              <a:ext uri="{FF2B5EF4-FFF2-40B4-BE49-F238E27FC236}">
                <a16:creationId xmlns:a16="http://schemas.microsoft.com/office/drawing/2014/main" id="{27A820AA-2F6B-43BD-AA78-4EA7E173A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15566"/>
            <a:ext cx="6705600" cy="432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3">
            <a:extLst>
              <a:ext uri="{FF2B5EF4-FFF2-40B4-BE49-F238E27FC236}">
                <a16:creationId xmlns:a16="http://schemas.microsoft.com/office/drawing/2014/main" id="{BDA7F54A-9C08-4C67-9BD0-C4008A56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3946"/>
            <a:ext cx="12192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Trabalhar em equipe</a:t>
            </a:r>
          </a:p>
        </p:txBody>
      </p:sp>
      <p:sp>
        <p:nvSpPr>
          <p:cNvPr id="15" name="Retângulo 2">
            <a:extLst>
              <a:ext uri="{FF2B5EF4-FFF2-40B4-BE49-F238E27FC236}">
                <a16:creationId xmlns:a16="http://schemas.microsoft.com/office/drawing/2014/main" id="{FBDC06C6-AB76-4C60-88B3-E075B90BE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22" y="5890319"/>
            <a:ext cx="12192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Para vencer a pobreza</a:t>
            </a:r>
          </a:p>
        </p:txBody>
      </p:sp>
    </p:spTree>
    <p:extLst>
      <p:ext uri="{BB962C8B-B14F-4D97-AF65-F5344CB8AC3E}">
        <p14:creationId xmlns:p14="http://schemas.microsoft.com/office/powerpoint/2010/main" val="1762230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12">
            <a:extLst>
              <a:ext uri="{FF2B5EF4-FFF2-40B4-BE49-F238E27FC236}">
                <a16:creationId xmlns:a16="http://schemas.microsoft.com/office/drawing/2014/main" id="{3BFD900B-23E6-4E15-9FE9-711DAE1D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71724"/>
            <a:ext cx="660238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altLang="pt-BR" sz="2800" dirty="0">
                <a:latin typeface="Montserrat" panose="00000500000000000000" pitchFamily="2" charset="0"/>
              </a:rPr>
              <a:t>Trabalho </a:t>
            </a:r>
            <a:r>
              <a:rPr lang="pt-BR" altLang="pt-BR" sz="2800" u="sng" dirty="0">
                <a:latin typeface="Montserrat" panose="00000500000000000000" pitchFamily="2" charset="0"/>
              </a:rPr>
              <a:t>unido e coordenado</a:t>
            </a:r>
            <a:r>
              <a:rPr lang="pt-BR" altLang="pt-BR" sz="2800" dirty="0">
                <a:latin typeface="Montserrat" panose="00000500000000000000" pitchFamily="2" charset="0"/>
              </a:rPr>
              <a:t>, para que a formação chegue a todas as conferências, para reanimá-las.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altLang="pt-BR" sz="2800" dirty="0">
                <a:latin typeface="Montserrat" panose="00000500000000000000" pitchFamily="2" charset="0"/>
              </a:rPr>
              <a:t>Utilizar </a:t>
            </a:r>
            <a:r>
              <a:rPr lang="pt-BR" altLang="pt-BR" sz="2800" u="sng" dirty="0">
                <a:latin typeface="Montserrat" panose="00000500000000000000" pitchFamily="2" charset="0"/>
              </a:rPr>
              <a:t>linguagem acessível</a:t>
            </a:r>
            <a:r>
              <a:rPr lang="pt-BR" altLang="pt-BR" sz="2800" dirty="0">
                <a:latin typeface="Montserrat" panose="00000500000000000000" pitchFamily="2" charset="0"/>
              </a:rPr>
              <a:t>, cheia de alegria e responsabilidade.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altLang="pt-BR" sz="2800" u="sng" dirty="0">
                <a:latin typeface="Montserrat" panose="00000500000000000000" pitchFamily="2" charset="0"/>
              </a:rPr>
              <a:t>Divulgar</a:t>
            </a:r>
            <a:r>
              <a:rPr lang="pt-BR" altLang="pt-BR" sz="2800" dirty="0">
                <a:latin typeface="Montserrat" panose="00000500000000000000" pitchFamily="2" charset="0"/>
              </a:rPr>
              <a:t> as formações nas comunidades e aos párocos, para que alguém não vicentino se sinta tocado e venha fazer parte.</a:t>
            </a:r>
            <a:endParaRPr lang="pt-BR" altLang="pt-BR" sz="2800" dirty="0">
              <a:latin typeface="Montserrat" panose="00000500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BF35B7DD-5234-410D-80C1-53E848A150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1378335"/>
              </p:ext>
            </p:extLst>
          </p:nvPr>
        </p:nvGraphicFramePr>
        <p:xfrm>
          <a:off x="6096000" y="328246"/>
          <a:ext cx="6096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3">
            <a:extLst>
              <a:ext uri="{FF2B5EF4-FFF2-40B4-BE49-F238E27FC236}">
                <a16:creationId xmlns:a16="http://schemas.microsoft.com/office/drawing/2014/main" id="{982581BC-27A7-4885-A1A1-68453F7C5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8504"/>
            <a:ext cx="837537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Trabalhar em equipe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7034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529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>
            <a:extLst>
              <a:ext uri="{FF2B5EF4-FFF2-40B4-BE49-F238E27FC236}">
                <a16:creationId xmlns:a16="http://schemas.microsoft.com/office/drawing/2014/main" id="{A1A75166-D5D0-4C19-B841-26C9A1CA1031}"/>
              </a:ext>
            </a:extLst>
          </p:cNvPr>
          <p:cNvSpPr txBox="1">
            <a:spLocks/>
          </p:cNvSpPr>
          <p:nvPr/>
        </p:nvSpPr>
        <p:spPr bwMode="auto">
          <a:xfrm>
            <a:off x="1139825" y="2501647"/>
            <a:ext cx="65055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2800" b="1" dirty="0">
                <a:latin typeface="Montserrat" panose="00000500000000000000" pitchFamily="2" charset="0"/>
                <a:cs typeface="Tahoma" panose="020B0604030504040204" pitchFamily="34" charset="0"/>
              </a:rPr>
              <a:t>SSVP</a:t>
            </a:r>
          </a:p>
        </p:txBody>
      </p:sp>
      <p:pic>
        <p:nvPicPr>
          <p:cNvPr id="43011" name="Imagem 4">
            <a:extLst>
              <a:ext uri="{FF2B5EF4-FFF2-40B4-BE49-F238E27FC236}">
                <a16:creationId xmlns:a16="http://schemas.microsoft.com/office/drawing/2014/main" id="{C0023D37-C865-4CF4-86D9-1E9B6DE19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1947863"/>
            <a:ext cx="3151188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Conector de seta reta 47">
            <a:extLst>
              <a:ext uri="{FF2B5EF4-FFF2-40B4-BE49-F238E27FC236}">
                <a16:creationId xmlns:a16="http://schemas.microsoft.com/office/drawing/2014/main" id="{19E736E0-4219-4485-BB3C-91B51F6046BC}"/>
              </a:ext>
            </a:extLst>
          </p:cNvPr>
          <p:cNvCxnSpPr/>
          <p:nvPr/>
        </p:nvCxnSpPr>
        <p:spPr>
          <a:xfrm flipV="1">
            <a:off x="7645400" y="1968500"/>
            <a:ext cx="6477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>
            <a:extLst>
              <a:ext uri="{FF2B5EF4-FFF2-40B4-BE49-F238E27FC236}">
                <a16:creationId xmlns:a16="http://schemas.microsoft.com/office/drawing/2014/main" id="{04F3D3E3-607F-4F40-B49B-4630309336A2}"/>
              </a:ext>
            </a:extLst>
          </p:cNvPr>
          <p:cNvCxnSpPr/>
          <p:nvPr/>
        </p:nvCxnSpPr>
        <p:spPr>
          <a:xfrm flipV="1">
            <a:off x="7975600" y="2908300"/>
            <a:ext cx="63500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>
            <a:extLst>
              <a:ext uri="{FF2B5EF4-FFF2-40B4-BE49-F238E27FC236}">
                <a16:creationId xmlns:a16="http://schemas.microsoft.com/office/drawing/2014/main" id="{44471769-C3DE-45FE-9DE0-74DEE0943D7C}"/>
              </a:ext>
            </a:extLst>
          </p:cNvPr>
          <p:cNvCxnSpPr/>
          <p:nvPr/>
        </p:nvCxnSpPr>
        <p:spPr>
          <a:xfrm>
            <a:off x="7874000" y="3910014"/>
            <a:ext cx="558800" cy="128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>
            <a:extLst>
              <a:ext uri="{FF2B5EF4-FFF2-40B4-BE49-F238E27FC236}">
                <a16:creationId xmlns:a16="http://schemas.microsoft.com/office/drawing/2014/main" id="{B5A445F2-E8E1-4CEB-8AE2-16A0BFFC5E0B}"/>
              </a:ext>
            </a:extLst>
          </p:cNvPr>
          <p:cNvCxnSpPr/>
          <p:nvPr/>
        </p:nvCxnSpPr>
        <p:spPr>
          <a:xfrm flipV="1">
            <a:off x="7048500" y="1689100"/>
            <a:ext cx="25400" cy="279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>
            <a:extLst>
              <a:ext uri="{FF2B5EF4-FFF2-40B4-BE49-F238E27FC236}">
                <a16:creationId xmlns:a16="http://schemas.microsoft.com/office/drawing/2014/main" id="{3B1206C3-625A-4309-97F3-68468E076073}"/>
              </a:ext>
            </a:extLst>
          </p:cNvPr>
          <p:cNvCxnSpPr/>
          <p:nvPr/>
        </p:nvCxnSpPr>
        <p:spPr>
          <a:xfrm flipH="1" flipV="1">
            <a:off x="6273800" y="1968500"/>
            <a:ext cx="3810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>
            <a:extLst>
              <a:ext uri="{FF2B5EF4-FFF2-40B4-BE49-F238E27FC236}">
                <a16:creationId xmlns:a16="http://schemas.microsoft.com/office/drawing/2014/main" id="{A67D3583-1D04-4E7E-B2AA-CE1291963A90}"/>
              </a:ext>
            </a:extLst>
          </p:cNvPr>
          <p:cNvCxnSpPr/>
          <p:nvPr/>
        </p:nvCxnSpPr>
        <p:spPr>
          <a:xfrm flipH="1" flipV="1">
            <a:off x="6045200" y="2605088"/>
            <a:ext cx="228600" cy="17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>
            <a:extLst>
              <a:ext uri="{FF2B5EF4-FFF2-40B4-BE49-F238E27FC236}">
                <a16:creationId xmlns:a16="http://schemas.microsoft.com/office/drawing/2014/main" id="{9EDE3F48-C426-428E-A7BE-FE304DB11D6C}"/>
              </a:ext>
            </a:extLst>
          </p:cNvPr>
          <p:cNvCxnSpPr/>
          <p:nvPr/>
        </p:nvCxnSpPr>
        <p:spPr>
          <a:xfrm flipH="1" flipV="1">
            <a:off x="5354638" y="3035301"/>
            <a:ext cx="690562" cy="193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>
            <a:extLst>
              <a:ext uri="{FF2B5EF4-FFF2-40B4-BE49-F238E27FC236}">
                <a16:creationId xmlns:a16="http://schemas.microsoft.com/office/drawing/2014/main" id="{714790B0-FDF7-4871-8A6A-AC170DE5BA32}"/>
              </a:ext>
            </a:extLst>
          </p:cNvPr>
          <p:cNvCxnSpPr/>
          <p:nvPr/>
        </p:nvCxnSpPr>
        <p:spPr>
          <a:xfrm flipH="1">
            <a:off x="5745164" y="4038600"/>
            <a:ext cx="528637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de seta reta 63">
            <a:extLst>
              <a:ext uri="{FF2B5EF4-FFF2-40B4-BE49-F238E27FC236}">
                <a16:creationId xmlns:a16="http://schemas.microsoft.com/office/drawing/2014/main" id="{187D6916-9CD1-4474-A136-8B4BABC331D0}"/>
              </a:ext>
            </a:extLst>
          </p:cNvPr>
          <p:cNvCxnSpPr/>
          <p:nvPr/>
        </p:nvCxnSpPr>
        <p:spPr>
          <a:xfrm flipH="1">
            <a:off x="5880100" y="4648200"/>
            <a:ext cx="647700" cy="431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1" name="CaixaDeTexto 65">
            <a:extLst>
              <a:ext uri="{FF2B5EF4-FFF2-40B4-BE49-F238E27FC236}">
                <a16:creationId xmlns:a16="http://schemas.microsoft.com/office/drawing/2014/main" id="{5F41513A-D272-4652-A07B-B05BE6538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1844676"/>
            <a:ext cx="1181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 err="1">
                <a:latin typeface="Montserrat" panose="00000500000000000000" pitchFamily="2" charset="0"/>
              </a:rPr>
              <a:t>Decom</a:t>
            </a:r>
            <a:endParaRPr lang="pt-BR" altLang="pt-BR" sz="1600" dirty="0">
              <a:latin typeface="Montserrat" panose="00000500000000000000" pitchFamily="2" charset="0"/>
            </a:endParaRPr>
          </a:p>
        </p:txBody>
      </p:sp>
      <p:sp>
        <p:nvSpPr>
          <p:cNvPr id="43022" name="CaixaDeTexto 67">
            <a:extLst>
              <a:ext uri="{FF2B5EF4-FFF2-40B4-BE49-F238E27FC236}">
                <a16:creationId xmlns:a16="http://schemas.microsoft.com/office/drawing/2014/main" id="{602C5C11-EBC1-409D-BA65-21F639DDB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074" y="2789238"/>
            <a:ext cx="15859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OBRA UNIDA</a:t>
            </a:r>
          </a:p>
        </p:txBody>
      </p:sp>
      <p:sp>
        <p:nvSpPr>
          <p:cNvPr id="43023" name="CaixaDeTexto 68">
            <a:extLst>
              <a:ext uri="{FF2B5EF4-FFF2-40B4-BE49-F238E27FC236}">
                <a16:creationId xmlns:a16="http://schemas.microsoft.com/office/drawing/2014/main" id="{B3BA57C3-058F-4E7C-8DD7-78ED87D9C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638" y="3951288"/>
            <a:ext cx="19473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OBRA ESPECIAL</a:t>
            </a:r>
          </a:p>
        </p:txBody>
      </p:sp>
      <p:sp>
        <p:nvSpPr>
          <p:cNvPr id="43024" name="CaixaDeTexto 69">
            <a:extLst>
              <a:ext uri="{FF2B5EF4-FFF2-40B4-BE49-F238E27FC236}">
                <a16:creationId xmlns:a16="http://schemas.microsoft.com/office/drawing/2014/main" id="{F2E816AB-773C-43BA-BA9A-B96A1BEE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838" y="1428751"/>
            <a:ext cx="1181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CJ</a:t>
            </a:r>
          </a:p>
        </p:txBody>
      </p:sp>
      <p:sp>
        <p:nvSpPr>
          <p:cNvPr id="43025" name="CaixaDeTexto 70">
            <a:extLst>
              <a:ext uri="{FF2B5EF4-FFF2-40B4-BE49-F238E27FC236}">
                <a16:creationId xmlns:a16="http://schemas.microsoft.com/office/drawing/2014/main" id="{37F4AB95-56CA-4CB1-A937-5A975F28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4" y="1733551"/>
            <a:ext cx="13493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CCA</a:t>
            </a:r>
          </a:p>
        </p:txBody>
      </p:sp>
      <p:sp>
        <p:nvSpPr>
          <p:cNvPr id="43026" name="CaixaDeTexto 71">
            <a:extLst>
              <a:ext uri="{FF2B5EF4-FFF2-40B4-BE49-F238E27FC236}">
                <a16:creationId xmlns:a16="http://schemas.microsoft.com/office/drawing/2014/main" id="{AA7CB553-4D7A-4AE3-991A-7502D5157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6" y="2354263"/>
            <a:ext cx="15033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MISSOES</a:t>
            </a:r>
          </a:p>
        </p:txBody>
      </p:sp>
      <p:sp>
        <p:nvSpPr>
          <p:cNvPr id="43027" name="CaixaDeTexto 72">
            <a:extLst>
              <a:ext uri="{FF2B5EF4-FFF2-40B4-BE49-F238E27FC236}">
                <a16:creationId xmlns:a16="http://schemas.microsoft.com/office/drawing/2014/main" id="{CF28934F-9C37-46ED-B728-E1CADD4A6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099" y="2866024"/>
            <a:ext cx="16843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b="1" dirty="0" err="1">
                <a:latin typeface="Montserrat" panose="00000500000000000000" pitchFamily="2" charset="0"/>
              </a:rPr>
              <a:t>Denor</a:t>
            </a:r>
            <a:endParaRPr lang="pt-BR" altLang="pt-BR" sz="1600" b="1" dirty="0">
              <a:latin typeface="Montserrat" panose="00000500000000000000" pitchFamily="2" charset="0"/>
            </a:endParaRPr>
          </a:p>
        </p:txBody>
      </p:sp>
      <p:sp>
        <p:nvSpPr>
          <p:cNvPr id="43028" name="CaixaDeTexto 73">
            <a:extLst>
              <a:ext uri="{FF2B5EF4-FFF2-40B4-BE49-F238E27FC236}">
                <a16:creationId xmlns:a16="http://schemas.microsoft.com/office/drawing/2014/main" id="{DC2F9217-1843-44E3-AF20-F6B2642CA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6" y="4465638"/>
            <a:ext cx="1438274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b="1" dirty="0" err="1">
                <a:latin typeface="Montserrat" panose="00000500000000000000" pitchFamily="2" charset="0"/>
              </a:rPr>
              <a:t>Ecafo</a:t>
            </a:r>
            <a:endParaRPr lang="pt-BR" altLang="pt-BR" b="1" dirty="0">
              <a:latin typeface="Montserrat" panose="00000500000000000000" pitchFamily="2" charset="0"/>
            </a:endParaRPr>
          </a:p>
        </p:txBody>
      </p:sp>
      <p:sp>
        <p:nvSpPr>
          <p:cNvPr id="43029" name="CaixaDeTexto 74">
            <a:extLst>
              <a:ext uri="{FF2B5EF4-FFF2-40B4-BE49-F238E27FC236}">
                <a16:creationId xmlns:a16="http://schemas.microsoft.com/office/drawing/2014/main" id="{9A722644-4574-426D-823E-151C575C9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2174" y="5037138"/>
            <a:ext cx="29321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1600" dirty="0">
                <a:latin typeface="Montserrat" panose="00000500000000000000" pitchFamily="2" charset="0"/>
              </a:rPr>
              <a:t>MEMBROS DA DIRETORIA</a:t>
            </a:r>
          </a:p>
        </p:txBody>
      </p:sp>
      <p:cxnSp>
        <p:nvCxnSpPr>
          <p:cNvPr id="77" name="Conector de seta reta 76">
            <a:extLst>
              <a:ext uri="{FF2B5EF4-FFF2-40B4-BE49-F238E27FC236}">
                <a16:creationId xmlns:a16="http://schemas.microsoft.com/office/drawing/2014/main" id="{FCFB377D-A347-46C2-9AC2-B6DBF609E7B0}"/>
              </a:ext>
            </a:extLst>
          </p:cNvPr>
          <p:cNvCxnSpPr/>
          <p:nvPr/>
        </p:nvCxnSpPr>
        <p:spPr>
          <a:xfrm>
            <a:off x="8293100" y="5021264"/>
            <a:ext cx="317500" cy="14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31" name="CaixaDeTexto 78">
            <a:extLst>
              <a:ext uri="{FF2B5EF4-FFF2-40B4-BE49-F238E27FC236}">
                <a16:creationId xmlns:a16="http://schemas.microsoft.com/office/drawing/2014/main" id="{63DB2B64-5739-471F-956C-DBAC6F34F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137" y="5103813"/>
            <a:ext cx="29321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dirty="0">
                <a:latin typeface="Montserrat" panose="00000500000000000000" pitchFamily="2" charset="0"/>
              </a:rPr>
              <a:t>ASSESSOR ESPIRITUAL</a:t>
            </a:r>
          </a:p>
        </p:txBody>
      </p:sp>
      <p:sp>
        <p:nvSpPr>
          <p:cNvPr id="83" name="Seta para a direita 82">
            <a:extLst>
              <a:ext uri="{FF2B5EF4-FFF2-40B4-BE49-F238E27FC236}">
                <a16:creationId xmlns:a16="http://schemas.microsoft.com/office/drawing/2014/main" id="{A033CDA6-BCFD-43B7-9DE4-EDC0016068B2}"/>
              </a:ext>
            </a:extLst>
          </p:cNvPr>
          <p:cNvSpPr/>
          <p:nvPr/>
        </p:nvSpPr>
        <p:spPr>
          <a:xfrm>
            <a:off x="1139825" y="3871119"/>
            <a:ext cx="1844675" cy="4064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459" name="Título 1">
            <a:extLst>
              <a:ext uri="{FF2B5EF4-FFF2-40B4-BE49-F238E27FC236}">
                <a16:creationId xmlns:a16="http://schemas.microsoft.com/office/drawing/2014/main" id="{C5D1FF85-34F1-4331-BF54-9921C4ADB84C}"/>
              </a:ext>
            </a:extLst>
          </p:cNvPr>
          <p:cNvSpPr txBox="1">
            <a:spLocks/>
          </p:cNvSpPr>
          <p:nvPr/>
        </p:nvSpPr>
        <p:spPr bwMode="auto">
          <a:xfrm>
            <a:off x="158750" y="5872163"/>
            <a:ext cx="910116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sz="2800" b="1" dirty="0">
                <a:latin typeface="Montserrat" panose="00000500000000000000" pitchFamily="2" charset="0"/>
                <a:cs typeface="Tahoma" panose="020B0604030504040204" pitchFamily="34" charset="0"/>
              </a:rPr>
              <a:t>CM / CC  / OU / CP / OE / CONFERENCIA</a:t>
            </a:r>
          </a:p>
        </p:txBody>
      </p:sp>
      <p:sp>
        <p:nvSpPr>
          <p:cNvPr id="3" name="Seta para baixo 2">
            <a:extLst>
              <a:ext uri="{FF2B5EF4-FFF2-40B4-BE49-F238E27FC236}">
                <a16:creationId xmlns:a16="http://schemas.microsoft.com/office/drawing/2014/main" id="{B812DDF4-AFE9-4045-9741-404C7D10E261}"/>
              </a:ext>
            </a:extLst>
          </p:cNvPr>
          <p:cNvSpPr/>
          <p:nvPr/>
        </p:nvSpPr>
        <p:spPr>
          <a:xfrm>
            <a:off x="1913731" y="5027613"/>
            <a:ext cx="296862" cy="47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6F937271-3BB2-4B23-8790-FCD99C93296A}"/>
              </a:ext>
            </a:extLst>
          </p:cNvPr>
          <p:cNvCxnSpPr/>
          <p:nvPr/>
        </p:nvCxnSpPr>
        <p:spPr>
          <a:xfrm flipH="1">
            <a:off x="5589588" y="3505200"/>
            <a:ext cx="647700" cy="431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38" name="CaixaDeTexto 68">
            <a:extLst>
              <a:ext uri="{FF2B5EF4-FFF2-40B4-BE49-F238E27FC236}">
                <a16:creationId xmlns:a16="http://schemas.microsoft.com/office/drawing/2014/main" id="{6DF31D6C-7DBA-42D7-B52D-A893A1FE2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7" y="3900488"/>
            <a:ext cx="23685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FAMILIA VICENTINA</a:t>
            </a:r>
          </a:p>
        </p:txBody>
      </p:sp>
      <p:cxnSp>
        <p:nvCxnSpPr>
          <p:cNvPr id="33" name="Conector de seta reta 32">
            <a:extLst>
              <a:ext uri="{FF2B5EF4-FFF2-40B4-BE49-F238E27FC236}">
                <a16:creationId xmlns:a16="http://schemas.microsoft.com/office/drawing/2014/main" id="{02EC2E9A-5B10-4686-A2D4-AF65FB02FF2A}"/>
              </a:ext>
            </a:extLst>
          </p:cNvPr>
          <p:cNvCxnSpPr/>
          <p:nvPr/>
        </p:nvCxnSpPr>
        <p:spPr>
          <a:xfrm flipV="1">
            <a:off x="8027988" y="2473325"/>
            <a:ext cx="63500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40" name="CaixaDeTexto 68">
            <a:extLst>
              <a:ext uri="{FF2B5EF4-FFF2-40B4-BE49-F238E27FC236}">
                <a16:creationId xmlns:a16="http://schemas.microsoft.com/office/drawing/2014/main" id="{E9596D23-B991-409E-BB2D-8DE7B412A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354263"/>
            <a:ext cx="27979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600" dirty="0">
                <a:latin typeface="Montserrat" panose="00000500000000000000" pitchFamily="2" charset="0"/>
              </a:rPr>
              <a:t>A SUA COMUNIDADE</a:t>
            </a: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21421A60-9ECB-4998-AECA-D1779EA58A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48" y="742004"/>
            <a:ext cx="1609725" cy="1612426"/>
          </a:xfrm>
          <a:prstGeom prst="rect">
            <a:avLst/>
          </a:prstGeom>
        </p:spPr>
      </p:pic>
      <p:sp>
        <p:nvSpPr>
          <p:cNvPr id="36" name="Retângulo 3">
            <a:extLst>
              <a:ext uri="{FF2B5EF4-FFF2-40B4-BE49-F238E27FC236}">
                <a16:creationId xmlns:a16="http://schemas.microsoft.com/office/drawing/2014/main" id="{59B0FCBD-E420-4B5B-8393-1C1D81D27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3846"/>
            <a:ext cx="1203056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Trabalhar em equipe</a:t>
            </a: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AD0CA6B5-882F-4B2C-A513-5952DA5AD568}"/>
              </a:ext>
            </a:extLst>
          </p:cNvPr>
          <p:cNvSpPr/>
          <p:nvPr/>
        </p:nvSpPr>
        <p:spPr>
          <a:xfrm>
            <a:off x="0" y="0"/>
            <a:ext cx="12192000" cy="571500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78532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28E19F5B-F8E2-4282-BB93-6923DA3565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948" y="742004"/>
            <a:ext cx="1609725" cy="1612426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44BBC58-F993-4BE6-9896-AD5EE202FF74}"/>
              </a:ext>
            </a:extLst>
          </p:cNvPr>
          <p:cNvSpPr/>
          <p:nvPr/>
        </p:nvSpPr>
        <p:spPr>
          <a:xfrm>
            <a:off x="0" y="0"/>
            <a:ext cx="12192000" cy="571500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25003" y="826090"/>
            <a:ext cx="99249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Montserrat"/>
              </a:rPr>
              <a:t>CONCLUINDO</a:t>
            </a:r>
          </a:p>
          <a:p>
            <a:pPr algn="ctr">
              <a:buSzPct val="100000"/>
            </a:pPr>
            <a:endParaRPr lang="pt-BR" altLang="pt-BR" b="1" dirty="0">
              <a:solidFill>
                <a:srgbClr val="0070C0"/>
              </a:solidFill>
              <a:latin typeface="Montserrat"/>
            </a:endParaRPr>
          </a:p>
          <a:p>
            <a:pPr algn="just"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- As coordenações de </a:t>
            </a:r>
            <a:r>
              <a:rPr lang="pt-BR" sz="2800" dirty="0" err="1">
                <a:latin typeface="Montserrat"/>
              </a:rPr>
              <a:t>Ecafo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 precisam estudar e conhecer os Módulos de Formação.</a:t>
            </a:r>
          </a:p>
          <a:p>
            <a:pPr marL="457200" indent="-457200" algn="just">
              <a:buSzPct val="100000"/>
              <a:buFontTx/>
              <a:buChar char="-"/>
            </a:pPr>
            <a:endParaRPr lang="pt-BR" altLang="pt-BR" dirty="0">
              <a:solidFill>
                <a:srgbClr val="000000"/>
              </a:solidFill>
              <a:latin typeface="Montserrat"/>
            </a:endParaRPr>
          </a:p>
          <a:p>
            <a:pPr algn="just"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- Precisam estar em constante formação através de estudos da vida de nosso patrono, de nossos fundadores e daqueles que contribuíram para que a SSVP crescesse até os dias atuais;</a:t>
            </a:r>
          </a:p>
          <a:p>
            <a:pPr marL="457200" indent="-457200" algn="just">
              <a:buSzPct val="100000"/>
              <a:buFontTx/>
              <a:buChar char="-"/>
            </a:pPr>
            <a:endParaRPr lang="pt-BR" altLang="pt-BR" dirty="0">
              <a:solidFill>
                <a:srgbClr val="000000"/>
              </a:solidFill>
              <a:latin typeface="Montserrat"/>
            </a:endParaRPr>
          </a:p>
          <a:p>
            <a:pPr algn="just"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- Tomar conhecimento e ler as literaturas vicentinas;</a:t>
            </a:r>
          </a:p>
          <a:p>
            <a:pPr algn="just">
              <a:buSzPct val="100000"/>
            </a:pPr>
            <a:endParaRPr lang="pt-BR" altLang="pt-BR" dirty="0">
              <a:solidFill>
                <a:srgbClr val="000000"/>
              </a:solidFill>
              <a:latin typeface="Montserrat"/>
            </a:endParaRPr>
          </a:p>
          <a:p>
            <a:pPr algn="just"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- E acima de tudo gostar de trabalhar com a formação, ser entusiasmado, motivador e empreendedor.</a:t>
            </a:r>
          </a:p>
        </p:txBody>
      </p:sp>
    </p:spTree>
    <p:extLst>
      <p:ext uri="{BB962C8B-B14F-4D97-AF65-F5344CB8AC3E}">
        <p14:creationId xmlns:p14="http://schemas.microsoft.com/office/powerpoint/2010/main" val="14095563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0" y="4625542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Louvado Seja Nosso Senhor Jesus Cristo! </a:t>
            </a:r>
          </a:p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ecafo@ssvpbrasil.org.br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567" y="1065324"/>
            <a:ext cx="5352866" cy="273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62065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FB54A7A-F33A-4967-A941-7F1FC7BD9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330" y="0"/>
            <a:ext cx="52213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3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81354" y="1074738"/>
            <a:ext cx="11090031" cy="483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5000"/>
              </a:lnSpc>
              <a:buSzPct val="100000"/>
            </a:pPr>
            <a:r>
              <a:rPr lang="en-GB" altLang="pt-BR" sz="36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Desafios</a:t>
            </a:r>
            <a:r>
              <a:rPr lang="en-GB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 da </a:t>
            </a:r>
            <a:r>
              <a:rPr lang="en-GB" altLang="pt-BR" sz="36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Ecafo</a:t>
            </a:r>
            <a:r>
              <a:rPr lang="en-GB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:</a:t>
            </a:r>
          </a:p>
          <a:p>
            <a:pPr algn="ctr" eaLnBrk="1" hangingPunct="1">
              <a:lnSpc>
                <a:spcPct val="95000"/>
              </a:lnSpc>
              <a:buSzPct val="100000"/>
            </a:pPr>
            <a:endParaRPr lang="en-GB" altLang="pt-BR" sz="3600" b="1" i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95000"/>
              </a:lnSpc>
              <a:buSzPct val="100000"/>
            </a:pPr>
            <a:endParaRPr lang="en-GB" altLang="pt-BR" sz="2800" b="1" i="1" dirty="0">
              <a:solidFill>
                <a:srgbClr val="0070C0"/>
              </a:solidFill>
              <a:latin typeface="Montserrat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Criar e manter em cada Conselho Central, um núcleo de formação vicentina  permanente, com ações periódicas. </a:t>
            </a: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None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Realizar “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” de forma  integral (capacitação)</a:t>
            </a: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  <a:buFont typeface="Calibri" panose="020F0502020204030204" pitchFamily="34" charset="0"/>
              <a:buNone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just" eaLnBrk="1" hangingPunct="1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Buscar meios para que o plano de formação seja o mais abrangente possível e que chegue a todos os confrades e 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consócias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por meio de ações criativas e motivadoras. </a:t>
            </a: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42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04800" y="1074738"/>
            <a:ext cx="11558954" cy="401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5000"/>
              </a:lnSpc>
              <a:buSzPct val="100000"/>
            </a:pPr>
            <a:r>
              <a:rPr lang="en-GB" altLang="pt-BR" sz="36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Desafios</a:t>
            </a:r>
            <a:r>
              <a:rPr lang="en-GB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 da </a:t>
            </a:r>
            <a:r>
              <a:rPr lang="en-GB" altLang="pt-BR" sz="36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Ecafo</a:t>
            </a:r>
            <a:r>
              <a:rPr lang="en-GB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:</a:t>
            </a:r>
          </a:p>
          <a:p>
            <a:pPr algn="just" eaLnBrk="1" hangingPunct="1">
              <a:lnSpc>
                <a:spcPct val="95000"/>
              </a:lnSpc>
              <a:buSzPct val="100000"/>
            </a:pPr>
            <a:endParaRPr lang="en-GB" altLang="pt-BR" sz="3600" b="1" i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95000"/>
              </a:lnSpc>
              <a:buSzPct val="100000"/>
            </a:pPr>
            <a:endParaRPr lang="en-GB" altLang="pt-BR" sz="2800" b="1" i="1" dirty="0">
              <a:solidFill>
                <a:schemeClr val="tx1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Formar as bases (Conferências e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CPs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).</a:t>
            </a:r>
          </a:p>
          <a:p>
            <a:pPr marL="457200" indent="-457200" algn="just">
              <a:lnSpc>
                <a:spcPct val="95000"/>
              </a:lnSpc>
              <a:buClr>
                <a:srgbClr val="FFFFFF"/>
              </a:buClr>
              <a:buSzPct val="100000"/>
              <a:buFontTx/>
              <a:buChar char="-"/>
              <a:defRPr/>
            </a:pPr>
            <a:endParaRPr lang="pt-BR" sz="2800" dirty="0">
              <a:solidFill>
                <a:schemeClr val="tx1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  <a:defRPr/>
            </a:pPr>
            <a:r>
              <a:rPr lang="pt-BR" sz="2800" dirty="0">
                <a:solidFill>
                  <a:schemeClr val="tx1"/>
                </a:solidFill>
                <a:latin typeface="Montserrat"/>
              </a:rPr>
              <a:t>- Manter a espiritualidade vicentina e o carisma da SSVP em todos os cursos e encontros promovidos pela </a:t>
            </a:r>
            <a:r>
              <a:rPr lang="pt-BR" sz="2800" dirty="0" err="1">
                <a:solidFill>
                  <a:schemeClr val="tx1"/>
                </a:solidFill>
                <a:latin typeface="Montserrat"/>
              </a:rPr>
              <a:t>Ecafo</a:t>
            </a:r>
            <a:r>
              <a:rPr lang="pt-BR" sz="2800" dirty="0">
                <a:solidFill>
                  <a:schemeClr val="tx1"/>
                </a:solidFill>
                <a:latin typeface="Montserrat"/>
              </a:rPr>
              <a:t> e outros departamentos, incluindo as  músicas vicentinas e/ou que tenha a ver com nosso carisma.</a:t>
            </a: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00765" y="1074738"/>
            <a:ext cx="9235097" cy="44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</a:p>
          <a:p>
            <a:pPr algn="ctr">
              <a:lnSpc>
                <a:spcPct val="95000"/>
              </a:lnSpc>
              <a:buSzPct val="100000"/>
            </a:pPr>
            <a:endParaRPr lang="pt-BR" altLang="pt-BR" sz="36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2800" dirty="0">
              <a:solidFill>
                <a:srgbClr val="C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é um departamento dos Conselhos e deve ajudá-los no desempenho de suas funções, inclusive no planejamento anual.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sz="2800" dirty="0">
              <a:solidFill>
                <a:srgbClr val="000000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Para ser coordenador(a) de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é preciso ter dois anos de atividade vicentina ininterrupta para </a:t>
            </a:r>
            <a:r>
              <a:rPr lang="pt-BR" altLang="pt-BR" sz="2800" b="1" dirty="0">
                <a:solidFill>
                  <a:srgbClr val="000000"/>
                </a:solidFill>
                <a:latin typeface="Montserrat"/>
              </a:rPr>
              <a:t>CP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latin typeface="Montserrat"/>
              </a:rPr>
              <a:t>e CC </a:t>
            </a:r>
            <a:r>
              <a:rPr lang="pt-BR" altLang="pt-BR" sz="2800" dirty="0">
                <a:solidFill>
                  <a:srgbClr val="000000"/>
                </a:solidFill>
                <a:latin typeface="Montserrat"/>
              </a:rPr>
              <a:t>e quatro anos para </a:t>
            </a:r>
            <a:r>
              <a:rPr lang="pt-BR" altLang="pt-BR" sz="2800" b="1" dirty="0">
                <a:solidFill>
                  <a:srgbClr val="000000"/>
                </a:solidFill>
                <a:latin typeface="Montserrat"/>
              </a:rPr>
              <a:t>CM e CNB.</a:t>
            </a: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7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Liderança de </a:t>
            </a:r>
            <a:r>
              <a:rPr lang="pt-BR" sz="4400" b="1" dirty="0" err="1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Ecafo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pSp>
        <p:nvGrpSpPr>
          <p:cNvPr id="6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41194" y="1073859"/>
            <a:ext cx="10308608" cy="5152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95000"/>
              </a:lnSpc>
              <a:buSzPct val="100000"/>
            </a:pPr>
            <a:r>
              <a:rPr lang="pt-BR" altLang="pt-BR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Diretrizes Gerais.</a:t>
            </a:r>
          </a:p>
          <a:p>
            <a:pPr algn="ctr">
              <a:lnSpc>
                <a:spcPct val="95000"/>
              </a:lnSpc>
              <a:buSzPct val="100000"/>
            </a:pPr>
            <a:endParaRPr lang="pt-BR" altLang="pt-BR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95000"/>
              </a:lnSpc>
              <a:buSzPct val="100000"/>
            </a:pPr>
            <a:endParaRPr lang="pt-BR" altLang="pt-BR" sz="36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O(A) coordenador(a) da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 é membro da diretoria do Conselho. 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sz="1600" dirty="0">
              <a:solidFill>
                <a:schemeClr val="tx1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Precisa manter um bom relacionamento com todas as unidades vicentinas e visitá-las periodicamente, incentivando todos a participarem dos eventos de formação e dos Módulos da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.</a:t>
            </a: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endParaRPr lang="pt-BR" altLang="pt-BR" sz="1600" dirty="0">
              <a:solidFill>
                <a:schemeClr val="tx1"/>
              </a:solidFill>
              <a:latin typeface="Montserrat"/>
            </a:endParaRPr>
          </a:p>
          <a:p>
            <a:pPr algn="just">
              <a:lnSpc>
                <a:spcPct val="95000"/>
              </a:lnSpc>
              <a:buClr>
                <a:srgbClr val="FFFFFF"/>
              </a:buClr>
              <a:buSzPct val="100000"/>
            </a:pP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A despesas da </a:t>
            </a:r>
            <a:r>
              <a:rPr lang="pt-BR" altLang="pt-BR" sz="2800" dirty="0" err="1">
                <a:solidFill>
                  <a:srgbClr val="000000"/>
                </a:solidFill>
                <a:latin typeface="Montserrat"/>
              </a:rPr>
              <a:t>Ecafo</a:t>
            </a:r>
            <a:r>
              <a:rPr lang="pt-BR" altLang="pt-BR" sz="2800" dirty="0">
                <a:solidFill>
                  <a:schemeClr val="tx1"/>
                </a:solidFill>
                <a:latin typeface="Montserrat"/>
              </a:rPr>
              <a:t> será custeada pelo Conselho a que está vinculada;</a:t>
            </a:r>
            <a:endParaRPr lang="pt-BR" altLang="pt-B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54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2351</Words>
  <Application>Microsoft Office PowerPoint</Application>
  <PresentationFormat>Widescreen</PresentationFormat>
  <Paragraphs>484</Paragraphs>
  <Slides>58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58</vt:i4>
      </vt:variant>
    </vt:vector>
  </HeadingPairs>
  <TitlesOfParts>
    <vt:vector size="66" baseType="lpstr">
      <vt:lpstr>Arial</vt:lpstr>
      <vt:lpstr>Calibri</vt:lpstr>
      <vt:lpstr>Calibri Light</vt:lpstr>
      <vt:lpstr>Garamond</vt:lpstr>
      <vt:lpstr>Montserrat</vt:lpstr>
      <vt:lpstr>Montserrat ExtraBold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Formação Básica 1ª parte</vt:lpstr>
      <vt:lpstr>Formação Básica 1ª parte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124</cp:revision>
  <dcterms:created xsi:type="dcterms:W3CDTF">2022-08-23T14:33:21Z</dcterms:created>
  <dcterms:modified xsi:type="dcterms:W3CDTF">2024-08-26T01:24:58Z</dcterms:modified>
</cp:coreProperties>
</file>