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8" r:id="rId2"/>
    <p:sldId id="425" r:id="rId3"/>
    <p:sldId id="426" r:id="rId4"/>
    <p:sldId id="427" r:id="rId5"/>
    <p:sldId id="384" r:id="rId6"/>
    <p:sldId id="387" r:id="rId7"/>
    <p:sldId id="388" r:id="rId8"/>
    <p:sldId id="385" r:id="rId9"/>
    <p:sldId id="386" r:id="rId10"/>
    <p:sldId id="389" r:id="rId11"/>
    <p:sldId id="428" r:id="rId12"/>
    <p:sldId id="429" r:id="rId13"/>
    <p:sldId id="390" r:id="rId14"/>
    <p:sldId id="299" r:id="rId15"/>
    <p:sldId id="430" r:id="rId16"/>
    <p:sldId id="303" r:id="rId17"/>
    <p:sldId id="391" r:id="rId18"/>
    <p:sldId id="392" r:id="rId19"/>
    <p:sldId id="393" r:id="rId20"/>
    <p:sldId id="394" r:id="rId21"/>
    <p:sldId id="395" r:id="rId22"/>
    <p:sldId id="431" r:id="rId23"/>
    <p:sldId id="396" r:id="rId24"/>
    <p:sldId id="397" r:id="rId25"/>
    <p:sldId id="432" r:id="rId26"/>
    <p:sldId id="313" r:id="rId27"/>
    <p:sldId id="398" r:id="rId28"/>
    <p:sldId id="399" r:id="rId29"/>
    <p:sldId id="433" r:id="rId30"/>
    <p:sldId id="318" r:id="rId31"/>
    <p:sldId id="319" r:id="rId32"/>
    <p:sldId id="400" r:id="rId33"/>
    <p:sldId id="368" r:id="rId34"/>
    <p:sldId id="434" r:id="rId35"/>
    <p:sldId id="401" r:id="rId36"/>
    <p:sldId id="402" r:id="rId37"/>
    <p:sldId id="403" r:id="rId38"/>
    <p:sldId id="408" r:id="rId39"/>
    <p:sldId id="407" r:id="rId40"/>
    <p:sldId id="410" r:id="rId41"/>
    <p:sldId id="411" r:id="rId42"/>
    <p:sldId id="412" r:id="rId43"/>
    <p:sldId id="413" r:id="rId44"/>
    <p:sldId id="414" r:id="rId45"/>
    <p:sldId id="435" r:id="rId46"/>
    <p:sldId id="415" r:id="rId47"/>
    <p:sldId id="376" r:id="rId48"/>
    <p:sldId id="420" r:id="rId49"/>
    <p:sldId id="421" r:id="rId50"/>
    <p:sldId id="422" r:id="rId51"/>
    <p:sldId id="423" r:id="rId52"/>
    <p:sldId id="424" r:id="rId53"/>
    <p:sldId id="436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1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8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86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05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095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6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3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5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8" name="Retângulo 5">
            <a:extLst>
              <a:ext uri="{FF2B5EF4-FFF2-40B4-BE49-F238E27FC236}">
                <a16:creationId xmlns:a16="http://schemas.microsoft.com/office/drawing/2014/main" id="{C38353B6-BA7C-4012-B07E-09208A3C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" y="2421053"/>
            <a:ext cx="11934836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Primeiramente, que seja uma casa  de amor, de acolhimento, de bondade  e de respeito; uma casa servidora, que tenha os ideais de São Vicente de Paulo.</a:t>
            </a:r>
          </a:p>
          <a:p>
            <a:pPr marL="0" indent="0"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cumpra seus deveres de acordo com o regulamento da SSVP e que seja parceira das unidades vicentinas e da comunidade local.</a:t>
            </a:r>
          </a:p>
        </p:txBody>
      </p:sp>
      <p:sp>
        <p:nvSpPr>
          <p:cNvPr id="20" name="Retângulo 7">
            <a:extLst>
              <a:ext uri="{FF2B5EF4-FFF2-40B4-BE49-F238E27FC236}">
                <a16:creationId xmlns:a16="http://schemas.microsoft.com/office/drawing/2014/main" id="{1A604944-8842-4D20-9397-D265B525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2" y="1057595"/>
            <a:ext cx="87153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se espera de uma Obra Unida: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7518337-52B1-42CD-AA06-208AF7DFF4EB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2">
            <a:extLst>
              <a:ext uri="{FF2B5EF4-FFF2-40B4-BE49-F238E27FC236}">
                <a16:creationId xmlns:a16="http://schemas.microsoft.com/office/drawing/2014/main" id="{6BF9217C-E437-4D1A-8DE6-034A8615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" y="2405470"/>
            <a:ext cx="788504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 Diretoria</a:t>
            </a:r>
          </a:p>
        </p:txBody>
      </p:sp>
      <p:pic>
        <p:nvPicPr>
          <p:cNvPr id="19" name="Picture 5" descr="ícones Do Computador, Engrenagem, Símbolo png transparente grátis">
            <a:extLst>
              <a:ext uri="{FF2B5EF4-FFF2-40B4-BE49-F238E27FC236}">
                <a16:creationId xmlns:a16="http://schemas.microsoft.com/office/drawing/2014/main" id="{B00310C3-87D4-4B28-8D86-3086E9C7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4514" r="20226" b="22701"/>
          <a:stretch>
            <a:fillRect/>
          </a:stretch>
        </p:blipFill>
        <p:spPr bwMode="auto">
          <a:xfrm>
            <a:off x="4642472" y="3935410"/>
            <a:ext cx="25066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1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6AA02B-C9B8-2368-CF91-A18535E42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65"/>
          <a:stretch/>
        </p:blipFill>
        <p:spPr>
          <a:xfrm>
            <a:off x="640462" y="3428998"/>
            <a:ext cx="6704065" cy="3063875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DB877398-D783-4258-AFB0-0717E01F18B3}"/>
              </a:ext>
            </a:extLst>
          </p:cNvPr>
          <p:cNvSpPr txBox="1">
            <a:spLocks/>
          </p:cNvSpPr>
          <p:nvPr/>
        </p:nvSpPr>
        <p:spPr>
          <a:xfrm>
            <a:off x="17060" y="1828800"/>
            <a:ext cx="7876523" cy="647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Amigos(as) para servir </a:t>
            </a:r>
          </a:p>
        </p:txBody>
      </p:sp>
    </p:spTree>
    <p:extLst>
      <p:ext uri="{BB962C8B-B14F-4D97-AF65-F5344CB8AC3E}">
        <p14:creationId xmlns:p14="http://schemas.microsoft.com/office/powerpoint/2010/main" val="59176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891522"/>
            <a:ext cx="9858084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diretoria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38575841-DB08-4725-BD1E-116A4D03F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772" y="2742329"/>
            <a:ext cx="868720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“Eu, o Senhor, te chamei e te farei mediador da Aliança para com o povo, para abrires os olhos dos cegos, para tirares da prisão, os cativos”.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+mn-lt"/>
            </a:endParaRPr>
          </a:p>
        </p:txBody>
      </p:sp>
      <p:pic>
        <p:nvPicPr>
          <p:cNvPr id="17" name="Picture 2" descr="ano12">
            <a:extLst>
              <a:ext uri="{FF2B5EF4-FFF2-40B4-BE49-F238E27FC236}">
                <a16:creationId xmlns:a16="http://schemas.microsoft.com/office/drawing/2014/main" id="{72243F7C-EFCC-4DB6-B3CE-6473B2FE8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42" y="4016880"/>
            <a:ext cx="2016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C73A1697-10CB-4F16-9664-9D85C0E18CE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5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951203"/>
            <a:ext cx="9858084" cy="71389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A diretoria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6">
            <a:extLst>
              <a:ext uri="{FF2B5EF4-FFF2-40B4-BE49-F238E27FC236}">
                <a16:creationId xmlns:a16="http://schemas.microsoft.com/office/drawing/2014/main" id="{288343BD-DF8B-486C-96E5-F1C0FAB3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133" y="1720758"/>
            <a:ext cx="92867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A Diretoria de uma OU é constituída por: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	1 (um) Presidente, 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	no mínimo, por 1 (um) Vice-Presidente, 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	1 (um) Secretário, 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	1 (um) Tesoureiro. 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1A40830-95FB-44A1-9C27-FE08E476F25A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7BF91C5-1BF7-4F40-9D18-AC1E37A6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14" y="991225"/>
            <a:ext cx="7786688" cy="1877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que a SSVP espera do presidente da Obra Unida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Art.164 a 167 regra edição 2023</a:t>
            </a:r>
          </a:p>
        </p:txBody>
      </p:sp>
      <p:pic>
        <p:nvPicPr>
          <p:cNvPr id="19" name="Picture 2" descr="O que é ser um líder? - Portal">
            <a:extLst>
              <a:ext uri="{FF2B5EF4-FFF2-40B4-BE49-F238E27FC236}">
                <a16:creationId xmlns:a16="http://schemas.microsoft.com/office/drawing/2014/main" id="{DF8F04FF-0190-4088-84AE-4349CAA1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37" y="3568558"/>
            <a:ext cx="4740442" cy="21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1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4">
            <a:extLst>
              <a:ext uri="{FF2B5EF4-FFF2-40B4-BE49-F238E27FC236}">
                <a16:creationId xmlns:a16="http://schemas.microsoft.com/office/drawing/2014/main" id="{17AEB1AE-E081-4ECF-A17C-4530B6B36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0" y="2093989"/>
            <a:ext cx="11390167" cy="43396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seja um(a) vicentino(a) ativo(a), com dois anos</a:t>
            </a: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de atividades vicentinas ininterruptas na conferência, que conheça a Regra e a coloque em prática;</a:t>
            </a:r>
          </a:p>
          <a:p>
            <a:pPr algn="just">
              <a:defRPr/>
            </a:pPr>
            <a:r>
              <a:rPr lang="pt-BR" altLang="pt-BR" sz="1200" dirty="0">
                <a:latin typeface="Montserrat" panose="00000500000000000000" pitchFamily="2" charset="0"/>
              </a:rPr>
              <a:t> </a:t>
            </a: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conheça, pratique e  viva a espiritualidade vicentina dentro da Obra.</a:t>
            </a:r>
          </a:p>
          <a:p>
            <a:pPr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ATENÇÃO. Os trabalhos na OU </a:t>
            </a:r>
            <a:r>
              <a:rPr lang="pt-BR" altLang="pt-BR" sz="2800" b="1" dirty="0">
                <a:latin typeface="Montserrat" panose="00000500000000000000" pitchFamily="2" charset="0"/>
              </a:rPr>
              <a:t>não</a:t>
            </a:r>
            <a:r>
              <a:rPr lang="pt-BR" altLang="pt-BR" sz="2800" dirty="0">
                <a:latin typeface="Montserrat" panose="00000500000000000000" pitchFamily="2" charset="0"/>
              </a:rPr>
              <a:t> substitui a participação nas reuniões semanais da conferência e a visita aos assistidos.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8AFD339-1E0A-4A33-BCF7-53E61AC8FEAE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E26DCE0D-1A2D-41DF-8608-378E781A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51758"/>
            <a:ext cx="10084999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da OU</a:t>
            </a:r>
          </a:p>
        </p:txBody>
      </p:sp>
    </p:spTree>
    <p:extLst>
      <p:ext uri="{BB962C8B-B14F-4D97-AF65-F5344CB8AC3E}">
        <p14:creationId xmlns:p14="http://schemas.microsoft.com/office/powerpoint/2010/main" val="390625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8" y="951758"/>
            <a:ext cx="9687632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tângulo 4">
            <a:extLst>
              <a:ext uri="{FF2B5EF4-FFF2-40B4-BE49-F238E27FC236}">
                <a16:creationId xmlns:a16="http://schemas.microsoft.com/office/drawing/2014/main" id="{5F798701-210F-48E9-9693-16F0DCC4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20" y="1788539"/>
            <a:ext cx="10535863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u="sng" dirty="0">
                <a:latin typeface="Montserrat" panose="00000500000000000000" pitchFamily="2" charset="0"/>
              </a:rPr>
              <a:t>Que ele zele:</a:t>
            </a: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Pela espiritualidade vicentina;</a:t>
            </a:r>
          </a:p>
          <a:p>
            <a:pPr>
              <a:buFontTx/>
              <a:buChar char="-"/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Pela fidelidade ao regulamento e à SSVP;</a:t>
            </a:r>
          </a:p>
          <a:p>
            <a:pPr>
              <a:buFontTx/>
              <a:buChar char="-"/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Pela parte administrativa e jurídica.</a:t>
            </a:r>
          </a:p>
          <a:p>
            <a:pPr>
              <a:buFontTx/>
              <a:buChar char="-"/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Pelo funcionamento adequado da Obra;</a:t>
            </a:r>
          </a:p>
          <a:p>
            <a:pPr>
              <a:buFontTx/>
              <a:buChar char="-"/>
              <a:defRPr/>
            </a:pPr>
            <a:endParaRPr lang="pt-BR" altLang="pt-BR" sz="9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Pela transparência;</a:t>
            </a:r>
          </a:p>
          <a:p>
            <a:pPr>
              <a:buFontTx/>
              <a:buChar char="-"/>
              <a:defRPr/>
            </a:pPr>
            <a:endParaRPr lang="pt-BR" altLang="pt-BR" sz="9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Pela provisão e manutenção da Obra;</a:t>
            </a:r>
          </a:p>
          <a:p>
            <a:pPr>
              <a:buFontTx/>
              <a:buChar char="-"/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Pela formação dos funcionários. </a:t>
            </a:r>
          </a:p>
        </p:txBody>
      </p:sp>
    </p:spTree>
    <p:extLst>
      <p:ext uri="{BB962C8B-B14F-4D97-AF65-F5344CB8AC3E}">
        <p14:creationId xmlns:p14="http://schemas.microsoft.com/office/powerpoint/2010/main" val="125632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8" y="951758"/>
            <a:ext cx="10035362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4">
            <a:extLst>
              <a:ext uri="{FF2B5EF4-FFF2-40B4-BE49-F238E27FC236}">
                <a16:creationId xmlns:a16="http://schemas.microsoft.com/office/drawing/2014/main" id="{34F15F40-4924-4A5B-891F-A1A0837C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91" y="2004812"/>
            <a:ext cx="1003005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busque parcerias com: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Comunidade, Empresas, Universidades, Poder Público, Grupos de Voluntários, etc. 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busque parcerias com as unidades vicentinas, para que estas contribuem por meio de visitas e colaboração com os internos. </a:t>
            </a:r>
          </a:p>
        </p:txBody>
      </p:sp>
    </p:spTree>
    <p:extLst>
      <p:ext uri="{BB962C8B-B14F-4D97-AF65-F5344CB8AC3E}">
        <p14:creationId xmlns:p14="http://schemas.microsoft.com/office/powerpoint/2010/main" val="178940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951758"/>
            <a:ext cx="10061119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id="{7A9196FE-F92D-405B-B2CF-36EBF60BF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49" y="1643063"/>
            <a:ext cx="9780213" cy="4647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t-BR" altLang="pt-BR" sz="1600" dirty="0"/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cuide para que os funcionários e os voluntários recebam formação e orientação sobre as necessidades dos internos. 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Providenciar junto à ECAFO, a aplicação do Módulo para funcionários. 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 presidente  é quem motiva, incentiva e apoia a diretoria para que todos trabalhem adequadamente  e com qualidade.</a:t>
            </a:r>
          </a:p>
        </p:txBody>
      </p:sp>
    </p:spTree>
    <p:extLst>
      <p:ext uri="{BB962C8B-B14F-4D97-AF65-F5344CB8AC3E}">
        <p14:creationId xmlns:p14="http://schemas.microsoft.com/office/powerpoint/2010/main" val="34189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28033" y="2702099"/>
            <a:ext cx="6945154" cy="182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 2ª parte </a:t>
            </a:r>
            <a:endParaRPr lang="pt-BR" altLang="pt-BR" sz="44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9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9">
            <a:extLst>
              <a:ext uri="{FF2B5EF4-FFF2-40B4-BE49-F238E27FC236}">
                <a16:creationId xmlns:a16="http://schemas.microsoft.com/office/drawing/2014/main" id="{4E728414-F424-41C6-9533-283EDAD6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583" y="1332828"/>
            <a:ext cx="9156879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“Liderança é a habilidade de influenciar pessoas para trabalharem entusiasticamente  visando atingir os objetivos identificados como sendo  para o bem comum”.</a:t>
            </a:r>
          </a:p>
          <a:p>
            <a:pPr algn="just">
              <a:defRPr/>
            </a:pPr>
            <a:r>
              <a:rPr lang="pt-BR" altLang="pt-BR" sz="2000" dirty="0">
                <a:latin typeface="Montserrat" panose="00000500000000000000" pitchFamily="2" charset="0"/>
              </a:rPr>
              <a:t>(James Hunter – O Monge e o Executivo)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2DC66E5-3D83-4DA2-BA9D-96628548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8" y="4016879"/>
            <a:ext cx="3528812" cy="28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5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54" y="951758"/>
            <a:ext cx="9648995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2">
            <a:extLst>
              <a:ext uri="{FF2B5EF4-FFF2-40B4-BE49-F238E27FC236}">
                <a16:creationId xmlns:a16="http://schemas.microsoft.com/office/drawing/2014/main" id="{3AC1AD21-8ED2-4768-A5A8-2CB36C963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7" y="2989076"/>
            <a:ext cx="7921625" cy="1322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2400" i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Servir os seus liderados! Essa é sem dúvida, a mais bela competência  do presidente. </a:t>
            </a:r>
          </a:p>
        </p:txBody>
      </p:sp>
    </p:spTree>
    <p:extLst>
      <p:ext uri="{BB962C8B-B14F-4D97-AF65-F5344CB8AC3E}">
        <p14:creationId xmlns:p14="http://schemas.microsoft.com/office/powerpoint/2010/main" val="145094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7BF91C5-1BF7-4F40-9D18-AC1E37A6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14" y="991225"/>
            <a:ext cx="7786688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O que a SSVP espera do vice  presidente da Obra Unida</a:t>
            </a:r>
          </a:p>
        </p:txBody>
      </p:sp>
      <p:pic>
        <p:nvPicPr>
          <p:cNvPr id="19" name="Picture 2" descr="O que é ser um líder? - Portal">
            <a:extLst>
              <a:ext uri="{FF2B5EF4-FFF2-40B4-BE49-F238E27FC236}">
                <a16:creationId xmlns:a16="http://schemas.microsoft.com/office/drawing/2014/main" id="{DF8F04FF-0190-4088-84AE-4349CAA1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37" y="3568558"/>
            <a:ext cx="4740442" cy="21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2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758"/>
            <a:ext cx="10408849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vice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0085725-114B-4642-A8B5-AF1979FA4C14}"/>
              </a:ext>
            </a:extLst>
          </p:cNvPr>
          <p:cNvSpPr/>
          <p:nvPr/>
        </p:nvSpPr>
        <p:spPr>
          <a:xfrm>
            <a:off x="557385" y="2966831"/>
            <a:ext cx="110772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e esteja atento(a) a todas as responsabilidades  do presidente, pois ele(a) é o substituto legal do presidente;</a:t>
            </a:r>
          </a:p>
          <a:p>
            <a:pPr>
              <a:defRPr/>
            </a:pPr>
            <a:endParaRPr lang="pt-BR" sz="2800" dirty="0">
              <a:latin typeface="Montserrat" panose="00000500000000000000" pitchFamily="2" charset="0"/>
              <a:cs typeface="Arial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Que acompanhe os trabalhos e eventos promovidos pela diretoria</a:t>
            </a: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alt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56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1B57A28-13A1-42B1-9E43-C4220DF7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951758"/>
            <a:ext cx="9685835" cy="89554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 (a) vice presidente da OU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F0E86E-A7A1-43AC-9B5A-97145E90F51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F630AF8-9D0E-4091-9A4D-E56BFFA284B4}"/>
              </a:ext>
            </a:extLst>
          </p:cNvPr>
          <p:cNvSpPr/>
          <p:nvPr/>
        </p:nvSpPr>
        <p:spPr>
          <a:xfrm>
            <a:off x="615398" y="2386237"/>
            <a:ext cx="10961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ajude na administração, planejamento das atividades, elaboração de projetos;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participe da vida da OU e que cuide para que os Pobres sejam tratados com amor e respeito;</a:t>
            </a:r>
          </a:p>
        </p:txBody>
      </p:sp>
    </p:spTree>
    <p:extLst>
      <p:ext uri="{BB962C8B-B14F-4D97-AF65-F5344CB8AC3E}">
        <p14:creationId xmlns:p14="http://schemas.microsoft.com/office/powerpoint/2010/main" val="839204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7BF91C5-1BF7-4F40-9D18-AC1E37A6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82" y="2890223"/>
            <a:ext cx="7786688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Encargos de uma Obra Unida</a:t>
            </a:r>
            <a:b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Secretários(as)</a:t>
            </a:r>
          </a:p>
        </p:txBody>
      </p:sp>
    </p:spTree>
    <p:extLst>
      <p:ext uri="{BB962C8B-B14F-4D97-AF65-F5344CB8AC3E}">
        <p14:creationId xmlns:p14="http://schemas.microsoft.com/office/powerpoint/2010/main" val="317980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da OU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32B9C-60A2-6EFA-4F69-2EB3A722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41" y="2317051"/>
            <a:ext cx="6615635" cy="41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8A3D22B-FFD8-42FF-9B4E-C64A50C51EC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da OU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8A3D22B-FFD8-42FF-9B4E-C64A50C51EC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6BE83B-F531-4BAA-BF6D-5F11726444B1}"/>
              </a:ext>
            </a:extLst>
          </p:cNvPr>
          <p:cNvSpPr txBox="1"/>
          <p:nvPr/>
        </p:nvSpPr>
        <p:spPr>
          <a:xfrm>
            <a:off x="154134" y="2192394"/>
            <a:ext cx="108959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- Cuidar e fazer (lavrar) as atas com apreço e zelo;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Estar ciente de tudo que acontece na Obra Unida, pois na falta do vice, substitui o presidente;</a:t>
            </a:r>
          </a:p>
          <a:p>
            <a:pPr marL="571500" indent="-571500" algn="just">
              <a:buFont typeface="+mj-lt"/>
              <a:buAutoNum type="romanUcPeriod"/>
            </a:pPr>
            <a:endParaRPr lang="pt-BR" sz="2800" dirty="0">
              <a:latin typeface="Montserrat" panose="000005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Que cuide e mantenha atualizada toda a </a:t>
            </a: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documentação da OU, registros patrimonial, </a:t>
            </a: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cadastro dos vicentinos e das Unidades Vicentinas;</a:t>
            </a:r>
            <a:endParaRPr lang="pt-BR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3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460"/>
            <a:ext cx="10535863" cy="76976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secretários(as) da OU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8A3D22B-FFD8-42FF-9B4E-C64A50C51EC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AEB52749-E4C1-46A6-A1B7-6886826F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05" y="1778688"/>
            <a:ext cx="10766399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Ajudar no planejamento anual, nos </a:t>
            </a: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relatórios e correspondências.</a:t>
            </a:r>
          </a:p>
          <a:p>
            <a:pPr algn="just"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Conhecer o Regulamento da SSVP</a:t>
            </a:r>
          </a:p>
          <a:p>
            <a:pPr marL="457200" indent="-457200" algn="just" eaLnBrk="1" hangingPunct="1">
              <a:buFontTx/>
              <a:buChar char="-"/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</a:t>
            </a:r>
            <a:r>
              <a:rPr lang="pt-BR" sz="2800" dirty="0">
                <a:latin typeface="Montserrat" panose="00000500000000000000" pitchFamily="2" charset="0"/>
              </a:rPr>
              <a:t>Que faça tudo com muita dedicação e dentro do previsto na nossa Regra e nas </a:t>
            </a:r>
            <a:r>
              <a:rPr lang="pt-BR" altLang="pt-BR" sz="2800" dirty="0">
                <a:latin typeface="Montserrat" panose="00000500000000000000" pitchFamily="2" charset="0"/>
              </a:rPr>
              <a:t>instruções normativas e demais documentos oficiais da SSVP.</a:t>
            </a:r>
          </a:p>
          <a:p>
            <a:pPr marL="457200" indent="-457200" algn="just" eaLnBrk="1" hangingPunct="1">
              <a:buFontTx/>
              <a:buChar char="-"/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B0A2BA-51F6-426A-AD14-C62D309115B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406ECBB-9F16-4B54-8A15-C8ECC9267E3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A65F765B-2E50-4F74-BF21-25C62E6ADA9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36A5D7E4-0D9F-48DF-8568-49993E6CA82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840310A9-67B4-428D-980A-68547491354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0C2C93C0-DC0C-4425-B283-4AADFB66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41" y="5177307"/>
            <a:ext cx="1760526" cy="11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64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7BF91C5-1BF7-4F40-9D18-AC1E37A6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82" y="2890223"/>
            <a:ext cx="7786688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Encargos de uma Obra Unida</a:t>
            </a:r>
            <a:b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Tesoureiros(as)</a:t>
            </a:r>
          </a:p>
        </p:txBody>
      </p:sp>
    </p:spTree>
    <p:extLst>
      <p:ext uri="{BB962C8B-B14F-4D97-AF65-F5344CB8AC3E}">
        <p14:creationId xmlns:p14="http://schemas.microsoft.com/office/powerpoint/2010/main" val="237842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C644C8A-222E-4541-8071-FAD38601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" y="1714500"/>
            <a:ext cx="7972635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4400" dirty="0">
                <a:solidFill>
                  <a:schemeClr val="bg1"/>
                </a:solidFill>
                <a:latin typeface="Garamond "/>
              </a:rPr>
              <a:t>I  -  O que é uma Obra Unida?</a:t>
            </a:r>
          </a:p>
          <a:p>
            <a:pPr>
              <a:defRPr/>
            </a:pPr>
            <a:endParaRPr lang="pt-BR" altLang="pt-BR" sz="4400" dirty="0">
              <a:solidFill>
                <a:schemeClr val="bg1"/>
              </a:solidFill>
              <a:latin typeface="Garamond "/>
            </a:endParaRPr>
          </a:p>
          <a:p>
            <a:pPr>
              <a:defRPr/>
            </a:pPr>
            <a:r>
              <a:rPr lang="pt-BR" altLang="pt-BR" sz="4400" dirty="0">
                <a:solidFill>
                  <a:schemeClr val="bg1"/>
                </a:solidFill>
                <a:latin typeface="Garamond "/>
              </a:rPr>
              <a:t>II -  A Diretoria de uma OU</a:t>
            </a:r>
          </a:p>
          <a:p>
            <a:pPr>
              <a:defRPr/>
            </a:pPr>
            <a:endParaRPr lang="pt-BR" altLang="pt-BR" sz="4400" dirty="0">
              <a:solidFill>
                <a:schemeClr val="bg1"/>
              </a:solidFill>
              <a:latin typeface="Garamond "/>
            </a:endParaRPr>
          </a:p>
          <a:p>
            <a:pPr>
              <a:defRPr/>
            </a:pPr>
            <a:r>
              <a:rPr lang="pt-BR" altLang="pt-BR" sz="4400" dirty="0">
                <a:solidFill>
                  <a:schemeClr val="bg1"/>
                </a:solidFill>
                <a:latin typeface="Garamond "/>
              </a:rPr>
              <a:t>III - Gestão de uma OU</a:t>
            </a:r>
            <a:endParaRPr lang="pt-BR" altLang="pt-BR" sz="6600" b="1" i="1" u="sng" dirty="0">
              <a:solidFill>
                <a:schemeClr val="bg1"/>
              </a:solidFill>
              <a:latin typeface="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801973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8955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da OU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30DDE6-2126-20B0-D00B-1671A24D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81785"/>
            <a:ext cx="5699654" cy="395185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7B095A3-F3F5-4F5C-9CE1-F28375FEF334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16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96047A7-72A3-40DD-BE4B-F28B03C1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" y="998495"/>
            <a:ext cx="10535863" cy="8955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da OU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1D4689B-D5C4-4772-A605-C244C7CE068D}"/>
              </a:ext>
            </a:extLst>
          </p:cNvPr>
          <p:cNvSpPr txBox="1"/>
          <p:nvPr/>
        </p:nvSpPr>
        <p:spPr>
          <a:xfrm>
            <a:off x="154133" y="1854022"/>
            <a:ext cx="109630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Que seja responsável pela:</a:t>
            </a:r>
          </a:p>
          <a:p>
            <a:pPr eaLnBrk="1" hangingPunct="1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Movimentação financeira da OU; </a:t>
            </a:r>
          </a:p>
          <a:p>
            <a:pPr eaLnBrk="1" hangingPunct="1">
              <a:buFontTx/>
              <a:buChar char="-"/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Fontes de Receitas; </a:t>
            </a:r>
          </a:p>
          <a:p>
            <a:pPr eaLnBrk="1" hangingPunct="1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Despesas e pagamentos;</a:t>
            </a:r>
          </a:p>
          <a:p>
            <a:pPr eaLnBrk="1" hangingPunct="1">
              <a:buFontTx/>
              <a:buChar char="-"/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envie relatório mensal  da movimentação financeira ao CC e ao CM;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O movimento das finanças deve estar a contento com o regulamento da SSVP e com as leis vigentes.</a:t>
            </a: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96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1B14B2A-F033-4EDA-9016-24BF833A4F0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id="{387E1BC7-DE75-48E2-A2BC-CA24B1D6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6" y="1760575"/>
            <a:ext cx="10397357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seja responsável pelo:</a:t>
            </a:r>
          </a:p>
          <a:p>
            <a:pPr eaLnBrk="1" hangingPunct="1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Repasse dos 30% do salário aos moradores, no caso de (ILPI) e repasse dos 2,5% ao Conselho que está vinculado.</a:t>
            </a:r>
          </a:p>
          <a:p>
            <a:pPr eaLnBrk="1" hangingPunct="1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Movimento das finanças deve estar correto, transparente, a contento com o regulamento da SSVP e com as leis vigentes, 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Pagamento dos funcionários e recolhimentos </a:t>
            </a: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estejam em dia e de forma correta.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96047A7-72A3-40DD-BE4B-F28B03C1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8955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da OU</a:t>
            </a:r>
          </a:p>
        </p:txBody>
      </p:sp>
      <p:grpSp>
        <p:nvGrpSpPr>
          <p:cNvPr id="1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945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7">
            <a:extLst>
              <a:ext uri="{FF2B5EF4-FFF2-40B4-BE49-F238E27FC236}">
                <a16:creationId xmlns:a16="http://schemas.microsoft.com/office/drawing/2014/main" id="{6D001DBB-6C1A-4858-B324-AF228A66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72017"/>
            <a:ext cx="11733067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Estar atento e acompanhar o trabalho do contador;</a:t>
            </a:r>
          </a:p>
          <a:p>
            <a:pPr algn="just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Conferir toda prestação de contas e  Notas fiscais;</a:t>
            </a:r>
          </a:p>
          <a:p>
            <a:pPr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Relatar nas reuniões mensais a situação financeira;</a:t>
            </a:r>
          </a:p>
          <a:p>
            <a:pPr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Lembrar que a função do tesoureiro não é simplesmente de gastador, mas de arrecadador, portanto, deve empenhar  nesta tarefa;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4BAB150-182C-479E-8656-0CA6935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00"/>
            <a:ext cx="10535863" cy="8955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do(a) tesoureiro(a) da OU</a:t>
            </a:r>
          </a:p>
        </p:txBody>
      </p:sp>
    </p:spTree>
    <p:extLst>
      <p:ext uri="{BB962C8B-B14F-4D97-AF65-F5344CB8AC3E}">
        <p14:creationId xmlns:p14="http://schemas.microsoft.com/office/powerpoint/2010/main" val="2907256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19564AA-089A-45EF-8F2F-E1D42D00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552" y="2331076"/>
            <a:ext cx="5816781" cy="6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Gestão da Obra Unida</a:t>
            </a:r>
          </a:p>
        </p:txBody>
      </p:sp>
      <p:pic>
        <p:nvPicPr>
          <p:cNvPr id="19" name="Picture 2" descr="Saiba como montar um plano de gestão escolar - Wakke">
            <a:extLst>
              <a:ext uri="{FF2B5EF4-FFF2-40B4-BE49-F238E27FC236}">
                <a16:creationId xmlns:a16="http://schemas.microsoft.com/office/drawing/2014/main" id="{E61830F5-70C0-432A-BA4D-54E8E810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99" y="3428998"/>
            <a:ext cx="442753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1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951203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4" name="Retângulo 4">
            <a:extLst>
              <a:ext uri="{FF2B5EF4-FFF2-40B4-BE49-F238E27FC236}">
                <a16:creationId xmlns:a16="http://schemas.microsoft.com/office/drawing/2014/main" id="{F0F09475-B8CC-4FA2-8C01-6285513A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49" y="2349500"/>
            <a:ext cx="1044593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Lembrem – se que o essencial na Obra Unida é a qualidade de vida dos internos;</a:t>
            </a:r>
          </a:p>
          <a:p>
            <a:pPr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É nosso dever:  aliviar os seus sofrimentos.</a:t>
            </a:r>
          </a:p>
          <a:p>
            <a:pPr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A  OU deve dar testemunho do amor de Deus;</a:t>
            </a:r>
          </a:p>
          <a:p>
            <a:pPr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Os colaboradores (funcionários) precisam saber com clareza o objetivo e o carisma da SSVP.</a:t>
            </a:r>
          </a:p>
        </p:txBody>
      </p:sp>
    </p:spTree>
    <p:extLst>
      <p:ext uri="{BB962C8B-B14F-4D97-AF65-F5344CB8AC3E}">
        <p14:creationId xmlns:p14="http://schemas.microsoft.com/office/powerpoint/2010/main" val="634179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951203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0" name="Retângulo 4">
            <a:extLst>
              <a:ext uri="{FF2B5EF4-FFF2-40B4-BE49-F238E27FC236}">
                <a16:creationId xmlns:a16="http://schemas.microsoft.com/office/drawing/2014/main" id="{053F167D-B26E-4689-B21B-A4F25D8F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59" y="2162175"/>
            <a:ext cx="10010274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Tenham em mente que os Pobres são os escolhidos de Deus.</a:t>
            </a:r>
          </a:p>
          <a:p>
            <a:pPr algn="just"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Eles merecem por parte de todos</a:t>
            </a: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Carinho,  Atenção, Respeito E  Amor;</a:t>
            </a:r>
          </a:p>
          <a:p>
            <a:pPr algn="just" eaLnBrk="1" hangingPunct="1">
              <a:buFontTx/>
              <a:buChar char="-"/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“Os nossos assistidos(as) são os donos da casa, os </a:t>
            </a:r>
            <a:r>
              <a:rPr lang="pt-BR" altLang="pt-BR" sz="2800" b="1" dirty="0">
                <a:latin typeface="Montserrat" panose="00000500000000000000" pitchFamily="2" charset="0"/>
              </a:rPr>
              <a:t>PATRÕES”</a:t>
            </a:r>
            <a:r>
              <a:rPr lang="pt-BR" altLang="pt-BR" sz="2800" dirty="0">
                <a:latin typeface="Montserrat" panose="00000500000000000000" pitchFamily="2" charset="0"/>
              </a:rPr>
              <a:t>...... São nossos senhores e mestres”, segundo São Vicente de Paulo.</a:t>
            </a:r>
          </a:p>
        </p:txBody>
      </p:sp>
    </p:spTree>
    <p:extLst>
      <p:ext uri="{BB962C8B-B14F-4D97-AF65-F5344CB8AC3E}">
        <p14:creationId xmlns:p14="http://schemas.microsoft.com/office/powerpoint/2010/main" val="1558525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951203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5FFCD6-A162-4D5B-93C8-CAA70BB0C128}"/>
              </a:ext>
            </a:extLst>
          </p:cNvPr>
          <p:cNvSpPr/>
          <p:nvPr/>
        </p:nvSpPr>
        <p:spPr>
          <a:xfrm>
            <a:off x="461492" y="1634457"/>
            <a:ext cx="1126901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sz="2800" u="sng" dirty="0">
                <a:latin typeface="Montserrat" panose="00000500000000000000" pitchFamily="2" charset="0"/>
              </a:rPr>
              <a:t>Para que se obtenha êxito, é necessário que a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sz="2800" u="sng" dirty="0">
                <a:latin typeface="Montserrat" panose="00000500000000000000" pitchFamily="2" charset="0"/>
              </a:rPr>
              <a:t>gestão tenha:</a:t>
            </a:r>
          </a:p>
          <a:p>
            <a:pPr>
              <a:buClr>
                <a:srgbClr val="0070C0"/>
              </a:buClr>
              <a:defRPr/>
            </a:pPr>
            <a:endParaRPr lang="pt-BR" sz="1050" dirty="0">
              <a:latin typeface="Montserrat" panose="00000500000000000000" pitchFamily="2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pt-BR" sz="2800" dirty="0">
                <a:latin typeface="Montserrat" panose="00000500000000000000" pitchFamily="2" charset="0"/>
              </a:rPr>
              <a:t>- planejamento estratégico;</a:t>
            </a:r>
          </a:p>
          <a:p>
            <a:pPr>
              <a:buClr>
                <a:srgbClr val="0070C0"/>
              </a:buClr>
              <a:defRPr/>
            </a:pPr>
            <a:endParaRPr lang="pt-BR" sz="2000" dirty="0">
              <a:latin typeface="Montserrat" panose="00000500000000000000" pitchFamily="2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pt-BR" sz="2800" dirty="0">
                <a:latin typeface="Montserrat" panose="00000500000000000000" pitchFamily="2" charset="0"/>
              </a:rPr>
              <a:t>- planejamento econômico-financeiro para o período;</a:t>
            </a:r>
          </a:p>
          <a:p>
            <a:pPr>
              <a:buClr>
                <a:srgbClr val="0070C0"/>
              </a:buClr>
              <a:defRPr/>
            </a:pPr>
            <a:endParaRPr lang="pt-BR" sz="1050" dirty="0">
              <a:latin typeface="Montserrat" panose="00000500000000000000" pitchFamily="2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pt-BR" sz="2800" dirty="0">
                <a:latin typeface="Montserrat" panose="00000500000000000000" pitchFamily="2" charset="0"/>
              </a:rPr>
              <a:t>- ter conhecimento e verificar a conciliação do caixa e das contas correntes bancarias</a:t>
            </a:r>
          </a:p>
          <a:p>
            <a:pPr>
              <a:buClr>
                <a:srgbClr val="0070C0"/>
              </a:buClr>
              <a:defRPr/>
            </a:pPr>
            <a:endParaRPr lang="pt-BR" sz="1050" dirty="0">
              <a:latin typeface="Montserrat" panose="00000500000000000000" pitchFamily="2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pt-BR" sz="2800" dirty="0">
                <a:latin typeface="Montserrat" panose="00000500000000000000" pitchFamily="2" charset="0"/>
              </a:rPr>
              <a:t>- conferir, verificar e aprovar mensalmente, em conjunto com o contador, os balancetes e balanços</a:t>
            </a:r>
          </a:p>
        </p:txBody>
      </p:sp>
    </p:spTree>
    <p:extLst>
      <p:ext uri="{BB962C8B-B14F-4D97-AF65-F5344CB8AC3E}">
        <p14:creationId xmlns:p14="http://schemas.microsoft.com/office/powerpoint/2010/main" val="2967016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951203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D362B35-D490-48D3-AA44-D886C0B5FC5E}"/>
              </a:ext>
            </a:extLst>
          </p:cNvPr>
          <p:cNvSpPr/>
          <p:nvPr/>
        </p:nvSpPr>
        <p:spPr>
          <a:xfrm>
            <a:off x="997586" y="3332003"/>
            <a:ext cx="1069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</a:rPr>
              <a:t>30% do dos benefícios dos idosos em nossas ILPI</a:t>
            </a:r>
          </a:p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</a:rPr>
              <a:t>(sugestão de planilha para controle)</a:t>
            </a:r>
          </a:p>
        </p:txBody>
      </p:sp>
    </p:spTree>
    <p:extLst>
      <p:ext uri="{BB962C8B-B14F-4D97-AF65-F5344CB8AC3E}">
        <p14:creationId xmlns:p14="http://schemas.microsoft.com/office/powerpoint/2010/main" val="2316257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778E8DD-E1CC-4429-900D-AD4B19FE4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18367"/>
              </p:ext>
            </p:extLst>
          </p:nvPr>
        </p:nvGraphicFramePr>
        <p:xfrm>
          <a:off x="1481137" y="0"/>
          <a:ext cx="9229725" cy="950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753" imgH="5667178" progId="AcroExch.Document.DC">
                  <p:embed/>
                </p:oleObj>
              </mc:Choice>
              <mc:Fallback>
                <p:oleObj name="Acrobat Document" r:id="rId2" imgW="8019753" imgH="5667178" progId="AcroExch.Document.DC">
                  <p:embed/>
                  <p:pic>
                    <p:nvPicPr>
                      <p:cNvPr id="47106" name="Objeto 3">
                        <a:extLst>
                          <a:ext uri="{FF2B5EF4-FFF2-40B4-BE49-F238E27FC236}">
                            <a16:creationId xmlns:a16="http://schemas.microsoft.com/office/drawing/2014/main" id="{CB0B1E83-5BC1-4D49-B507-68CE9D7AB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7" y="0"/>
                        <a:ext cx="9229725" cy="950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69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C644C8A-222E-4541-8071-FAD38601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41" y="3131176"/>
            <a:ext cx="7420213" cy="18774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4400" dirty="0">
                <a:solidFill>
                  <a:schemeClr val="bg1"/>
                </a:solidFill>
                <a:latin typeface="Garamond "/>
              </a:rPr>
              <a:t>O que é uma Obra Unida?</a:t>
            </a:r>
          </a:p>
          <a:p>
            <a:pPr algn="ctr">
              <a:defRPr/>
            </a:pPr>
            <a:r>
              <a:rPr lang="pt-BR" altLang="pt-BR" sz="2800" dirty="0">
                <a:solidFill>
                  <a:schemeClr val="bg1"/>
                </a:solidFill>
                <a:latin typeface="Garamond "/>
              </a:rPr>
              <a:t>Art. 15 a 155 regra edição 2023</a:t>
            </a:r>
          </a:p>
          <a:p>
            <a:pPr>
              <a:defRPr/>
            </a:pPr>
            <a:endParaRPr lang="pt-BR" altLang="pt-BR" sz="4400" dirty="0">
              <a:solidFill>
                <a:schemeClr val="bg1"/>
              </a:solidFill>
              <a:latin typeface="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32151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825700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0E41FE-3542-4214-B8B7-8FBD744F0D67}"/>
              </a:ext>
            </a:extLst>
          </p:cNvPr>
          <p:cNvSpPr/>
          <p:nvPr/>
        </p:nvSpPr>
        <p:spPr>
          <a:xfrm>
            <a:off x="287338" y="2355074"/>
            <a:ext cx="1152258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I – Orientações sobre alienação, Constituição de Ônus e Aquisição de Imóveis.</a:t>
            </a: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II - Procedimentos para aquisição, posse, manutenção, utilização e venda de veículos</a:t>
            </a: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III - Centralização dos Serviços Contábeis</a:t>
            </a: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IV – CEBAS / ALVARÁS, </a:t>
            </a:r>
            <a:r>
              <a:rPr lang="pt-BR" sz="2800" dirty="0" err="1">
                <a:latin typeface="Montserrat" panose="00000500000000000000" pitchFamily="2" charset="0"/>
              </a:rPr>
              <a:t>Etc</a:t>
            </a:r>
            <a:endParaRPr 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V - Procedimentos p/ eleição, transição e posse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6ECD4EA-0B7A-4397-8A3B-52F0E27F2083}"/>
              </a:ext>
            </a:extLst>
          </p:cNvPr>
          <p:cNvSpPr/>
          <p:nvPr/>
        </p:nvSpPr>
        <p:spPr>
          <a:xfrm>
            <a:off x="0" y="161838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latin typeface="Montserrat" panose="00000500000000000000" pitchFamily="2" charset="0"/>
              </a:rPr>
              <a:t>Assuntos que merecem atenção em um OU</a:t>
            </a:r>
          </a:p>
        </p:txBody>
      </p:sp>
    </p:spTree>
    <p:extLst>
      <p:ext uri="{BB962C8B-B14F-4D97-AF65-F5344CB8AC3E}">
        <p14:creationId xmlns:p14="http://schemas.microsoft.com/office/powerpoint/2010/main" val="386105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A782762-1C18-44FB-8258-5EE749444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41127" y="825700"/>
            <a:ext cx="5109745" cy="83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Gestão da Obra Unida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CDF29A0-3FFB-4CD9-8878-AFEB9AC30BB9}"/>
              </a:ext>
            </a:extLst>
          </p:cNvPr>
          <p:cNvSpPr/>
          <p:nvPr/>
        </p:nvSpPr>
        <p:spPr>
          <a:xfrm>
            <a:off x="358775" y="1762125"/>
            <a:ext cx="118332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VI - Reunião de Diretoria</a:t>
            </a: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VII – Ter atenção em relação aos assuntos da atualidade, (Resoluções, Circulares do CNB, etc.)</a:t>
            </a: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VIII - ducentésima e meia</a:t>
            </a: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</a:rPr>
              <a:t>IX - Autorização prévia e expressa do CM, após parecer do DENOR, para celebrarem convênios e contratos de qualquer natureza.</a:t>
            </a:r>
            <a:endParaRPr lang="pt-BR" sz="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75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41C192-9169-4217-93A6-FBC6C0825EF6}"/>
              </a:ext>
            </a:extLst>
          </p:cNvPr>
          <p:cNvSpPr/>
          <p:nvPr/>
        </p:nvSpPr>
        <p:spPr>
          <a:xfrm>
            <a:off x="344488" y="1762125"/>
            <a:ext cx="116715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a) Estatuto deve estar atualizado e de fácil acesso;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b) Regimento Interno atualizado e de fácil acesso; 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c) Prestações de Contas do último período;  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d) Contratos de Locações devem estar atualizados; 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e) Termos de Parcerias com o Poder Público;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f) Registro nos Conselhos de direito </a:t>
            </a:r>
            <a:r>
              <a:rPr lang="pt-BR" sz="20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sz="16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idoso, assistência social)</a:t>
            </a: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g) Processos eleitorais ;</a:t>
            </a:r>
          </a:p>
          <a:p>
            <a:pPr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h) Documentações e relatórios das situações dos bens móveis e imóveis. </a:t>
            </a:r>
            <a:r>
              <a:rPr lang="pt-BR" sz="20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	(documentações e conservação)</a:t>
            </a:r>
            <a:endParaRPr lang="pt-BR" sz="1600" dirty="0">
              <a:latin typeface="Montserrat" panose="00000500000000000000" pitchFamily="2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BA024A6-4840-4FF1-9AE3-6B827FA81A07}"/>
              </a:ext>
            </a:extLst>
          </p:cNvPr>
          <p:cNvSpPr/>
          <p:nvPr/>
        </p:nvSpPr>
        <p:spPr>
          <a:xfrm>
            <a:off x="1182896" y="1067225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Documentos que merecem atenção em um OU</a:t>
            </a:r>
          </a:p>
        </p:txBody>
      </p:sp>
    </p:spTree>
    <p:extLst>
      <p:ext uri="{BB962C8B-B14F-4D97-AF65-F5344CB8AC3E}">
        <p14:creationId xmlns:p14="http://schemas.microsoft.com/office/powerpoint/2010/main" val="31946464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085" y="952835"/>
            <a:ext cx="1502004" cy="150501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A414DAB-9EF2-491D-BED8-5B7D2CC12E0B}"/>
              </a:ext>
            </a:extLst>
          </p:cNvPr>
          <p:cNvSpPr/>
          <p:nvPr/>
        </p:nvSpPr>
        <p:spPr>
          <a:xfrm>
            <a:off x="446804" y="979468"/>
            <a:ext cx="9711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0070C0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Para reflexão</a:t>
            </a:r>
            <a:r>
              <a:rPr lang="pt-PT" sz="3600" b="1" dirty="0">
                <a:solidFill>
                  <a:srgbClr val="0070C0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t-PT" sz="2400" b="1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MATEUS</a:t>
            </a: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25,31-46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... Tudo que fizerdes a um destes pequeninos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e a mim que o fazeis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LUCAS </a:t>
            </a: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12,39-48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... A quem muito foi dado, muito será exigido; e a quem muito foi confiado, muito mais será pedido.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24B3FC64-B23F-4FA9-9FCD-56BF6ED3B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41" y="3087277"/>
            <a:ext cx="1439862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2140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41BFE6-F55B-47AE-894A-3D65A5F88D05}"/>
              </a:ext>
            </a:extLst>
          </p:cNvPr>
          <p:cNvSpPr txBox="1"/>
          <p:nvPr/>
        </p:nvSpPr>
        <p:spPr>
          <a:xfrm>
            <a:off x="3541221" y="1808163"/>
            <a:ext cx="8418846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	Mateus: </a:t>
            </a: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5,13-14</a:t>
            </a:r>
          </a:p>
          <a:p>
            <a:pPr>
              <a:defRPr/>
            </a:pPr>
            <a:endParaRPr lang="pt-BR" sz="1400" b="1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pt-BR" sz="2800" b="1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...”Vocês são a luz do mundo</a:t>
            </a:r>
          </a:p>
          <a:p>
            <a:pPr>
              <a:defRPr/>
            </a:pPr>
            <a:endParaRPr lang="pt-BR" sz="16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pt-BR" sz="120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sz="2800" b="1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Nossas vidas devem iluminar todos à nossa volta</a:t>
            </a: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Não podemos esconder o amor de Jesus. Não devemos apagar o Espírito (1 Tessalonicenses 5:19). </a:t>
            </a:r>
          </a:p>
          <a:p>
            <a:pPr algn="just">
              <a:defRPr/>
            </a:pPr>
            <a:endParaRPr lang="pt-BR" sz="1050" dirty="0"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Precisamos deixar que ela brilhe em tudo que fazemos.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0A6320-EA64-4969-895D-C61D40137D91}"/>
              </a:ext>
            </a:extLst>
          </p:cNvPr>
          <p:cNvSpPr txBox="1"/>
          <p:nvPr/>
        </p:nvSpPr>
        <p:spPr>
          <a:xfrm>
            <a:off x="3987005" y="1155700"/>
            <a:ext cx="5542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LIDERANÇA DA SSVP:</a:t>
            </a: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8BB3D429-9E85-46E2-99BD-8CB677B64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08163"/>
            <a:ext cx="318928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Agrupar 20">
            <a:extLst>
              <a:ext uri="{FF2B5EF4-FFF2-40B4-BE49-F238E27FC236}">
                <a16:creationId xmlns:a16="http://schemas.microsoft.com/office/drawing/2014/main" id="{03AD9CB6-69CD-4B3B-B7D7-62FF0A98D88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0C591FD-E8CE-41D3-9468-F9D1AD018B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22">
              <a:extLst>
                <a:ext uri="{FF2B5EF4-FFF2-40B4-BE49-F238E27FC236}">
                  <a16:creationId xmlns:a16="http://schemas.microsoft.com/office/drawing/2014/main" id="{7AD0624C-F626-48BC-A97A-9CEAE8107FA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A3E41E8-1788-47A1-B176-8612FA56566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EF80EA4-976D-467D-8F8B-0F51FE2D03F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32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Retângulo 3">
            <a:extLst>
              <a:ext uri="{FF2B5EF4-FFF2-40B4-BE49-F238E27FC236}">
                <a16:creationId xmlns:a16="http://schemas.microsoft.com/office/drawing/2014/main" id="{9DAB01B6-711E-4547-8862-66F1DE64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" y="3228777"/>
            <a:ext cx="7814145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Trabalhar em equipe</a:t>
            </a:r>
          </a:p>
        </p:txBody>
      </p:sp>
    </p:spTree>
    <p:extLst>
      <p:ext uri="{BB962C8B-B14F-4D97-AF65-F5344CB8AC3E}">
        <p14:creationId xmlns:p14="http://schemas.microsoft.com/office/powerpoint/2010/main" val="1762969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995" y="951203"/>
            <a:ext cx="1502004" cy="150501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E15143D-D27E-4B61-989D-E893B66290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4C0F2B-7529-410C-AAB2-BF733A85F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4" y="1295018"/>
            <a:ext cx="98471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de toda a diretoria da OU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D765C2B6-F2EE-4260-992A-8E0C68DA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463"/>
            <a:ext cx="12192000" cy="9540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trabalhe em equipe</a:t>
            </a:r>
          </a:p>
          <a:p>
            <a:pPr algn="ctr" eaLnBrk="1" hangingPunct="1">
              <a:defRPr/>
            </a:pPr>
            <a:endParaRPr lang="pt-BR" altLang="pt-BR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7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pic>
        <p:nvPicPr>
          <p:cNvPr id="6" name="Picture 7" descr="O trabalho em equipe vem ganhando mais espaço a cada dia. Isso porque os objetivos são atingidos com mais rapidez, além de moldar o perfil do trabalhador. Afinal de contas, para trabalhar em grupo, é fundamental ser tolerante, paciente, saber ouvir e expor sua opinião, não é mesmo?">
            <a:extLst>
              <a:ext uri="{FF2B5EF4-FFF2-40B4-BE49-F238E27FC236}">
                <a16:creationId xmlns:a16="http://schemas.microsoft.com/office/drawing/2014/main" id="{33301865-2D82-493B-B876-F76D703C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44" y="1532823"/>
            <a:ext cx="50403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5A15A9-7BBF-4E50-8A2E-4784275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0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8" name="Retângulo 2">
            <a:extLst>
              <a:ext uri="{FF2B5EF4-FFF2-40B4-BE49-F238E27FC236}">
                <a16:creationId xmlns:a16="http://schemas.microsoft.com/office/drawing/2014/main" id="{F6318BDA-DF09-49CD-BABF-75BAA3DA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48809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Para vencer a pobreza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57982DF-211E-4855-A247-217A5C4712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9C0B7C7-1DC2-4B3B-BBE9-8A750996486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B86C6B4-E10D-4140-B61A-E760D8866C2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0FCC4F2-68D9-4F17-B2E9-F8703DBEC3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D4683FF-833A-4590-A679-8D91662C7E3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72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5A15A9-7BBF-4E50-8A2E-4784275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0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57982DF-211E-4855-A247-217A5C4712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9C0B7C7-1DC2-4B3B-BBE9-8A750996486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B86C6B4-E10D-4140-B61A-E760D8866C2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0FCC4F2-68D9-4F17-B2E9-F8703DBEC3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D4683FF-833A-4590-A679-8D91662C7E3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B69133E9-C815-42D9-8F0D-8EB0DFFB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94" y="2373061"/>
            <a:ext cx="9684791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Uma equipe para estar afinada  precisa de: </a:t>
            </a:r>
            <a:r>
              <a:rPr lang="pt-BR" altLang="pt-BR" sz="2800" i="1" dirty="0">
                <a:latin typeface="Montserrat" panose="00000500000000000000" pitchFamily="2" charset="0"/>
              </a:rPr>
              <a:t>respeito, confiança, lealdade, e amizade</a:t>
            </a:r>
            <a:r>
              <a:rPr lang="pt-BR" altLang="pt-BR" sz="2800" dirty="0">
                <a:latin typeface="Montserrat" panose="00000500000000000000" pitchFamily="2" charset="0"/>
              </a:rPr>
              <a:t>;</a:t>
            </a: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Na OU deve ser trabalhado a motivação mútua. </a:t>
            </a:r>
          </a:p>
          <a:p>
            <a:pPr algn="just"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equipe precisa perceber que a confiança paira no ambiente de ação;</a:t>
            </a:r>
            <a:endParaRPr lang="pt-BR" altLang="pt-BR" sz="2800" b="1" u="sng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4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5A15A9-7BBF-4E50-8A2E-4784275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0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57982DF-211E-4855-A247-217A5C4712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39C0B7C7-1DC2-4B3B-BBE9-8A750996486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8B86C6B4-E10D-4140-B61A-E760D8866C2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0FCC4F2-68D9-4F17-B2E9-F8703DBEC3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D4683FF-833A-4590-A679-8D91662C7E3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9054F2DF-7BF2-4C30-8E47-BFD98793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46" y="1983749"/>
            <a:ext cx="11883321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Liderança é aquela pessoa que serve. </a:t>
            </a: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Quem quiser ser o maior, seja o servidor de </a:t>
            </a:r>
            <a:r>
              <a:rPr lang="pt-BR" altLang="pt-BR" sz="2800" dirty="0" err="1">
                <a:latin typeface="Montserrat" panose="00000500000000000000" pitchFamily="2" charset="0"/>
              </a:rPr>
              <a:t>todos.</a:t>
            </a:r>
            <a:r>
              <a:rPr lang="pt-BR" altLang="pt-BR" dirty="0" err="1">
                <a:latin typeface="Montserrat" panose="00000500000000000000" pitchFamily="2" charset="0"/>
              </a:rPr>
              <a:t>Mc</a:t>
            </a:r>
            <a:r>
              <a:rPr lang="pt-BR" altLang="pt-BR" dirty="0">
                <a:latin typeface="Montserrat" panose="00000500000000000000" pitchFamily="2" charset="0"/>
              </a:rPr>
              <a:t> 9,35 </a:t>
            </a: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“Líder é aquele que está embaixo na base, sustentando a pirâmide”.</a:t>
            </a:r>
            <a:br>
              <a:rPr lang="pt-BR" altLang="pt-BR" sz="2800" dirty="0">
                <a:latin typeface="Montserrat" panose="00000500000000000000" pitchFamily="2" charset="0"/>
              </a:rPr>
            </a:b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liderança vicentina precisa colocar em prática as virtudes vicentinas: </a:t>
            </a:r>
            <a:r>
              <a:rPr lang="pt-BR" sz="2800" b="1" dirty="0">
                <a:latin typeface="Montserrat" panose="00000500000000000000"/>
              </a:rPr>
              <a:t>Simplicidade, Humildade, Mortificação, Mansidão e Zelo Apostólico</a:t>
            </a:r>
            <a:endParaRPr lang="pt-BR" altLang="pt-BR" sz="2800" b="1" i="1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010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9278A05-547E-47D5-B556-43D88D5EAD72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1B72DD79-FEBD-4A8D-91A6-1B2CA59AA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67038"/>
            <a:ext cx="4572000" cy="2246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Assistência;</a:t>
            </a:r>
          </a:p>
          <a:p>
            <a:pPr algn="ctr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Promoção;</a:t>
            </a:r>
          </a:p>
          <a:p>
            <a:pPr algn="ctr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Libertação.</a:t>
            </a:r>
          </a:p>
        </p:txBody>
      </p:sp>
      <p:sp>
        <p:nvSpPr>
          <p:cNvPr id="18" name="Retângulo 5">
            <a:extLst>
              <a:ext uri="{FF2B5EF4-FFF2-40B4-BE49-F238E27FC236}">
                <a16:creationId xmlns:a16="http://schemas.microsoft.com/office/drawing/2014/main" id="{796F4753-58FF-4A82-A908-E7214A6D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3" y="226259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latin typeface="Montserrat" panose="00000500000000000000" pitchFamily="2" charset="0"/>
              </a:rPr>
              <a:t>A OU tem como missão:</a:t>
            </a:r>
          </a:p>
        </p:txBody>
      </p:sp>
    </p:spTree>
    <p:extLst>
      <p:ext uri="{BB962C8B-B14F-4D97-AF65-F5344CB8AC3E}">
        <p14:creationId xmlns:p14="http://schemas.microsoft.com/office/powerpoint/2010/main" val="1564179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0B5A15A9-7BBF-4E50-8A2E-47842752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960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Trabalhar em equipe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F6FF45BC-F3DB-447C-A87B-1F71C407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63" y="2009967"/>
            <a:ext cx="9712365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diretoria de uma obra unida precisa ser uma equipe  comprometida ;  precisa estar alinhada  e  “remar”  na mesma direção  para alcançar o objetivo  almejado.</a:t>
            </a:r>
          </a:p>
        </p:txBody>
      </p:sp>
      <p:pic>
        <p:nvPicPr>
          <p:cNvPr id="18" name="Picture 8" descr="equipe 03">
            <a:extLst>
              <a:ext uri="{FF2B5EF4-FFF2-40B4-BE49-F238E27FC236}">
                <a16:creationId xmlns:a16="http://schemas.microsoft.com/office/drawing/2014/main" id="{51564EF3-3A83-4FFE-BF5A-9436CD27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8" y="3992162"/>
            <a:ext cx="5396247" cy="274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36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tângulo 6">
            <a:extLst>
              <a:ext uri="{FF2B5EF4-FFF2-40B4-BE49-F238E27FC236}">
                <a16:creationId xmlns:a16="http://schemas.microsoft.com/office/drawing/2014/main" id="{1531CA13-3B14-4026-800E-2281560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4" y="1197059"/>
            <a:ext cx="11372045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Há cinco aspectos  na Regra que merecem ser destacados e tomados como  indicador de direção;</a:t>
            </a:r>
          </a:p>
          <a:p>
            <a:pPr algn="just" eaLnBrk="1" hangingPunct="1"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1º a necessidade de oração  individual e comunitária</a:t>
            </a:r>
          </a:p>
          <a:p>
            <a:pPr algn="just" eaLnBrk="1" hangingPunct="1"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2º a entrega pessoal na ação;</a:t>
            </a:r>
          </a:p>
          <a:p>
            <a:pPr algn="just" eaLnBrk="1" hangingPunct="1"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3º a fraternidade em que devemos viver;</a:t>
            </a:r>
          </a:p>
          <a:p>
            <a:pPr algn="just" eaLnBrk="1" hangingPunct="1"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4º a universalidade da nossa entrega ao serviço dos pobres;</a:t>
            </a:r>
          </a:p>
          <a:p>
            <a:pPr algn="just" eaLnBrk="1" hangingPunct="1">
              <a:defRPr/>
            </a:pPr>
            <a:endParaRPr lang="pt-BR" altLang="pt-BR" sz="20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5º a nossa vocação eclesial.</a:t>
            </a: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257982DF-211E-4855-A247-217A5C4712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9C0B7C7-1DC2-4B3B-BBE9-8A750996486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12">
              <a:extLst>
                <a:ext uri="{FF2B5EF4-FFF2-40B4-BE49-F238E27FC236}">
                  <a16:creationId xmlns:a16="http://schemas.microsoft.com/office/drawing/2014/main" id="{8B86C6B4-E10D-4140-B61A-E760D8866C2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0FCC4F2-68D9-4F17-B2E9-F8703DBEC3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5D4683FF-833A-4590-A679-8D91662C7E3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1418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B085E21-9A84-4EC5-9E46-0A5C7414C1F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67DC633F-E4CB-4F17-91E0-0F91CCD4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9288"/>
            <a:ext cx="11694017" cy="5514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  <a:defRPr/>
            </a:pPr>
            <a:r>
              <a:rPr lang="pt-BR" altLang="pt-BR" sz="2800" b="1" u="sng" dirty="0">
                <a:latin typeface="Montserrat" panose="00000500000000000000" pitchFamily="2" charset="0"/>
              </a:rPr>
              <a:t>CONCLUINDO</a:t>
            </a:r>
          </a:p>
          <a:p>
            <a:pPr algn="ctr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Obra Unida deve testemunhar o amor de Deus;  </a:t>
            </a:r>
          </a:p>
          <a:p>
            <a:pPr algn="ctr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Precisa ter um bom relacionamento com os vicentinos;</a:t>
            </a:r>
          </a:p>
          <a:p>
            <a:pPr algn="ctr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Precisa de muito respeito e amor para com  os abrigados;</a:t>
            </a:r>
          </a:p>
          <a:p>
            <a:pPr algn="ctr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colaboradores/funcionários precisam saber com clareza  o objetivo e o carisma da SSVP.</a:t>
            </a:r>
          </a:p>
          <a:p>
            <a:pPr algn="ctr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obra unida precisa ter a “cara” de São Vicente de Paulo. </a:t>
            </a:r>
          </a:p>
        </p:txBody>
      </p:sp>
    </p:spTree>
    <p:extLst>
      <p:ext uri="{BB962C8B-B14F-4D97-AF65-F5344CB8AC3E}">
        <p14:creationId xmlns:p14="http://schemas.microsoft.com/office/powerpoint/2010/main" val="1536404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6" y="1387296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1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F325EB60-30F9-4152-988D-A708E6FE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14" y="2441179"/>
            <a:ext cx="11294772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uma unidade vicentina paralela, é dotada de personalidade jurídica e presta contas de suas atividades e de seu funcionamento ao conselho central e ao conselho metropolitano.  </a:t>
            </a:r>
          </a:p>
          <a:p>
            <a:pPr algn="just">
              <a:defRPr/>
            </a:pP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unidade da SSVP, está sob a orientação  vicentina  do conselho central, e é orientada e fiscalizada pelo conselho metropolitano através do DENOR.</a:t>
            </a:r>
            <a:endParaRPr lang="pt-BR" altLang="pt-BR" sz="3600" dirty="0">
              <a:solidFill>
                <a:srgbClr val="0070C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9A125A6-4406-464E-894E-189B5D4AE08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5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D06E9F9-049F-4C27-B0E9-089F5758C09C}"/>
              </a:ext>
            </a:extLst>
          </p:cNvPr>
          <p:cNvSpPr txBox="1"/>
          <p:nvPr/>
        </p:nvSpPr>
        <p:spPr>
          <a:xfrm>
            <a:off x="2753833" y="1180488"/>
            <a:ext cx="6103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é uma Obra Unida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17" name="Retângulo 7">
            <a:extLst>
              <a:ext uri="{FF2B5EF4-FFF2-40B4-BE49-F238E27FC236}">
                <a16:creationId xmlns:a16="http://schemas.microsoft.com/office/drawing/2014/main" id="{97692451-AAC0-40C2-87D9-BC63D3BE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6410"/>
            <a:ext cx="1058176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uma casa para auxiliar as Conferências, acolhendo os assistidos quando estas já não  têm mais condições de cuidar deles, devido a complexidade desse atendimento. Seja uma casa lar, um hospital, etc.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01CFC2-9BE2-4BCC-9090-FB3CDC2450E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0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5">
            <a:extLst>
              <a:ext uri="{FF2B5EF4-FFF2-40B4-BE49-F238E27FC236}">
                <a16:creationId xmlns:a16="http://schemas.microsoft.com/office/drawing/2014/main" id="{E0DC12D0-1692-421F-8707-94663282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03325"/>
            <a:ext cx="42835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Missão da Obra Unida</a:t>
            </a:r>
          </a:p>
        </p:txBody>
      </p:sp>
      <p:sp>
        <p:nvSpPr>
          <p:cNvPr id="20" name="Retângulo 7">
            <a:extLst>
              <a:ext uri="{FF2B5EF4-FFF2-40B4-BE49-F238E27FC236}">
                <a16:creationId xmlns:a16="http://schemas.microsoft.com/office/drawing/2014/main" id="{3A1309C7-4246-4158-A754-B4DC44937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42" y="2296054"/>
            <a:ext cx="955612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Promover o bem estar , a alegria, o conforto e o espírito familiar  para os moradores do lar;</a:t>
            </a:r>
          </a:p>
          <a:p>
            <a:pPr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Transformar a obra em uma  casa de família – “Família Vicentina”, onde todos possam sentir-se bem, confortável e feliz.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89CC8A5-F238-4B58-AB77-72372893A476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5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9" name="Retângulo 5">
            <a:extLst>
              <a:ext uri="{FF2B5EF4-FFF2-40B4-BE49-F238E27FC236}">
                <a16:creationId xmlns:a16="http://schemas.microsoft.com/office/drawing/2014/main" id="{E0DC12D0-1692-421F-8707-946632829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469" y="985067"/>
            <a:ext cx="428354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Missão da Obra Unida</a:t>
            </a: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767BFD59-A3EC-4CF9-9BA6-53D77134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8" y="1794618"/>
            <a:ext cx="9440628" cy="44781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“Os Pobres são as vítimas do esquecimento, da exclusão e da adversidade”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Os Idosos e as crianças pobres são as vítimas  por excelência deste esquecimento e dessa exclusão. 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São vítimas do abandono, da solidão,  </a:t>
            </a: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do descaso e da indiferença. </a:t>
            </a:r>
          </a:p>
          <a:p>
            <a:pPr marL="0" indent="0" algn="just">
              <a:defRPr/>
            </a:pPr>
            <a:endParaRPr lang="pt-BR" altLang="pt-BR" sz="1100" dirty="0">
              <a:latin typeface="Montserrat" panose="00000500000000000000" pitchFamily="2" charset="0"/>
            </a:endParaRP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É </a:t>
            </a:r>
            <a:r>
              <a:rPr lang="pt-BR" altLang="pt-BR" sz="2800" b="1" dirty="0">
                <a:latin typeface="Montserrat" panose="00000500000000000000" pitchFamily="2" charset="0"/>
              </a:rPr>
              <a:t>missão</a:t>
            </a:r>
            <a:r>
              <a:rPr lang="pt-BR" altLang="pt-BR" sz="2800" dirty="0">
                <a:latin typeface="Montserrat" panose="00000500000000000000" pitchFamily="2" charset="0"/>
              </a:rPr>
              <a:t> dos </a:t>
            </a:r>
            <a:r>
              <a:rPr lang="pt-BR" altLang="pt-BR" sz="2800" b="1" dirty="0">
                <a:latin typeface="Montserrat" panose="00000500000000000000" pitchFamily="2" charset="0"/>
              </a:rPr>
              <a:t>vicentinos </a:t>
            </a:r>
            <a:r>
              <a:rPr lang="pt-BR" altLang="pt-BR" sz="2800" dirty="0">
                <a:latin typeface="Montserrat" panose="00000500000000000000" pitchFamily="2" charset="0"/>
              </a:rPr>
              <a:t>cuidar </a:t>
            </a:r>
          </a:p>
          <a:p>
            <a:pPr marL="0" indent="0"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destes esquecidos e abandonados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EFC2AA0-1A02-413F-9C17-3BBF9549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52" y="3856619"/>
            <a:ext cx="285523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CCD9386-CC06-458D-B799-F5B604526629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Formação Diretoria de Obra Unida</a:t>
            </a:r>
            <a:endParaRPr lang="pt-BR" sz="4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9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2282</Words>
  <Application>Microsoft Office PowerPoint</Application>
  <PresentationFormat>Widescreen</PresentationFormat>
  <Paragraphs>330</Paragraphs>
  <Slides>53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Garamond</vt:lpstr>
      <vt:lpstr>Garamond </vt:lpstr>
      <vt:lpstr>Montserrat</vt:lpstr>
      <vt:lpstr>Tahoma</vt:lpstr>
      <vt:lpstr>Wingdings</vt:lpstr>
      <vt:lpstr>Tema do Office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diretoria</vt:lpstr>
      <vt:lpstr>A diretoria</vt:lpstr>
      <vt:lpstr>Apresentação do PowerPoint</vt:lpstr>
      <vt:lpstr>O que a SSVP espera do (a) presidente da OU</vt:lpstr>
      <vt:lpstr>O que a SSVP espera do (a) presidente da OU</vt:lpstr>
      <vt:lpstr>O que a SSVP espera do (a) presidente da OU</vt:lpstr>
      <vt:lpstr>O que a SSVP espera do (a) presidente da OU</vt:lpstr>
      <vt:lpstr>Apresentação do PowerPoint</vt:lpstr>
      <vt:lpstr>O que a SSVP espera do (a) presidente da OU</vt:lpstr>
      <vt:lpstr>Apresentação do PowerPoint</vt:lpstr>
      <vt:lpstr>O que a SSVP espera do (a) vice presidente da OU</vt:lpstr>
      <vt:lpstr>O que a SSVP espera do (a) vice presidente da OU</vt:lpstr>
      <vt:lpstr>Apresentação do PowerPoint</vt:lpstr>
      <vt:lpstr>O que a SSVP espera do(a) secretários(as) da OU</vt:lpstr>
      <vt:lpstr>O que a SSVP espera do(a) secretários(as) da OU</vt:lpstr>
      <vt:lpstr>O que a SSVP espera do(a) secretários(as) da OU</vt:lpstr>
      <vt:lpstr>Apresentação do PowerPoint</vt:lpstr>
      <vt:lpstr>O que a SSVP espera do(a) tesoureiro(a) da OU</vt:lpstr>
      <vt:lpstr>O que a SSVP espera do(a) tesoureiro(a) da OU</vt:lpstr>
      <vt:lpstr>O que a SSVP espera do(a) tesoureiro(a) da OU</vt:lpstr>
      <vt:lpstr>O que a SSVP espera do(a) tesoureiro(a) da OU</vt:lpstr>
      <vt:lpstr>Apresentação do PowerPoint</vt:lpstr>
      <vt:lpstr>Gestão da Obra Unida</vt:lpstr>
      <vt:lpstr>Gestão da Obra Unida</vt:lpstr>
      <vt:lpstr>Gestão da Obra Unida</vt:lpstr>
      <vt:lpstr>Gestão da Obra Unida</vt:lpstr>
      <vt:lpstr>Apresentação do PowerPoint</vt:lpstr>
      <vt:lpstr>Gestão da Obra Unida</vt:lpstr>
      <vt:lpstr>Gestão da Obra Unida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81</cp:revision>
  <dcterms:created xsi:type="dcterms:W3CDTF">2022-08-23T14:33:21Z</dcterms:created>
  <dcterms:modified xsi:type="dcterms:W3CDTF">2024-08-19T00:26:51Z</dcterms:modified>
</cp:coreProperties>
</file>