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8" r:id="rId2"/>
    <p:sldId id="437" r:id="rId3"/>
    <p:sldId id="425" r:id="rId4"/>
    <p:sldId id="384" r:id="rId5"/>
    <p:sldId id="438" r:id="rId6"/>
    <p:sldId id="440" r:id="rId7"/>
    <p:sldId id="439" r:id="rId8"/>
    <p:sldId id="441" r:id="rId9"/>
    <p:sldId id="442" r:id="rId10"/>
    <p:sldId id="443" r:id="rId11"/>
    <p:sldId id="444" r:id="rId12"/>
    <p:sldId id="446" r:id="rId13"/>
    <p:sldId id="445" r:id="rId14"/>
    <p:sldId id="447" r:id="rId15"/>
    <p:sldId id="448" r:id="rId16"/>
    <p:sldId id="449" r:id="rId17"/>
    <p:sldId id="450" r:id="rId18"/>
    <p:sldId id="451" r:id="rId19"/>
    <p:sldId id="453" r:id="rId20"/>
    <p:sldId id="452" r:id="rId21"/>
    <p:sldId id="454" r:id="rId22"/>
    <p:sldId id="455" r:id="rId23"/>
    <p:sldId id="456" r:id="rId24"/>
    <p:sldId id="457" r:id="rId25"/>
    <p:sldId id="470" r:id="rId26"/>
    <p:sldId id="459" r:id="rId27"/>
    <p:sldId id="460" r:id="rId28"/>
    <p:sldId id="462" r:id="rId29"/>
    <p:sldId id="461" r:id="rId30"/>
    <p:sldId id="463" r:id="rId31"/>
    <p:sldId id="464" r:id="rId32"/>
    <p:sldId id="465" r:id="rId33"/>
    <p:sldId id="466" r:id="rId34"/>
    <p:sldId id="468" r:id="rId35"/>
    <p:sldId id="469" r:id="rId36"/>
    <p:sldId id="436" r:id="rId3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AFCD-46DF-4B76-990C-698C333ACC10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D683-805F-4558-A1F8-9B1123409F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89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23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406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643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77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BD2C0-FC6D-460A-8EFD-F312500E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3CE73-BD10-4B15-926B-BDB222FC3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771B5-030E-42D9-9B76-6255847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8357B-40A3-4C2A-9FD7-A8EA67C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363DB4-53F1-4C4A-A559-541228C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ABB27-6A98-43A6-B7AB-848369A6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FE070-371A-45B2-973C-1BEF9A937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587DA-83B3-4427-800F-9F382D5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03BC6-1802-4853-A9B2-5D78486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70AEFD-B6FD-47BA-8F05-BA27C67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AB268-246C-4BDD-9F3B-FD294615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803-8BAA-4F68-937C-5099F47E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34698-6E52-4A03-9C90-406CEBE2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097EA3-CD5F-48CB-BDAE-EAF4B7CE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DDE6C-40DC-445C-8F64-221438DB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10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FE6FA-F2E2-4644-992C-3BF79D2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4FCBD-EF52-4668-9595-67911CB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D75E6-3B66-4BB9-8DAA-29164BDF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8C8AA-6B16-469A-8990-65ED7939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DD33-911B-4F73-85AA-605655BB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59CD-9586-4B13-909C-ED950829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714F5-1DD0-490D-AC51-2F5B1552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98CA95-99CA-4F52-8346-7491606A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39E06F-E225-420E-94B2-F65D5B9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E1C59A-B848-446B-88A1-007F7F7A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7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C5FB0-405A-436A-9A08-CC452E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ADE73-6A6A-48F4-8161-0A60D741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8E9DEE-FCD0-46F0-9AC4-7C0D7CAB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59034-D1E8-44ED-B179-0359F227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79A953-39CC-4E47-B0E0-B6554E1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3F7F68-F463-4E83-A2C3-3F93A35A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9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4DD-B359-4589-AF6A-83AA044E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555A4-C681-4771-8AE2-63357EF8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1617FB-EB75-49BC-BFA0-EA364056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4BCBAA-7DA9-4980-978F-AA9A7DB2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900BC7-2C2E-4C0A-A719-9F2BC919D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C56BE5-CDDF-42E1-8D43-760D888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1F873E-7EBE-4DED-86EC-65CAD70F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7F3883-828A-48B5-8A7E-3772DC98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A9DD5-B6E5-444C-B344-2B84E9C0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B1F10B-4D77-41BB-A809-4A0C540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174A52-8501-467C-848C-3D0424FB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929797-E00F-416D-B776-54AD107E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20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0F94BD-2961-40FB-BD6B-A2D189D8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158D13-1BB7-43CE-A2DB-39760ECA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976DAF-0198-40F3-A9F7-E4655371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9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C0CC-A6E4-4205-89ED-E6C68873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AEB8B8-0377-4A61-912D-B068471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CEDF00-405B-40BE-BA66-75E036B9D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F37940-9FA8-4A2B-B88C-42530F3F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7F2AED-4522-4F1D-970A-2E633E8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7F7880-50AC-4304-B4A6-B43E3255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8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21A9-3A96-4B92-A8EE-7F2C76B3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5EB7F-735E-43E8-B797-48D2A899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E947-6A26-420D-9660-4A175918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8C770-026B-4211-BAA7-9426A16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1F0E9F-A7C9-498F-B83C-F351E152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0D605-416B-415F-A2CB-003AA022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4CF572-AB65-4B15-9CBA-E5683F0E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C9293-8B07-4A8A-BB7A-5DE378D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6EFB99-CCDD-4228-9C70-1B62D060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B8B270-DBFA-483A-9831-CAD4045E5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FE891D-248E-4E83-B4F4-D0A29D2C2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5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0" y="1899000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2"/>
          <p:cNvSpPr>
            <a:spLocks noChangeArrowheads="1"/>
          </p:cNvSpPr>
          <p:nvPr/>
        </p:nvSpPr>
        <p:spPr bwMode="auto">
          <a:xfrm>
            <a:off x="1354160" y="1082566"/>
            <a:ext cx="8578850" cy="343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pt-BR" sz="1400" b="1" u="sng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en-US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“É muito pouco  aliviar o Pobre no dia a dia; é necessário pôr as mãos nas raízes do mal, e, com eficientes reformas, diminuir as causas reais  da miséria pública.”     </a:t>
            </a:r>
            <a:r>
              <a:rPr lang="pt-BR" dirty="0">
                <a:latin typeface="Montserrat" panose="00000500000000000000" pitchFamily="2" charset="0"/>
                <a:cs typeface="Arial" charset="0"/>
              </a:rPr>
              <a:t>( Ozanam)</a:t>
            </a:r>
          </a:p>
        </p:txBody>
      </p:sp>
    </p:spTree>
    <p:extLst>
      <p:ext uri="{BB962C8B-B14F-4D97-AF65-F5344CB8AC3E}">
        <p14:creationId xmlns:p14="http://schemas.microsoft.com/office/powerpoint/2010/main" val="4080388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2"/>
          <p:cNvSpPr>
            <a:spLocks noChangeArrowheads="1"/>
          </p:cNvSpPr>
          <p:nvPr/>
        </p:nvSpPr>
        <p:spPr bwMode="auto">
          <a:xfrm>
            <a:off x="399246" y="997380"/>
            <a:ext cx="9887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Os Pobres são os nossos senhores e mestres.</a:t>
            </a:r>
          </a:p>
          <a:p>
            <a:pPr>
              <a:defRPr/>
            </a:pP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ctr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Esta frase  deve ser a luz diária para nortear todo o trabalho realizado nas Unidades  vicentinas.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3512414"/>
            <a:ext cx="424815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0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410416" y="2890392"/>
            <a:ext cx="58324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São Vicente de Paulo, exemplo a ser seguido</a:t>
            </a:r>
          </a:p>
        </p:txBody>
      </p:sp>
    </p:spTree>
    <p:extLst>
      <p:ext uri="{BB962C8B-B14F-4D97-AF65-F5344CB8AC3E}">
        <p14:creationId xmlns:p14="http://schemas.microsoft.com/office/powerpoint/2010/main" val="4003706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6"/>
          <p:cNvSpPr>
            <a:spLocks noChangeArrowheads="1"/>
          </p:cNvSpPr>
          <p:nvPr/>
        </p:nvSpPr>
        <p:spPr bwMode="auto">
          <a:xfrm>
            <a:off x="1378040" y="1272816"/>
            <a:ext cx="8242479" cy="367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São Vicente de Paulo, exemplo a ser seguido </a:t>
            </a:r>
          </a:p>
          <a:p>
            <a:pPr algn="ctr">
              <a:spcBef>
                <a:spcPct val="20000"/>
              </a:spcBef>
            </a:pPr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</a:pPr>
            <a:endParaRPr lang="pt-BR" altLang="pt-BR" sz="12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</a:pPr>
            <a:r>
              <a:rPr lang="pt-BR" altLang="pt-BR" sz="2800" dirty="0">
                <a:latin typeface="Montserrat" panose="00000500000000000000" pitchFamily="2" charset="0"/>
              </a:rPr>
              <a:t>- Incentivou a comunidade rica a estar a serviço dos Pobres;</a:t>
            </a:r>
          </a:p>
          <a:p>
            <a:pPr algn="just">
              <a:spcBef>
                <a:spcPct val="20000"/>
              </a:spcBef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</a:pPr>
            <a:r>
              <a:rPr lang="pt-BR" altLang="pt-BR" sz="2800" dirty="0">
                <a:latin typeface="Montserrat" panose="00000500000000000000" pitchFamily="2" charset="0"/>
              </a:rPr>
              <a:t>- Incentivou as pessoas a lutarem para tirar os Pobres da miséria.</a:t>
            </a:r>
          </a:p>
        </p:txBody>
      </p:sp>
    </p:spTree>
    <p:extLst>
      <p:ext uri="{BB962C8B-B14F-4D97-AF65-F5344CB8AC3E}">
        <p14:creationId xmlns:p14="http://schemas.microsoft.com/office/powerpoint/2010/main" val="228298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568980" y="1330459"/>
            <a:ext cx="9966883" cy="389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São Vicente de Paulo.</a:t>
            </a:r>
          </a:p>
          <a:p>
            <a:pPr algn="ctr">
              <a:spcBef>
                <a:spcPct val="20000"/>
              </a:spcBef>
            </a:pP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Forma de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agir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com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os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pobres</a:t>
            </a:r>
            <a:endParaRPr lang="en-US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</a:pPr>
            <a:endParaRPr lang="pt-BR" altLang="pt-BR" sz="28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>
              <a:spcBef>
                <a:spcPct val="20000"/>
              </a:spcBef>
            </a:pPr>
            <a:endParaRPr lang="pt-BR" altLang="pt-BR" sz="10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Relacionar-se bem com eles;</a:t>
            </a:r>
          </a:p>
          <a:p>
            <a:pPr>
              <a:buFontTx/>
              <a:buChar char="-"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Colocar-se próximos a eles;</a:t>
            </a:r>
          </a:p>
          <a:p>
            <a:pPr>
              <a:buFontTx/>
              <a:buChar char="-"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Tratá-los com simplicidade, humildade e doçura. </a:t>
            </a:r>
          </a:p>
        </p:txBody>
      </p:sp>
    </p:spTree>
    <p:extLst>
      <p:ext uri="{BB962C8B-B14F-4D97-AF65-F5344CB8AC3E}">
        <p14:creationId xmlns:p14="http://schemas.microsoft.com/office/powerpoint/2010/main" val="2686458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6"/>
          <p:cNvSpPr>
            <a:spLocks noChangeArrowheads="1"/>
          </p:cNvSpPr>
          <p:nvPr/>
        </p:nvSpPr>
        <p:spPr bwMode="auto">
          <a:xfrm>
            <a:off x="1028320" y="1245137"/>
            <a:ext cx="9107353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São Vicente de Paulo era um empreendedor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endParaRPr lang="pt-BR" altLang="pt-BR" sz="28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  <a:buFontTx/>
              <a:buChar char="-"/>
            </a:pPr>
            <a:endParaRPr lang="pt-BR" altLang="pt-BR" sz="7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Sabia empreender a ação caritativa em todos os tipos de pobreza;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Era bem relacionado com todas as pessoas, e assim conseguia ajuda para seus Pobres;</a:t>
            </a:r>
          </a:p>
          <a:p>
            <a:pPr>
              <a:spcBef>
                <a:spcPct val="20000"/>
              </a:spcBef>
              <a:buFontTx/>
              <a:buChar char="-"/>
            </a:pPr>
            <a:endParaRPr lang="pt-BR" altLang="pt-BR" sz="8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</a:pPr>
            <a:endParaRPr lang="pt-BR" alt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10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397804" y="951203"/>
            <a:ext cx="8348663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 sz="3200" b="1" i="1" dirty="0"/>
          </a:p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Vicente de Paulo era fiel à Deus</a:t>
            </a:r>
          </a:p>
          <a:p>
            <a:pPr algn="ctr"/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/>
            <a:endParaRPr lang="pt-BR" altLang="pt-BR" sz="3200" b="1" i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       “As coisas de Deus se fazem por si mesmas, e a verdadeira sabedoria  consiste em seguir a Providência Divina passo a passo, sem se colocar adiante e sem ficar  para trás”</a:t>
            </a:r>
            <a:r>
              <a:rPr lang="pt-BR" altLang="pt-BR" sz="2800" b="1" i="1" dirty="0">
                <a:latin typeface="Montserrat" panose="00000500000000000000" pitchFamily="2" charset="0"/>
              </a:rPr>
              <a:t>  </a:t>
            </a:r>
            <a:r>
              <a:rPr lang="pt-BR" altLang="pt-BR" sz="1600" dirty="0">
                <a:latin typeface="Montserrat" panose="00000500000000000000" pitchFamily="2" charset="0"/>
              </a:rPr>
              <a:t>(São Vicente de Paulo)</a:t>
            </a:r>
          </a:p>
        </p:txBody>
      </p:sp>
    </p:spTree>
    <p:extLst>
      <p:ext uri="{BB962C8B-B14F-4D97-AF65-F5344CB8AC3E}">
        <p14:creationId xmlns:p14="http://schemas.microsoft.com/office/powerpoint/2010/main" val="4038666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7"/>
          <p:cNvSpPr>
            <a:spLocks noChangeArrowheads="1"/>
          </p:cNvSpPr>
          <p:nvPr/>
        </p:nvSpPr>
        <p:spPr bwMode="auto">
          <a:xfrm>
            <a:off x="993912" y="2208815"/>
            <a:ext cx="734121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pt-BR" altLang="pt-BR" sz="2800" dirty="0">
                <a:latin typeface="Montserrat" panose="00000500000000000000" pitchFamily="2" charset="0"/>
              </a:rPr>
              <a:t>“Eu, o Senhor, te chamei e te farei mediador da Aliança para com o povo, para abrires os olhos dos cegos, para tirares da prisão, os cativos”. </a:t>
            </a:r>
            <a:endParaRPr lang="pt-BR" altLang="pt-BR" sz="3600" dirty="0">
              <a:latin typeface="Montserrat" panose="00000500000000000000" pitchFamily="2" charset="0"/>
            </a:endParaRPr>
          </a:p>
        </p:txBody>
      </p:sp>
      <p:pic>
        <p:nvPicPr>
          <p:cNvPr id="18" name="Picture 2" descr="ano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9029" y="3553523"/>
            <a:ext cx="20161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987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2"/>
          <p:cNvSpPr>
            <a:spLocks noChangeArrowheads="1"/>
          </p:cNvSpPr>
          <p:nvPr/>
        </p:nvSpPr>
        <p:spPr bwMode="auto">
          <a:xfrm>
            <a:off x="77067" y="1549233"/>
            <a:ext cx="12037866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Deus se coloca a serviço da humanidade. </a:t>
            </a: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Jesus consagra a missão e o serviço como a mais</a:t>
            </a: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alta forma de amor e fraternidade. Jesus a verdadeira autoridade, procura servir e não ser servido.</a:t>
            </a:r>
            <a:endParaRPr lang="pt-BR" altLang="pt-BR" sz="14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1400" dirty="0">
                <a:latin typeface="Montserrat" panose="00000500000000000000" pitchFamily="2" charset="0"/>
              </a:rPr>
              <a:t> </a:t>
            </a:r>
            <a:endParaRPr lang="pt-BR" altLang="pt-BR" sz="9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Segue abaixo algumas sugestões de textos bíblicos para refletir e rezar sobre nosso carisma vicentino.</a:t>
            </a:r>
          </a:p>
          <a:p>
            <a:pPr algn="just"/>
            <a:endParaRPr lang="pt-BR" altLang="pt-BR" sz="900" dirty="0">
              <a:latin typeface="Montserrat" panose="00000500000000000000" pitchFamily="2" charset="0"/>
            </a:endParaRPr>
          </a:p>
          <a:p>
            <a:r>
              <a:rPr lang="pt-BR" altLang="pt-BR" sz="2400" dirty="0" err="1">
                <a:latin typeface="Montserrat" panose="00000500000000000000" pitchFamily="2" charset="0"/>
              </a:rPr>
              <a:t>Ex</a:t>
            </a:r>
            <a:r>
              <a:rPr lang="pt-BR" altLang="pt-BR" sz="2400" dirty="0">
                <a:latin typeface="Montserrat" panose="00000500000000000000" pitchFamily="2" charset="0"/>
              </a:rPr>
              <a:t> 18, 18-27;Nm 11, 4-17;</a:t>
            </a:r>
          </a:p>
          <a:p>
            <a:r>
              <a:rPr lang="pt-BR" altLang="pt-BR" sz="2400" dirty="0" err="1">
                <a:latin typeface="Montserrat" panose="00000500000000000000" pitchFamily="2" charset="0"/>
              </a:rPr>
              <a:t>Is</a:t>
            </a:r>
            <a:r>
              <a:rPr lang="pt-BR" altLang="pt-BR" sz="2400" dirty="0">
                <a:latin typeface="Montserrat" panose="00000500000000000000" pitchFamily="2" charset="0"/>
              </a:rPr>
              <a:t> 42, 1-9; / 49, 1-9 /50, 4-11;</a:t>
            </a:r>
          </a:p>
          <a:p>
            <a:r>
              <a:rPr lang="pt-BR" altLang="pt-BR" sz="2400" dirty="0" err="1">
                <a:latin typeface="Montserrat" panose="00000500000000000000" pitchFamily="2" charset="0"/>
              </a:rPr>
              <a:t>Jo</a:t>
            </a:r>
            <a:r>
              <a:rPr lang="pt-BR" altLang="pt-BR" sz="2400" dirty="0">
                <a:latin typeface="Montserrat" panose="00000500000000000000" pitchFamily="2" charset="0"/>
              </a:rPr>
              <a:t> 13, 1-17;Rom 12, 1-8; / 15, 1-6; </a:t>
            </a:r>
          </a:p>
          <a:p>
            <a:r>
              <a:rPr lang="pt-BR" altLang="pt-BR" sz="2400" dirty="0">
                <a:latin typeface="Montserrat" panose="00000500000000000000" pitchFamily="2" charset="0"/>
              </a:rPr>
              <a:t>I Cor 3, 1-12Gl 6, 1-10</a:t>
            </a:r>
            <a:endParaRPr lang="pt-BR" altLang="pt-BR" sz="2000" dirty="0"/>
          </a:p>
        </p:txBody>
      </p:sp>
      <p:pic>
        <p:nvPicPr>
          <p:cNvPr id="19" name="Picture 2" descr="Arte07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399" y="4613535"/>
            <a:ext cx="1648009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027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8" name="Retângulo 6"/>
          <p:cNvSpPr>
            <a:spLocks noChangeArrowheads="1"/>
          </p:cNvSpPr>
          <p:nvPr/>
        </p:nvSpPr>
        <p:spPr bwMode="auto">
          <a:xfrm>
            <a:off x="752420" y="3228529"/>
            <a:ext cx="63785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A </a:t>
            </a:r>
            <a:r>
              <a:rPr lang="en-US" altLang="pt-BR" sz="4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Estrutura</a:t>
            </a:r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 da SSVP</a:t>
            </a:r>
            <a:endParaRPr lang="pt-BR" altLang="pt-BR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3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" r="2686" b="-2"/>
          <a:stretch>
            <a:fillRect/>
          </a:stretch>
        </p:blipFill>
        <p:spPr bwMode="auto">
          <a:xfrm>
            <a:off x="3134183" y="1005685"/>
            <a:ext cx="5923634" cy="528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511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385441" y="1135488"/>
            <a:ext cx="8785225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da SSVP</a:t>
            </a: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endParaRPr lang="pt-BR" sz="3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endParaRPr lang="pt-BR" sz="3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Devido ao  crescimento do número de conferências, fez-se necessário criar um órgão administrativo que estabelecesse uma ligação entre elas, e coordenasse suas atividades, para não fugir do objetivo proposto; para preservar os princípios fundamentais: </a:t>
            </a:r>
            <a:r>
              <a:rPr lang="pt-BR" sz="2800" b="1" dirty="0">
                <a:latin typeface="Montserrat" panose="00000500000000000000" pitchFamily="2" charset="0"/>
                <a:cs typeface="Arial" charset="0"/>
              </a:rPr>
              <a:t>“evangelizar e servir aos Pobres”.</a:t>
            </a:r>
          </a:p>
        </p:txBody>
      </p:sp>
    </p:spTree>
    <p:extLst>
      <p:ext uri="{BB962C8B-B14F-4D97-AF65-F5344CB8AC3E}">
        <p14:creationId xmlns:p14="http://schemas.microsoft.com/office/powerpoint/2010/main" val="1283583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41461" y="895546"/>
            <a:ext cx="11909077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da SSVP</a:t>
            </a: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A organização administrativa não foi pré-estruturada, </a:t>
            </a:r>
          </a:p>
          <a:p>
            <a:pPr algn="just">
              <a:defRPr/>
            </a:pP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pré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-planejada</a:t>
            </a:r>
            <a:r>
              <a:rPr lang="pt-BR" dirty="0">
                <a:latin typeface="Montserrat" panose="00000500000000000000" pitchFamily="2" charset="0"/>
                <a:cs typeface="Arial" charset="0"/>
              </a:rPr>
              <a:t>. </a:t>
            </a:r>
          </a:p>
          <a:p>
            <a:pPr algn="just">
              <a:defRPr/>
            </a:pPr>
            <a:r>
              <a:rPr lang="pt-BR" dirty="0">
                <a:latin typeface="Montserrat" panose="00000500000000000000" pitchFamily="2" charset="0"/>
                <a:cs typeface="Arial" charset="0"/>
              </a:rPr>
              <a:t> </a:t>
            </a:r>
            <a:endParaRPr lang="pt-BR" sz="7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pt-BR" sz="2800" dirty="0">
                <a:latin typeface="Montserrat" panose="00000500000000000000" pitchFamily="2" charset="0"/>
              </a:rPr>
              <a:t>Embora sendo uma organização católica de leigos a SSVP estabelece livremente suas regras, elege seus responsáveis com toda independência, administra o seu patrimônio de maneira autônoma</a:t>
            </a:r>
            <a:endParaRPr lang="pt-BR" sz="1600" dirty="0">
              <a:latin typeface="Montserrat" panose="00000500000000000000" pitchFamily="2" charset="0"/>
            </a:endParaRPr>
          </a:p>
          <a:p>
            <a:pPr algn="just">
              <a:buFont typeface="Arial" charset="0"/>
              <a:buChar char="•"/>
              <a:defRPr/>
            </a:pPr>
            <a:endParaRPr lang="pt-BR" sz="105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A estrutura hierárquica da SSVP é constituída de unidades </a:t>
            </a:r>
            <a:r>
              <a:rPr lang="pt-BR" sz="2400" dirty="0">
                <a:latin typeface="Montserrat" panose="00000500000000000000" pitchFamily="2" charset="0"/>
                <a:cs typeface="Arial" charset="0"/>
              </a:rPr>
              <a:t>vinculadas entre si.</a:t>
            </a:r>
            <a:endParaRPr lang="pt-BR" sz="2800" dirty="0">
              <a:latin typeface="Montserrat" panose="00000500000000000000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94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8"/>
          <p:cNvSpPr>
            <a:spLocks noChangeArrowheads="1"/>
          </p:cNvSpPr>
          <p:nvPr/>
        </p:nvSpPr>
        <p:spPr bwMode="auto">
          <a:xfrm>
            <a:off x="1744529" y="1280800"/>
            <a:ext cx="7993062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Estrutura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da SSVP</a:t>
            </a:r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endParaRPr lang="pt-BR" altLang="pt-BR" sz="10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endParaRPr lang="pt-BR" altLang="pt-BR" sz="28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endParaRPr lang="pt-BR" altLang="pt-BR" sz="28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Embora seja católica, a SSVP não tem vínculo pastoral com as Paróquias, mas caminha junto à Igreja, seguindo e obedecendo seus preceitos.</a:t>
            </a:r>
          </a:p>
        </p:txBody>
      </p:sp>
    </p:spTree>
    <p:extLst>
      <p:ext uri="{BB962C8B-B14F-4D97-AF65-F5344CB8AC3E}">
        <p14:creationId xmlns:p14="http://schemas.microsoft.com/office/powerpoint/2010/main" val="3361336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56823" y="1113955"/>
            <a:ext cx="1075385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da SSVP</a:t>
            </a: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24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622300" indent="-622300" algn="ctr">
              <a:tabLst>
                <a:tab pos="622300" algn="l"/>
              </a:tabLst>
              <a:defRPr/>
            </a:pPr>
            <a:endParaRPr lang="pt-BR" sz="1000" b="1" i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A SSVP é uma comunidade Cristã formada por leigos(as) Católicos, com espiritualidade e carisma de São Vicente de Paulo, organizada de forma funcional e hierárquica; </a:t>
            </a:r>
          </a:p>
          <a:p>
            <a:pPr algn="just">
              <a:defRPr/>
            </a:pPr>
            <a:endParaRPr lang="pt-BR" sz="12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No Brasil, houve a necessidade de criar os Conselhos Metropolitanos -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CMs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, por causa da grande extensão territorial do país e da quantidade de unidades vicentinas;</a:t>
            </a:r>
          </a:p>
        </p:txBody>
      </p:sp>
    </p:spTree>
    <p:extLst>
      <p:ext uri="{BB962C8B-B14F-4D97-AF65-F5344CB8AC3E}">
        <p14:creationId xmlns:p14="http://schemas.microsoft.com/office/powerpoint/2010/main" val="733202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262130" y="1304463"/>
            <a:ext cx="9942489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da SSVP</a:t>
            </a: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1000" b="1" i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Os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CMs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 foram criados para orientar e organizar a atuação das unidades vicentinas e os patrimônios.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Coordenar  as atividades vicentinas, estando a serviço das Conferências,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CPs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,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CCs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, Obras Unidas e Obras Especiais.</a:t>
            </a:r>
          </a:p>
        </p:txBody>
      </p:sp>
    </p:spTree>
    <p:extLst>
      <p:ext uri="{BB962C8B-B14F-4D97-AF65-F5344CB8AC3E}">
        <p14:creationId xmlns:p14="http://schemas.microsoft.com/office/powerpoint/2010/main" val="3039476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93E9A5DE-DA39-0110-8731-F6D60E8BB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4500" y="1316680"/>
            <a:ext cx="1502004" cy="1505010"/>
          </a:xfrm>
          <a:prstGeom prst="rect">
            <a:avLst/>
          </a:prstGeom>
        </p:spPr>
      </p:pic>
      <p:pic>
        <p:nvPicPr>
          <p:cNvPr id="15" name="Imagem 3">
            <a:extLst>
              <a:ext uri="{FF2B5EF4-FFF2-40B4-BE49-F238E27FC236}">
                <a16:creationId xmlns:a16="http://schemas.microsoft.com/office/drawing/2014/main" id="{E97E887B-402D-0561-A500-5055AE682F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81"/>
          <a:stretch/>
        </p:blipFill>
        <p:spPr bwMode="auto">
          <a:xfrm>
            <a:off x="2844629" y="2275417"/>
            <a:ext cx="5684806" cy="392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tângulo 8">
            <a:extLst>
              <a:ext uri="{FF2B5EF4-FFF2-40B4-BE49-F238E27FC236}">
                <a16:creationId xmlns:a16="http://schemas.microsoft.com/office/drawing/2014/main" id="{5722726D-9768-CE0B-2BFC-5AA15B86B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539" y="3250220"/>
            <a:ext cx="19288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dirty="0"/>
              <a:t>/Obras Unidas  </a:t>
            </a:r>
            <a:endParaRPr lang="pt-BR" altLang="pt-BR" i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43A11B5-C1DF-4B15-8209-9F82E99DDB53}"/>
              </a:ext>
            </a:extLst>
          </p:cNvPr>
          <p:cNvSpPr txBox="1"/>
          <p:nvPr/>
        </p:nvSpPr>
        <p:spPr>
          <a:xfrm>
            <a:off x="124429" y="1365656"/>
            <a:ext cx="106962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accent1"/>
                </a:solidFill>
                <a:latin typeface="Montserrat" panose="00000500000000000000" pitchFamily="50" charset="0"/>
              </a:rPr>
              <a:t>Hierarquia </a:t>
            </a:r>
            <a:r>
              <a:rPr lang="pt-BR" sz="2800" b="1" dirty="0">
                <a:solidFill>
                  <a:schemeClr val="accent1"/>
                </a:solidFill>
                <a:latin typeface="Montserrat" panose="00000500000000000000" pitchFamily="2" charset="0"/>
              </a:rPr>
              <a:t>da</a:t>
            </a: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Sociedade de São Vicente de Paulo</a:t>
            </a:r>
            <a:endParaRPr lang="pt-BR" sz="2800" b="1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979116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0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991673" y="1055062"/>
            <a:ext cx="10419009" cy="46166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Estrutura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da SSVP</a:t>
            </a:r>
          </a:p>
          <a:p>
            <a:pPr algn="ctr">
              <a:defRPr/>
            </a:pPr>
            <a:endParaRPr lang="en-US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>
              <a:defRPr/>
            </a:pPr>
            <a:endParaRPr lang="en-US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endParaRPr lang="en-US" altLang="pt-BR" sz="14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Entre os escalões citados, as conferências e os </a:t>
            </a:r>
            <a:r>
              <a:rPr lang="pt-BR" altLang="pt-BR" sz="2800" dirty="0" err="1">
                <a:latin typeface="Montserrat" panose="00000500000000000000" pitchFamily="2" charset="0"/>
              </a:rPr>
              <a:t>CPs</a:t>
            </a:r>
            <a:r>
              <a:rPr lang="pt-BR" altLang="pt-BR" sz="2800" dirty="0">
                <a:latin typeface="Montserrat" panose="00000500000000000000" pitchFamily="2" charset="0"/>
              </a:rPr>
              <a:t>, não possuem personalidade jurídica;</a:t>
            </a:r>
          </a:p>
          <a:p>
            <a:pPr algn="just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Conselho Particular – CP, é quem está ligado diretamente  às Conferências, é o responsável pelo seu bom funcionamento. </a:t>
            </a:r>
            <a:r>
              <a:rPr lang="en-US" altLang="pt-BR" sz="2800" dirty="0" err="1">
                <a:latin typeface="Montserrat" panose="00000500000000000000" pitchFamily="2" charset="0"/>
              </a:rPr>
              <a:t>Dando</a:t>
            </a:r>
            <a:r>
              <a:rPr lang="en-US" altLang="pt-BR" sz="2800" dirty="0">
                <a:latin typeface="Montserrat" panose="00000500000000000000" pitchFamily="2" charset="0"/>
              </a:rPr>
              <a:t> total </a:t>
            </a:r>
            <a:r>
              <a:rPr lang="en-US" altLang="pt-BR" sz="2800" dirty="0" err="1">
                <a:latin typeface="Montserrat" panose="00000500000000000000" pitchFamily="2" charset="0"/>
              </a:rPr>
              <a:t>suporte</a:t>
            </a:r>
            <a:r>
              <a:rPr lang="en-US" altLang="pt-BR" sz="2800" dirty="0">
                <a:latin typeface="Montserrat" panose="00000500000000000000" pitchFamily="2" charset="0"/>
              </a:rPr>
              <a:t> </a:t>
            </a:r>
            <a:r>
              <a:rPr lang="en-US" altLang="pt-BR" sz="2800" dirty="0" err="1">
                <a:latin typeface="Montserrat" panose="00000500000000000000" pitchFamily="2" charset="0"/>
              </a:rPr>
              <a:t>às</a:t>
            </a:r>
            <a:r>
              <a:rPr lang="en-US" altLang="pt-BR" sz="2800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Conferências</a:t>
            </a:r>
            <a:r>
              <a:rPr lang="en-US" altLang="pt-BR" sz="2800" dirty="0">
                <a:latin typeface="Montserrat" panose="00000500000000000000" pitchFamily="2" charset="0"/>
              </a:rPr>
              <a:t> de </a:t>
            </a:r>
            <a:r>
              <a:rPr lang="en-US" altLang="pt-BR" sz="2800" dirty="0" err="1">
                <a:latin typeface="Montserrat" panose="00000500000000000000" pitchFamily="2" charset="0"/>
              </a:rPr>
              <a:t>sua</a:t>
            </a:r>
            <a:r>
              <a:rPr lang="en-US" altLang="pt-BR" sz="2800" dirty="0">
                <a:latin typeface="Montserrat" panose="00000500000000000000" pitchFamily="2" charset="0"/>
              </a:rPr>
              <a:t> </a:t>
            </a:r>
            <a:r>
              <a:rPr lang="en-US" altLang="pt-BR" sz="2800" dirty="0" err="1">
                <a:latin typeface="Montserrat" panose="00000500000000000000" pitchFamily="2" charset="0"/>
              </a:rPr>
              <a:t>área</a:t>
            </a:r>
            <a:r>
              <a:rPr lang="en-US" altLang="pt-BR" sz="2800" dirty="0">
                <a:latin typeface="Montserrat" panose="00000500000000000000" pitchFamily="2" charset="0"/>
              </a:rPr>
              <a:t> de </a:t>
            </a:r>
            <a:r>
              <a:rPr lang="en-US" altLang="pt-BR" sz="2800" dirty="0" err="1">
                <a:latin typeface="Montserrat" panose="00000500000000000000" pitchFamily="2" charset="0"/>
              </a:rPr>
              <a:t>atuação</a:t>
            </a:r>
            <a:r>
              <a:rPr lang="en-US" altLang="pt-BR" sz="2800" dirty="0">
                <a:latin typeface="Montserrat" panose="00000500000000000000" pitchFamily="2" charset="0"/>
              </a:rPr>
              <a:t>.</a:t>
            </a:r>
            <a:endParaRPr lang="pt-BR" altLang="pt-BR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0840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6"/>
          <p:cNvSpPr>
            <a:spLocks noChangeArrowheads="1"/>
          </p:cNvSpPr>
          <p:nvPr/>
        </p:nvSpPr>
        <p:spPr bwMode="auto">
          <a:xfrm>
            <a:off x="556590" y="1147194"/>
            <a:ext cx="9647583" cy="43345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Estrutura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da SSVP</a:t>
            </a:r>
          </a:p>
          <a:p>
            <a:pPr algn="ctr">
              <a:defRPr/>
            </a:pPr>
            <a:endParaRPr lang="en-US" altLang="pt-BR" sz="24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marL="457200" indent="-457200" algn="just">
              <a:spcAft>
                <a:spcPts val="1000"/>
              </a:spcAft>
              <a:buFontTx/>
              <a:buChar char="-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Conselho Particular  é o órgão que cuida diretamente das conferências vicentinas, para que o trabalho junto  aos Pobres assistidos seja de acordo com os ideais vicentinos.</a:t>
            </a:r>
          </a:p>
          <a:p>
            <a:pPr marL="457200" indent="-457200" algn="just">
              <a:spcAft>
                <a:spcPts val="1000"/>
              </a:spcAft>
              <a:buFontTx/>
              <a:buChar char="-"/>
              <a:defRPr/>
            </a:pPr>
            <a:endParaRPr lang="pt-BR" altLang="pt-BR" sz="1100" dirty="0">
              <a:latin typeface="Montserrat" panose="00000500000000000000" pitchFamily="2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Os Conselhos, não importa em que nível, são       especialmente chamados a criar novas Conferências, ajudar a expansão das já existentes.</a:t>
            </a:r>
            <a:endParaRPr lang="pt-BR" altLang="pt-BR" sz="1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2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8" name="Retângulo 6"/>
          <p:cNvSpPr>
            <a:spLocks noChangeArrowheads="1"/>
          </p:cNvSpPr>
          <p:nvPr/>
        </p:nvSpPr>
        <p:spPr bwMode="auto">
          <a:xfrm>
            <a:off x="803207" y="2890223"/>
            <a:ext cx="63785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A </a:t>
            </a:r>
            <a:r>
              <a:rPr lang="en-US" altLang="pt-BR" sz="4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Importância</a:t>
            </a:r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 da </a:t>
            </a:r>
            <a:r>
              <a:rPr lang="en-US" altLang="pt-BR" sz="4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Regra</a:t>
            </a:r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 da SSVP</a:t>
            </a:r>
            <a:endParaRPr lang="pt-BR" altLang="pt-BR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45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635617" y="117983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pic>
        <p:nvPicPr>
          <p:cNvPr id="18" name="Picture 4" descr="Vela – Wikipédia, a enciclopédia liv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986" y="2563073"/>
            <a:ext cx="3995737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06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Retângulo 2"/>
          <p:cNvSpPr>
            <a:spLocks noChangeArrowheads="1"/>
          </p:cNvSpPr>
          <p:nvPr/>
        </p:nvSpPr>
        <p:spPr bwMode="auto">
          <a:xfrm>
            <a:off x="322323" y="3228777"/>
            <a:ext cx="65849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O Serviço aos Pobres</a:t>
            </a:r>
            <a:endParaRPr lang="pt-BR" altLang="pt-BR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8106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635617" y="117983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pic>
        <p:nvPicPr>
          <p:cNvPr id="18" name="Picture 4" descr="Vela – Wikipédia, a enciclopédia liv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31" y="1760997"/>
            <a:ext cx="3995737" cy="343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tângulo 7"/>
          <p:cNvSpPr>
            <a:spLocks noChangeArrowheads="1"/>
          </p:cNvSpPr>
          <p:nvPr/>
        </p:nvSpPr>
        <p:spPr bwMode="auto">
          <a:xfrm>
            <a:off x="1099676" y="5248560"/>
            <a:ext cx="1018718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A Regra é a luz que mantém acesa a chama da unidade da SSVP em todos os lugares do planeta.</a:t>
            </a:r>
          </a:p>
        </p:txBody>
      </p:sp>
    </p:spTree>
    <p:extLst>
      <p:ext uri="{BB962C8B-B14F-4D97-AF65-F5344CB8AC3E}">
        <p14:creationId xmlns:p14="http://schemas.microsoft.com/office/powerpoint/2010/main" val="247085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635617" y="117983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9" name="Retângulo 6"/>
          <p:cNvSpPr>
            <a:spLocks noChangeArrowheads="1"/>
          </p:cNvSpPr>
          <p:nvPr/>
        </p:nvSpPr>
        <p:spPr bwMode="auto">
          <a:xfrm>
            <a:off x="2393391" y="2742329"/>
            <a:ext cx="783243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A Regra é um Livro que guarda toda a essência dos princípios Fundamentais da SSVP no mundo e, é graças a este Regulamento que existe a “unidade entre os vicentinos”. </a:t>
            </a:r>
          </a:p>
        </p:txBody>
      </p:sp>
    </p:spTree>
    <p:extLst>
      <p:ext uri="{BB962C8B-B14F-4D97-AF65-F5344CB8AC3E}">
        <p14:creationId xmlns:p14="http://schemas.microsoft.com/office/powerpoint/2010/main" val="38528275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635617" y="117983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5" name="Retângulo 6"/>
          <p:cNvSpPr>
            <a:spLocks noChangeArrowheads="1"/>
          </p:cNvSpPr>
          <p:nvPr/>
        </p:nvSpPr>
        <p:spPr bwMode="auto">
          <a:xfrm>
            <a:off x="972828" y="2372997"/>
            <a:ext cx="1022582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endParaRPr lang="pt-BR" sz="3600" b="1" dirty="0">
              <a:solidFill>
                <a:srgbClr val="0070C0"/>
              </a:solidFill>
              <a:latin typeface="+mj-lt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pt-BR" sz="1200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O regulamento da SSVP é o livro do presidente e dos membros da Diretoria;</a:t>
            </a:r>
          </a:p>
          <a:p>
            <a:pPr algn="just" eaLnBrk="1" hangingPunct="1"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A diretoria precisa cumprir as atribuições  prescritas na Regra. </a:t>
            </a:r>
            <a:endParaRPr lang="en-US" sz="2800" b="1" i="1" u="sng" dirty="0">
              <a:latin typeface="Montserrat" panose="00000500000000000000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643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635617" y="117983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Retângulo 6"/>
          <p:cNvSpPr>
            <a:spLocks noChangeArrowheads="1"/>
          </p:cNvSpPr>
          <p:nvPr/>
        </p:nvSpPr>
        <p:spPr bwMode="auto">
          <a:xfrm>
            <a:off x="373487" y="2069192"/>
            <a:ext cx="1040613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A Regra é um livro de orientação e de formação vicentina, orienta sobre:</a:t>
            </a:r>
          </a:p>
          <a:p>
            <a:pPr algn="just" eaLnBrk="1" hangingPunct="1"/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- A vocação, o carisma  e a espiritualidade vicentina;</a:t>
            </a:r>
          </a:p>
          <a:p>
            <a:pPr algn="just" eaLnBrk="1" hangingPunct="1"/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- A unidade com a Igreja, </a:t>
            </a:r>
          </a:p>
          <a:p>
            <a:pPr algn="just" eaLnBrk="1" hangingPunct="1"/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</a:pPr>
            <a:r>
              <a:rPr lang="pt-BR" altLang="pt-BR" sz="2800" i="1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O trabalho junto aos Pobres;</a:t>
            </a:r>
          </a:p>
          <a:p>
            <a:pPr algn="just" eaLnBrk="1" hangingPunct="1">
              <a:buFontTx/>
              <a:buChar char="-"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 A  vida de oração e  as virtudes vicentinas.</a:t>
            </a:r>
          </a:p>
        </p:txBody>
      </p:sp>
    </p:spTree>
    <p:extLst>
      <p:ext uri="{BB962C8B-B14F-4D97-AF65-F5344CB8AC3E}">
        <p14:creationId xmlns:p14="http://schemas.microsoft.com/office/powerpoint/2010/main" val="3372409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635617" y="117983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Retângulo 7"/>
          <p:cNvSpPr>
            <a:spLocks noChangeArrowheads="1"/>
          </p:cNvSpPr>
          <p:nvPr/>
        </p:nvSpPr>
        <p:spPr bwMode="auto">
          <a:xfrm>
            <a:off x="135021" y="2719828"/>
            <a:ext cx="11921957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>
                <a:latin typeface="Montserrat" panose="00000500000000000000" pitchFamily="2" charset="0"/>
              </a:rPr>
              <a:t>A diretoria precisa conhecedor a regra para saber das suas funções e dos deveres, como responsáveis por seu Conselho e das demais unidades; </a:t>
            </a:r>
            <a:endParaRPr lang="pt-BR" altLang="pt-BR" sz="2000" dirty="0">
              <a:latin typeface="Montserrat" panose="00000500000000000000" pitchFamily="2" charset="0"/>
            </a:endParaRPr>
          </a:p>
          <a:p>
            <a:pPr eaLnBrk="1" hangingPunct="1"/>
            <a:endParaRPr lang="pt-BR" altLang="pt-BR" sz="1200" dirty="0">
              <a:latin typeface="Montserrat" panose="00000500000000000000" pitchFamily="2" charset="0"/>
            </a:endParaRPr>
          </a:p>
          <a:p>
            <a:r>
              <a:rPr lang="pt-BR" altLang="pt-BR" sz="2800" dirty="0">
                <a:latin typeface="Montserrat" panose="00000500000000000000" pitchFamily="2" charset="0"/>
              </a:rPr>
              <a:t>Conhecer e seguir a regra ajuda a ter menos problemas para dirigir e administrar o CC.</a:t>
            </a:r>
          </a:p>
          <a:p>
            <a:endParaRPr lang="pt-BR" altLang="pt-BR" sz="1200" dirty="0">
              <a:latin typeface="Montserrat" panose="00000500000000000000" pitchFamily="2" charset="0"/>
            </a:endParaRPr>
          </a:p>
          <a:p>
            <a:pPr eaLnBrk="1" hangingPunct="1"/>
            <a:r>
              <a:rPr lang="pt-BR" altLang="pt-BR" sz="2800" dirty="0">
                <a:latin typeface="Montserrat" panose="00000500000000000000" pitchFamily="2" charset="0"/>
              </a:rPr>
              <a:t>Cumprir as atribuições  prescritas na Regra. </a:t>
            </a:r>
          </a:p>
          <a:p>
            <a:pPr eaLnBrk="1" hangingPunct="1"/>
            <a:endParaRPr lang="pt-BR" altLang="pt-BR" sz="2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845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1635617" y="117983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5" name="Retângulo 7"/>
          <p:cNvSpPr>
            <a:spLocks noChangeArrowheads="1"/>
          </p:cNvSpPr>
          <p:nvPr/>
        </p:nvSpPr>
        <p:spPr bwMode="auto">
          <a:xfrm>
            <a:off x="905121" y="2684843"/>
            <a:ext cx="10604992" cy="239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altLang="pt-BR" sz="2800" dirty="0">
                <a:latin typeface="Montserrat" panose="00000500000000000000" pitchFamily="2" charset="0"/>
                <a:cs typeface="Calibri" panose="020F0502020204030204" pitchFamily="34" charset="0"/>
              </a:rPr>
              <a:t>“Se uma conferência ameaça cair é porque se afastou do Regulamento, seja da letra deste, seja, sobretudo do seu espírito, e, mesmo, algumas vezes de ambos. E se, ao contrário disso, ela prospera, pode-se igualmente estar certo de que as tradições  e os usos são ali fielmente  </a:t>
            </a:r>
            <a:r>
              <a:rPr lang="pt-BR" altLang="pt-BR" sz="2800" dirty="0" err="1">
                <a:latin typeface="Montserrat" panose="00000500000000000000" pitchFamily="2" charset="0"/>
                <a:cs typeface="Calibri" panose="020F0502020204030204" pitchFamily="34" charset="0"/>
              </a:rPr>
              <a:t>observados.”</a:t>
            </a:r>
            <a:r>
              <a:rPr lang="pt-BR" altLang="pt-BR" sz="1400" i="1" dirty="0" err="1">
                <a:latin typeface="Montserrat" panose="00000500000000000000" pitchFamily="2" charset="0"/>
              </a:rPr>
              <a:t>Adolphe</a:t>
            </a:r>
            <a:r>
              <a:rPr lang="pt-BR" altLang="pt-BR" sz="1400" i="1" dirty="0">
                <a:latin typeface="Montserrat" panose="00000500000000000000" pitchFamily="2" charset="0"/>
              </a:rPr>
              <a:t> </a:t>
            </a:r>
            <a:r>
              <a:rPr lang="pt-BR" altLang="pt-BR" sz="1400" i="1" dirty="0" err="1">
                <a:latin typeface="Montserrat" panose="00000500000000000000" pitchFamily="2" charset="0"/>
              </a:rPr>
              <a:t>Baudon</a:t>
            </a:r>
            <a:r>
              <a:rPr lang="pt-BR" altLang="pt-BR" sz="1400" i="1" dirty="0">
                <a:latin typeface="Montserrat" panose="00000500000000000000" pitchFamily="2" charset="0"/>
              </a:rPr>
              <a:t>,</a:t>
            </a:r>
            <a:r>
              <a:rPr lang="pt-BR" altLang="pt-BR" sz="1400" dirty="0">
                <a:latin typeface="Montserrat" panose="00000500000000000000" pitchFamily="2" charset="0"/>
                <a:cs typeface="Times New Roman" panose="02020603050405020304" pitchFamily="18" charset="0"/>
              </a:rPr>
              <a:t> presidente do CGI (</a:t>
            </a:r>
            <a:r>
              <a:rPr lang="pt-BR" altLang="pt-BR" sz="1400" dirty="0">
                <a:latin typeface="Montserrat" panose="00000500000000000000" pitchFamily="2" charset="0"/>
                <a:cs typeface="Calibri" panose="020F0502020204030204" pitchFamily="34" charset="0"/>
              </a:rPr>
              <a:t>1848 – 1886</a:t>
            </a:r>
            <a:r>
              <a:rPr lang="pt-BR" altLang="pt-BR" sz="1400" dirty="0">
                <a:latin typeface="Montserrat" panose="00000500000000000000" pitchFamily="2" charset="0"/>
              </a:rPr>
              <a:t>)</a:t>
            </a:r>
            <a:endParaRPr lang="pt-BR" altLang="pt-BR" sz="1600" dirty="0">
              <a:latin typeface="Montserrat" panose="000005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5166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0" y="4625542"/>
            <a:ext cx="1219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Louvado Seja Nosso Senhor Jesus Cristo! </a:t>
            </a:r>
          </a:p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ecafo@ssvpbrasil.org.br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566" y="1387296"/>
            <a:ext cx="5352866" cy="273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4687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Retângulo 2"/>
          <p:cNvSpPr>
            <a:spLocks noChangeArrowheads="1"/>
          </p:cNvSpPr>
          <p:nvPr/>
        </p:nvSpPr>
        <p:spPr bwMode="auto">
          <a:xfrm>
            <a:off x="619125" y="1340588"/>
            <a:ext cx="9916738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Serviço aos Pobres:</a:t>
            </a:r>
          </a:p>
          <a:p>
            <a:pPr algn="ctr"/>
            <a:endParaRPr lang="pt-BR" altLang="pt-BR" sz="1200" b="1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Servir ao próximo, e de maneira especial aos Pobres;</a:t>
            </a:r>
          </a:p>
          <a:p>
            <a:pPr algn="just"/>
            <a:endParaRPr lang="pt-BR" altLang="pt-BR" sz="20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800" b="1" dirty="0">
                <a:latin typeface="Montserrat" panose="00000500000000000000" pitchFamily="2" charset="0"/>
              </a:rPr>
              <a:t>Tornar efetivo e afetivo o seguimento de Jesus Cristo;</a:t>
            </a:r>
          </a:p>
          <a:p>
            <a:pPr algn="just"/>
            <a:endParaRPr lang="pt-BR" altLang="pt-BR" sz="20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Proporcionar-lhes instrumentos de trabalho, a fim de garantir  seu sustento;</a:t>
            </a:r>
          </a:p>
          <a:p>
            <a:endParaRPr lang="pt-BR" altLang="pt-BR" sz="2000" dirty="0">
              <a:latin typeface="Montserrat" panose="00000500000000000000" pitchFamily="2" charset="0"/>
            </a:endParaRPr>
          </a:p>
          <a:p>
            <a:r>
              <a:rPr lang="pt-BR" altLang="pt-BR" sz="2800" b="1" dirty="0">
                <a:latin typeface="Montserrat" panose="00000500000000000000" pitchFamily="2" charset="0"/>
              </a:rPr>
              <a:t>Caridade organizada em prol  dos desamparados  excluídos</a:t>
            </a:r>
            <a:r>
              <a:rPr lang="pt-BR" altLang="pt-BR" sz="2800" dirty="0">
                <a:latin typeface="Montserrat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417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2"/>
          <p:cNvSpPr>
            <a:spLocks noChangeArrowheads="1"/>
          </p:cNvSpPr>
          <p:nvPr/>
        </p:nvSpPr>
        <p:spPr bwMode="auto">
          <a:xfrm>
            <a:off x="1706138" y="1376008"/>
            <a:ext cx="8429625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Serviço aos Pobres:</a:t>
            </a:r>
          </a:p>
          <a:p>
            <a:pPr algn="ctr"/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endParaRPr lang="pt-BR" altLang="pt-BR" sz="1200" b="1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O Amor e o serviço aos Pobres nos compromete a lutar contra todo tipo de pobreza.</a:t>
            </a:r>
          </a:p>
          <a:p>
            <a:pPr algn="just"/>
            <a:endParaRPr lang="pt-BR" altLang="pt-BR" sz="28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Aliviar com urgência a miséria dos Pobres, dando-lhes de imediato o pão e, ao mesmo tempo.</a:t>
            </a:r>
            <a:endParaRPr lang="pt-BR" altLang="pt-BR" sz="32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9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8" name="Retângulo 2"/>
          <p:cNvSpPr>
            <a:spLocks noChangeArrowheads="1"/>
          </p:cNvSpPr>
          <p:nvPr/>
        </p:nvSpPr>
        <p:spPr bwMode="auto">
          <a:xfrm>
            <a:off x="756696" y="3228529"/>
            <a:ext cx="65849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O Sentido da Caridade</a:t>
            </a:r>
            <a:endParaRPr lang="pt-BR" alt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329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2"/>
          <p:cNvSpPr>
            <a:spLocks noChangeArrowheads="1"/>
          </p:cNvSpPr>
          <p:nvPr/>
        </p:nvSpPr>
        <p:spPr bwMode="auto">
          <a:xfrm>
            <a:off x="1315523" y="1199690"/>
            <a:ext cx="8496300" cy="401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pt-BR" sz="700" b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spcBef>
                <a:spcPct val="20000"/>
              </a:spcBef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 A Caridade só tem sentido no compromisso de solidariedade com os que sofrem  a miséria, a fim de testemunhar o amor de Deus e erradicar o mal que a miséria representa.  </a:t>
            </a:r>
          </a:p>
          <a:p>
            <a:pPr algn="just">
              <a:spcBef>
                <a:spcPct val="20000"/>
              </a:spcBef>
              <a:buFontTx/>
              <a:buChar char="-"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spcBef>
                <a:spcPct val="20000"/>
              </a:spcBef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 Não se ama a pobreza, mas os Pobres</a:t>
            </a:r>
            <a:r>
              <a:rPr lang="pt-BR" sz="2800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0591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tângulo 2"/>
          <p:cNvSpPr>
            <a:spLocks noChangeArrowheads="1"/>
          </p:cNvSpPr>
          <p:nvPr/>
        </p:nvSpPr>
        <p:spPr bwMode="auto">
          <a:xfrm>
            <a:off x="1097522" y="1222189"/>
            <a:ext cx="8874125" cy="485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3600" b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pt-BR" sz="1200" b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Enquanto responsáveis por uma unidade devemos: dar testemunho de dedicação total  no serviço aos Pobres, realizando a lei da Boa Nova, da solidariedade e da fraternidade;</a:t>
            </a:r>
          </a:p>
          <a:p>
            <a:pPr algn="just">
              <a:buFontTx/>
              <a:buChar char="-"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A vida de caridade é o melhor caminho para revelar Jesus Cristo à humanidade.</a:t>
            </a:r>
          </a:p>
        </p:txBody>
      </p:sp>
    </p:spTree>
    <p:extLst>
      <p:ext uri="{BB962C8B-B14F-4D97-AF65-F5344CB8AC3E}">
        <p14:creationId xmlns:p14="http://schemas.microsoft.com/office/powerpoint/2010/main" val="2005437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89278A05-547E-47D5-B556-43D88D5EAD72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Obra Unida</a:t>
            </a:r>
            <a:endParaRPr lang="pt-BR" sz="4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Retângulo 2"/>
          <p:cNvSpPr>
            <a:spLocks noChangeArrowheads="1"/>
          </p:cNvSpPr>
          <p:nvPr/>
        </p:nvSpPr>
        <p:spPr bwMode="auto">
          <a:xfrm>
            <a:off x="1359481" y="1266870"/>
            <a:ext cx="8794750" cy="424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 Como líderes, não basta ficarmos indignados com a Pobreza, é preciso que seja transformada em atos e ações.</a:t>
            </a:r>
          </a:p>
          <a:p>
            <a:pPr algn="just">
              <a:buFontTx/>
              <a:buChar char="-"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marL="342900" indent="-342900"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É preciso fazer com que os Pobres tomem consciência da miséria em que se encontram para conseguirem se libertar;</a:t>
            </a:r>
            <a:endParaRPr lang="pt-BR" sz="2800" dirty="0">
              <a:solidFill>
                <a:srgbClr val="0070C0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35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1431</Words>
  <Application>Microsoft Office PowerPoint</Application>
  <PresentationFormat>Widescreen</PresentationFormat>
  <Paragraphs>195</Paragraphs>
  <Slides>36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Garamond</vt:lpstr>
      <vt:lpstr>Montserrat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césar custódio da silva</cp:lastModifiedBy>
  <cp:revision>86</cp:revision>
  <dcterms:created xsi:type="dcterms:W3CDTF">2022-08-23T14:33:21Z</dcterms:created>
  <dcterms:modified xsi:type="dcterms:W3CDTF">2024-08-19T00:29:27Z</dcterms:modified>
</cp:coreProperties>
</file>