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99" r:id="rId3"/>
    <p:sldId id="372" r:id="rId4"/>
    <p:sldId id="373" r:id="rId5"/>
    <p:sldId id="348" r:id="rId6"/>
    <p:sldId id="325" r:id="rId7"/>
    <p:sldId id="320" r:id="rId8"/>
    <p:sldId id="349" r:id="rId9"/>
    <p:sldId id="350" r:id="rId10"/>
    <p:sldId id="351" r:id="rId11"/>
    <p:sldId id="352" r:id="rId12"/>
    <p:sldId id="326" r:id="rId13"/>
    <p:sldId id="327" r:id="rId14"/>
    <p:sldId id="353" r:id="rId15"/>
    <p:sldId id="354" r:id="rId16"/>
    <p:sldId id="355" r:id="rId17"/>
    <p:sldId id="356" r:id="rId18"/>
    <p:sldId id="330" r:id="rId19"/>
    <p:sldId id="331" r:id="rId20"/>
    <p:sldId id="357" r:id="rId21"/>
    <p:sldId id="358" r:id="rId22"/>
    <p:sldId id="359" r:id="rId23"/>
    <p:sldId id="361" r:id="rId24"/>
    <p:sldId id="362" r:id="rId25"/>
    <p:sldId id="363" r:id="rId26"/>
    <p:sldId id="364" r:id="rId27"/>
    <p:sldId id="365" r:id="rId28"/>
    <p:sldId id="366" r:id="rId29"/>
    <p:sldId id="376" r:id="rId30"/>
    <p:sldId id="377" r:id="rId31"/>
    <p:sldId id="378" r:id="rId32"/>
    <p:sldId id="379" r:id="rId33"/>
    <p:sldId id="367" r:id="rId34"/>
    <p:sldId id="368" r:id="rId35"/>
    <p:sldId id="369" r:id="rId36"/>
    <p:sldId id="370" r:id="rId37"/>
    <p:sldId id="375" r:id="rId38"/>
    <p:sldId id="374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94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20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78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18/08/2024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0" y="1899000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75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62FF9E4-6D94-2F1E-202E-73AE0740E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0"/>
          <a:stretch/>
        </p:blipFill>
        <p:spPr>
          <a:xfrm>
            <a:off x="9679677" y="5449384"/>
            <a:ext cx="2358190" cy="981702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8" name="Retângulo 8">
            <a:extLst>
              <a:ext uri="{FF2B5EF4-FFF2-40B4-BE49-F238E27FC236}">
                <a16:creationId xmlns:a16="http://schemas.microsoft.com/office/drawing/2014/main" id="{960AAA5F-68AF-4DE0-9EE9-9554277A5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489" y="2371618"/>
            <a:ext cx="10637949" cy="30777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promova junto aos </a:t>
            </a:r>
            <a:r>
              <a:rPr lang="pt-BR" altLang="pt-BR" sz="2800" dirty="0" err="1">
                <a:latin typeface="Montserrat" panose="00000500000000000000" pitchFamily="2" charset="0"/>
              </a:rPr>
              <a:t>CPs</a:t>
            </a:r>
            <a:r>
              <a:rPr lang="pt-BR" altLang="pt-BR" sz="2800" dirty="0">
                <a:latin typeface="Montserrat" panose="00000500000000000000" pitchFamily="2" charset="0"/>
              </a:rPr>
              <a:t> a formação de </a:t>
            </a:r>
            <a:r>
              <a:rPr lang="pt-BR" altLang="pt-BR" sz="2800" dirty="0" err="1">
                <a:latin typeface="Montserrat" panose="00000500000000000000" pitchFamily="2" charset="0"/>
              </a:rPr>
              <a:t>CJs</a:t>
            </a:r>
            <a:r>
              <a:rPr lang="pt-BR" altLang="pt-BR" sz="2800" dirty="0">
                <a:latin typeface="Montserrat" panose="00000500000000000000" pitchFamily="2" charset="0"/>
              </a:rPr>
              <a:t>.</a:t>
            </a:r>
          </a:p>
          <a:p>
            <a:pPr algn="just"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promova atividades de </a:t>
            </a:r>
            <a:r>
              <a:rPr lang="pt-BR" altLang="pt-BR" sz="2800" dirty="0" err="1">
                <a:latin typeface="Montserrat" panose="00000500000000000000" pitchFamily="2" charset="0"/>
              </a:rPr>
              <a:t>arrebanhamento</a:t>
            </a:r>
            <a:r>
              <a:rPr lang="pt-BR" altLang="pt-BR" sz="2800" dirty="0">
                <a:latin typeface="Montserrat" panose="00000500000000000000" pitchFamily="2" charset="0"/>
              </a:rPr>
              <a:t>  nos </a:t>
            </a:r>
            <a:r>
              <a:rPr lang="pt-BR" altLang="pt-BR" sz="2800" dirty="0" err="1">
                <a:latin typeface="Montserrat" panose="00000500000000000000" pitchFamily="2" charset="0"/>
              </a:rPr>
              <a:t>CPs</a:t>
            </a:r>
            <a:r>
              <a:rPr lang="pt-BR" altLang="pt-BR" sz="2800" dirty="0">
                <a:latin typeface="Montserrat" panose="00000500000000000000" pitchFamily="2" charset="0"/>
              </a:rPr>
              <a:t> que não tem CJ.</a:t>
            </a:r>
          </a:p>
          <a:p>
            <a:pPr algn="just">
              <a:defRPr/>
            </a:pPr>
            <a:endParaRPr lang="pt-BR" altLang="pt-BR" sz="12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promova encontros anuais para as </a:t>
            </a:r>
            <a:r>
              <a:rPr lang="pt-BR" altLang="pt-BR" sz="2800" dirty="0" err="1">
                <a:latin typeface="Montserrat" panose="00000500000000000000" pitchFamily="2" charset="0"/>
              </a:rPr>
              <a:t>CJs</a:t>
            </a:r>
            <a:r>
              <a:rPr lang="pt-BR" altLang="pt-BR" sz="2800" dirty="0">
                <a:latin typeface="Montserrat" panose="00000500000000000000" pitchFamily="2" charset="0"/>
              </a:rPr>
              <a:t> dos </a:t>
            </a:r>
            <a:r>
              <a:rPr lang="pt-BR" altLang="pt-BR" sz="2800" dirty="0" err="1">
                <a:latin typeface="Montserrat" panose="00000500000000000000" pitchFamily="2" charset="0"/>
              </a:rPr>
              <a:t>CPs</a:t>
            </a:r>
            <a:r>
              <a:rPr lang="pt-BR" altLang="pt-BR" sz="2800" dirty="0">
                <a:latin typeface="Montserrat" panose="00000500000000000000" pitchFamily="2" charset="0"/>
              </a:rPr>
              <a:t>;   e encontros específicos de trabalho objetivando o desempenho eficiente das </a:t>
            </a:r>
            <a:r>
              <a:rPr lang="pt-BR" altLang="pt-BR" sz="2800" dirty="0" err="1">
                <a:latin typeface="Montserrat" panose="00000500000000000000" pitchFamily="2" charset="0"/>
              </a:rPr>
              <a:t>CJs</a:t>
            </a:r>
            <a:r>
              <a:rPr lang="pt-BR" altLang="pt-BR" sz="2800" dirty="0">
                <a:latin typeface="Montserrat" panose="00000500000000000000" pitchFamily="2" charset="0"/>
              </a:rPr>
              <a:t> na área de atuação.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D65CFAA-7228-42E7-AB36-6E89A02B8B90}"/>
              </a:ext>
            </a:extLst>
          </p:cNvPr>
          <p:cNvGrpSpPr/>
          <p:nvPr/>
        </p:nvGrpSpPr>
        <p:grpSpPr>
          <a:xfrm>
            <a:off x="0" y="6431086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329558C-0FC8-4BD5-B68C-E22FA4B7088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80A7A6B-0444-44A7-AFB6-5614F283240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A1A3EADF-511D-4F30-9520-2034DEE831D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B9D6D604-AA56-4516-86B1-ADC98071587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33F5F1AD-14B9-4EC3-BA23-74012D75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17" y="1046923"/>
            <a:ext cx="9753600" cy="102081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da coordenação da Comissão de Jovens do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1801059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62FF9E4-6D94-2F1E-202E-73AE0740E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0"/>
          <a:stretch/>
        </p:blipFill>
        <p:spPr>
          <a:xfrm>
            <a:off x="9679677" y="5449384"/>
            <a:ext cx="2358190" cy="981702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D65CFAA-7228-42E7-AB36-6E89A02B8B90}"/>
              </a:ext>
            </a:extLst>
          </p:cNvPr>
          <p:cNvGrpSpPr/>
          <p:nvPr/>
        </p:nvGrpSpPr>
        <p:grpSpPr>
          <a:xfrm>
            <a:off x="0" y="6431086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329558C-0FC8-4BD5-B68C-E22FA4B7088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80A7A6B-0444-44A7-AFB6-5614F283240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A1A3EADF-511D-4F30-9520-2034DEE831D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B9D6D604-AA56-4516-86B1-ADC98071587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Retângulo 8">
            <a:extLst>
              <a:ext uri="{FF2B5EF4-FFF2-40B4-BE49-F238E27FC236}">
                <a16:creationId xmlns:a16="http://schemas.microsoft.com/office/drawing/2014/main" id="{B596963C-C75C-4830-A3EC-1DE796BC0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09" y="2649907"/>
            <a:ext cx="11487954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As ações da JUVENTUDE fazem com que a SSVP seja forte, dinâmica e em crescimento constante, e isso fortalece cada associado a assumir o seu compromisso e a refletir sobre a vocação e o chamado de Deus.</a:t>
            </a:r>
          </a:p>
        </p:txBody>
      </p:sp>
      <p:pic>
        <p:nvPicPr>
          <p:cNvPr id="17" name="Picture 8" descr="Resultado de imagem para imagens de jovens">
            <a:extLst>
              <a:ext uri="{FF2B5EF4-FFF2-40B4-BE49-F238E27FC236}">
                <a16:creationId xmlns:a16="http://schemas.microsoft.com/office/drawing/2014/main" id="{E004DF8C-868B-4426-BE5B-C55BE070A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7708" b="9502"/>
          <a:stretch/>
        </p:blipFill>
        <p:spPr bwMode="auto">
          <a:xfrm>
            <a:off x="3193774" y="5047960"/>
            <a:ext cx="5528396" cy="148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049C2E03-8C88-4AB8-B2DA-4B8C0AE4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17" y="1046923"/>
            <a:ext cx="9753600" cy="102081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da coordenação da Comissão de Jovens do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423554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9ECC46DE-EBAA-8EE6-BBE6-BB3967441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0"/>
          <a:stretch/>
        </p:blipFill>
        <p:spPr>
          <a:xfrm>
            <a:off x="2884868" y="1812310"/>
            <a:ext cx="6158131" cy="356135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188716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9ECC46DE-EBAA-8EE6-BBE6-BB3967441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0"/>
          <a:stretch/>
        </p:blipFill>
        <p:spPr>
          <a:xfrm>
            <a:off x="10248205" y="5268763"/>
            <a:ext cx="1789662" cy="1034992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5DE898FB-B244-4817-81BB-80707B63DCC2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B212CC0B-96CF-408F-9174-1855794A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4197"/>
            <a:ext cx="12192000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da coordenação de CCA do CC. </a:t>
            </a:r>
          </a:p>
        </p:txBody>
      </p:sp>
      <p:sp>
        <p:nvSpPr>
          <p:cNvPr id="19" name="Retângulo 8">
            <a:extLst>
              <a:ext uri="{FF2B5EF4-FFF2-40B4-BE49-F238E27FC236}">
                <a16:creationId xmlns:a16="http://schemas.microsoft.com/office/drawing/2014/main" id="{9FF6CEA9-A194-44E2-8C52-E5E5C7CC4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842" y="2557452"/>
            <a:ext cx="9307319" cy="2555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Montserrat" panose="00000500000000000000" pitchFamily="2" charset="0"/>
              </a:rPr>
              <a:t>Que oriente e motive os presidentes de </a:t>
            </a:r>
            <a:r>
              <a:rPr lang="pt-BR" sz="2800" dirty="0" err="1">
                <a:latin typeface="Montserrat" panose="00000500000000000000" pitchFamily="2" charset="0"/>
              </a:rPr>
              <a:t>CP’s</a:t>
            </a:r>
            <a:r>
              <a:rPr lang="pt-BR" sz="2800" dirty="0">
                <a:latin typeface="Montserrat" panose="00000500000000000000" pitchFamily="2" charset="0"/>
              </a:rPr>
              <a:t> na fundação das </a:t>
            </a:r>
            <a:r>
              <a:rPr lang="pt-BR" sz="2800" dirty="0" err="1">
                <a:latin typeface="Montserrat" panose="00000500000000000000" pitchFamily="2" charset="0"/>
              </a:rPr>
              <a:t>CCA’s</a:t>
            </a:r>
            <a:r>
              <a:rPr lang="pt-BR" sz="2800" dirty="0">
                <a:latin typeface="Montserrat" panose="00000500000000000000" pitchFamily="2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1000" dirty="0">
              <a:latin typeface="Montserrat" panose="00000500000000000000" pitchFamily="2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2800" dirty="0">
              <a:latin typeface="Montserrat" panose="00000500000000000000" pitchFamily="2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Montserrat" panose="00000500000000000000" pitchFamily="2" charset="0"/>
              </a:rPr>
              <a:t>Deve promover encontros para os orientadores e para os membros das </a:t>
            </a:r>
            <a:r>
              <a:rPr lang="pt-BR" sz="2800" dirty="0" err="1">
                <a:latin typeface="Montserrat" panose="00000500000000000000" pitchFamily="2" charset="0"/>
              </a:rPr>
              <a:t>CCA’s</a:t>
            </a:r>
            <a:r>
              <a:rPr lang="pt-BR" sz="2800" dirty="0">
                <a:latin typeface="Montserrat" panose="00000500000000000000" pitchFamily="2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643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9ECC46DE-EBAA-8EE6-BBE6-BB3967441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0"/>
          <a:stretch/>
        </p:blipFill>
        <p:spPr>
          <a:xfrm>
            <a:off x="10248205" y="5268763"/>
            <a:ext cx="1789662" cy="1034992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5DE898FB-B244-4817-81BB-80707B63DCC2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9" name="Retângulo 8">
            <a:extLst>
              <a:ext uri="{FF2B5EF4-FFF2-40B4-BE49-F238E27FC236}">
                <a16:creationId xmlns:a16="http://schemas.microsoft.com/office/drawing/2014/main" id="{9FF6CEA9-A194-44E2-8C52-E5E5C7CC4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435" y="2421341"/>
            <a:ext cx="9121770" cy="21852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Montserrat" panose="00000500000000000000" pitchFamily="2" charset="0"/>
              </a:rPr>
              <a:t>Que oriente e motive os presidentes de </a:t>
            </a:r>
            <a:r>
              <a:rPr lang="pt-BR" sz="2800" dirty="0" err="1">
                <a:latin typeface="Montserrat" panose="00000500000000000000" pitchFamily="2" charset="0"/>
              </a:rPr>
              <a:t>CP’s</a:t>
            </a:r>
            <a:r>
              <a:rPr lang="pt-BR" sz="2800" dirty="0">
                <a:latin typeface="Montserrat" panose="00000500000000000000" pitchFamily="2" charset="0"/>
              </a:rPr>
              <a:t> na fundação das </a:t>
            </a:r>
            <a:r>
              <a:rPr lang="pt-BR" sz="2800" dirty="0" err="1">
                <a:latin typeface="Montserrat" panose="00000500000000000000" pitchFamily="2" charset="0"/>
              </a:rPr>
              <a:t>CCA’s</a:t>
            </a:r>
            <a:r>
              <a:rPr lang="pt-BR" sz="2800" dirty="0">
                <a:latin typeface="Montserrat" panose="00000500000000000000" pitchFamily="2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1000" dirty="0">
              <a:latin typeface="Montserrat" panose="00000500000000000000" pitchFamily="2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1050" dirty="0">
              <a:latin typeface="Montserrat" panose="00000500000000000000" pitchFamily="2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Montserrat" panose="00000500000000000000" pitchFamily="2" charset="0"/>
              </a:rPr>
              <a:t>Deve promover encontros para os orientadores e para os membros das </a:t>
            </a:r>
            <a:r>
              <a:rPr lang="pt-BR" sz="2800" dirty="0" err="1">
                <a:latin typeface="Montserrat" panose="00000500000000000000" pitchFamily="2" charset="0"/>
              </a:rPr>
              <a:t>CCA’s</a:t>
            </a:r>
            <a:r>
              <a:rPr lang="pt-BR" sz="2800" dirty="0">
                <a:latin typeface="Montserrat" panose="00000500000000000000" pitchFamily="2" charset="0"/>
              </a:rPr>
              <a:t>;</a:t>
            </a:r>
            <a:endParaRPr lang="pt-BR" sz="1000" dirty="0">
              <a:latin typeface="+mn-lt"/>
            </a:endParaRPr>
          </a:p>
        </p:txBody>
      </p:sp>
      <p:pic>
        <p:nvPicPr>
          <p:cNvPr id="15" name="Imagem 3">
            <a:extLst>
              <a:ext uri="{FF2B5EF4-FFF2-40B4-BE49-F238E27FC236}">
                <a16:creationId xmlns:a16="http://schemas.microsoft.com/office/drawing/2014/main" id="{EED7E97D-477D-41C2-8A92-822C74600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4500063"/>
            <a:ext cx="8432731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E899D60C-8C67-4559-9EF7-BBCE4B62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4197"/>
            <a:ext cx="12192000" cy="130201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da coordenação de CCA do CC. </a:t>
            </a:r>
          </a:p>
        </p:txBody>
      </p:sp>
    </p:spTree>
    <p:extLst>
      <p:ext uri="{BB962C8B-B14F-4D97-AF65-F5344CB8AC3E}">
        <p14:creationId xmlns:p14="http://schemas.microsoft.com/office/powerpoint/2010/main" val="2891106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9ECC46DE-EBAA-8EE6-BBE6-BB3967441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0"/>
          <a:stretch/>
        </p:blipFill>
        <p:spPr>
          <a:xfrm>
            <a:off x="10248205" y="5268763"/>
            <a:ext cx="1789662" cy="1034992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5DE898FB-B244-4817-81BB-80707B63DCC2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pic>
        <p:nvPicPr>
          <p:cNvPr id="15" name="Imagem 3">
            <a:extLst>
              <a:ext uri="{FF2B5EF4-FFF2-40B4-BE49-F238E27FC236}">
                <a16:creationId xmlns:a16="http://schemas.microsoft.com/office/drawing/2014/main" id="{EED7E97D-477D-41C2-8A92-822C74600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21" y="4500063"/>
            <a:ext cx="7995409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8">
            <a:extLst>
              <a:ext uri="{FF2B5EF4-FFF2-40B4-BE49-F238E27FC236}">
                <a16:creationId xmlns:a16="http://schemas.microsoft.com/office/drawing/2014/main" id="{495E88C1-D611-4689-A4AC-07431071A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31" y="1841753"/>
            <a:ext cx="12023868" cy="24006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Montserrat" panose="00000500000000000000" pitchFamily="2" charset="0"/>
              </a:rPr>
              <a:t>Que cuide para que as crianças e os adolescentes sejam formados de acordo com o carisma e a espiritualidade vicentina;</a:t>
            </a:r>
          </a:p>
          <a:p>
            <a:pPr algn="just">
              <a:defRPr/>
            </a:pPr>
            <a:endParaRPr lang="pt-BR" altLang="pt-BR" sz="10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sz="2800" dirty="0">
                <a:latin typeface="Montserrat" panose="00000500000000000000" pitchFamily="2" charset="0"/>
              </a:rPr>
              <a:t>Manter o cadastro  das </a:t>
            </a:r>
            <a:r>
              <a:rPr lang="pt-BR" sz="2800" dirty="0" err="1">
                <a:latin typeface="Montserrat" panose="00000500000000000000" pitchFamily="2" charset="0"/>
              </a:rPr>
              <a:t>CCAs</a:t>
            </a:r>
            <a:r>
              <a:rPr lang="pt-BR" sz="2800" dirty="0">
                <a:latin typeface="Montserrat" panose="00000500000000000000" pitchFamily="2" charset="0"/>
              </a:rPr>
              <a:t> sempre atualizado; promovendo encontros para os orientadores junto à </a:t>
            </a:r>
            <a:r>
              <a:rPr lang="pt-BR" sz="2800" dirty="0" err="1">
                <a:latin typeface="Montserrat" panose="00000500000000000000" pitchFamily="2" charset="0"/>
              </a:rPr>
              <a:t>Ecafo</a:t>
            </a:r>
            <a:endParaRPr lang="pt-BR" sz="2800" dirty="0">
              <a:latin typeface="Montserrat" panose="00000500000000000000" pitchFamily="2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52ED55B4-1406-4886-84F7-F8C68F7B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5944"/>
            <a:ext cx="12192000" cy="68815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da coordenação de CCA do CC. </a:t>
            </a:r>
          </a:p>
        </p:txBody>
      </p:sp>
    </p:spTree>
    <p:extLst>
      <p:ext uri="{BB962C8B-B14F-4D97-AF65-F5344CB8AC3E}">
        <p14:creationId xmlns:p14="http://schemas.microsoft.com/office/powerpoint/2010/main" val="176132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5DE898FB-B244-4817-81BB-80707B63DCC2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9B4F1BD-DC01-419B-8BFA-6BBCDC56B5B4}"/>
              </a:ext>
            </a:extLst>
          </p:cNvPr>
          <p:cNvSpPr/>
          <p:nvPr/>
        </p:nvSpPr>
        <p:spPr>
          <a:xfrm>
            <a:off x="154546" y="1921565"/>
            <a:ext cx="86148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cuide para que os orientadores instruem as crianças e os adolescentes para o foco do trabalho junto ao Pobre;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oriente a todos que as </a:t>
            </a:r>
            <a:r>
              <a:rPr lang="pt-BR" altLang="pt-BR" sz="2800" dirty="0" err="1">
                <a:latin typeface="Montserrat" panose="00000500000000000000" pitchFamily="2" charset="0"/>
              </a:rPr>
              <a:t>CCA’s</a:t>
            </a:r>
            <a:r>
              <a:rPr lang="pt-BR" altLang="pt-BR" sz="2800" dirty="0">
                <a:latin typeface="Montserrat" panose="00000500000000000000" pitchFamily="2" charset="0"/>
              </a:rPr>
              <a:t> são conferências-escola e que os orientadores precisam estar bem informados para conduzir os trabalhos de acordo com os preceitos da SSVP.</a:t>
            </a:r>
          </a:p>
        </p:txBody>
      </p:sp>
      <p:pic>
        <p:nvPicPr>
          <p:cNvPr id="20" name="Picture 2" descr="Resultado de imagem para imagens de crianÃ§as vicentinas">
            <a:extLst>
              <a:ext uri="{FF2B5EF4-FFF2-40B4-BE49-F238E27FC236}">
                <a16:creationId xmlns:a16="http://schemas.microsoft.com/office/drawing/2014/main" id="{98440E18-8D5D-4200-AEEC-B958B3B9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1699803"/>
            <a:ext cx="34226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E7107F0B-AAF3-4D46-BB14-F531B798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0548"/>
            <a:ext cx="12192000" cy="100101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da coordenação de CCA do CC. </a:t>
            </a:r>
          </a:p>
        </p:txBody>
      </p:sp>
    </p:spTree>
    <p:extLst>
      <p:ext uri="{BB962C8B-B14F-4D97-AF65-F5344CB8AC3E}">
        <p14:creationId xmlns:p14="http://schemas.microsoft.com/office/powerpoint/2010/main" val="4267670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5DE898FB-B244-4817-81BB-80707B63DCC2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pic>
        <p:nvPicPr>
          <p:cNvPr id="20" name="Picture 2" descr="Resultado de imagem para imagens de crianÃ§as vicentinas">
            <a:extLst>
              <a:ext uri="{FF2B5EF4-FFF2-40B4-BE49-F238E27FC236}">
                <a16:creationId xmlns:a16="http://schemas.microsoft.com/office/drawing/2014/main" id="{98440E18-8D5D-4200-AEEC-B958B3B9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1699803"/>
            <a:ext cx="34226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8458781A-848F-42E0-A007-A7FDEC2461F2}"/>
              </a:ext>
            </a:extLst>
          </p:cNvPr>
          <p:cNvSpPr/>
          <p:nvPr/>
        </p:nvSpPr>
        <p:spPr>
          <a:xfrm>
            <a:off x="410964" y="2070494"/>
            <a:ext cx="83318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oriente a todos que as </a:t>
            </a:r>
            <a:r>
              <a:rPr lang="pt-BR" altLang="pt-BR" sz="2800" dirty="0" err="1">
                <a:latin typeface="Montserrat" panose="00000500000000000000" pitchFamily="2" charset="0"/>
              </a:rPr>
              <a:t>CCA’s</a:t>
            </a:r>
            <a:r>
              <a:rPr lang="pt-BR" altLang="pt-BR" sz="2800" dirty="0">
                <a:latin typeface="Montserrat" panose="00000500000000000000" pitchFamily="2" charset="0"/>
              </a:rPr>
              <a:t> são conferências-escola e que os orientadores precisam estar bem informados para conduzir os trabalhos de acordo com os preceitos da SSVP.</a:t>
            </a:r>
          </a:p>
          <a:p>
            <a:pPr algn="just" eaLnBrk="1" hangingPunct="1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cuide para que os orientadores estejam alinhados com o Manual de Orientação e com a Regra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D81F7CF-3302-45FB-99B6-CDB1A7BF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" y="944183"/>
            <a:ext cx="12192000" cy="104364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da coordenação de CCA do CC. </a:t>
            </a:r>
          </a:p>
        </p:txBody>
      </p:sp>
    </p:spTree>
    <p:extLst>
      <p:ext uri="{BB962C8B-B14F-4D97-AF65-F5344CB8AC3E}">
        <p14:creationId xmlns:p14="http://schemas.microsoft.com/office/powerpoint/2010/main" val="1994347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19275826-3912-12E6-B88F-E788DA2AF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64"/>
          <a:stretch/>
        </p:blipFill>
        <p:spPr>
          <a:xfrm>
            <a:off x="2033363" y="1631793"/>
            <a:ext cx="7960575" cy="400915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2228594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4283"/>
            <a:ext cx="12191999" cy="78504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da coordenação da </a:t>
            </a:r>
            <a:r>
              <a:rPr lang="pt-BR" sz="2800" b="1" dirty="0" err="1">
                <a:solidFill>
                  <a:srgbClr val="0053A1"/>
                </a:solidFill>
                <a:latin typeface="Montserrat" panose="00000500000000000000" pitchFamily="2" charset="0"/>
              </a:rPr>
              <a:t>Ecafo</a:t>
            </a:r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 do CC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9275826-3912-12E6-B88F-E788DA2AF2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64"/>
          <a:stretch/>
        </p:blipFill>
        <p:spPr>
          <a:xfrm>
            <a:off x="10329800" y="5226997"/>
            <a:ext cx="1862199" cy="967741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CE6699F7-88B4-4C51-8C48-20D0340225B1}"/>
              </a:ext>
            </a:extLst>
          </p:cNvPr>
          <p:cNvSpPr/>
          <p:nvPr/>
        </p:nvSpPr>
        <p:spPr>
          <a:xfrm>
            <a:off x="656822" y="1933166"/>
            <a:ext cx="96729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- Responsável por toda a formação espiritual e vicentina dos confrades e consocias;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1200" dirty="0">
              <a:latin typeface="Montserrat" panose="00000500000000000000" pitchFamily="2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- Coordene, motive e oriente os coordenadores de ECAFO dos </a:t>
            </a:r>
            <a:r>
              <a:rPr lang="pt-BR" sz="2800" dirty="0" err="1">
                <a:latin typeface="Montserrat" panose="00000500000000000000" pitchFamily="2" charset="0"/>
                <a:cs typeface="Arial" charset="0"/>
              </a:rPr>
              <a:t>CP’s</a:t>
            </a:r>
            <a:r>
              <a:rPr lang="pt-BR" sz="2800" dirty="0">
                <a:latin typeface="Montserrat" panose="00000500000000000000" pitchFamily="2" charset="0"/>
                <a:cs typeface="Arial" charset="0"/>
              </a:rPr>
              <a:t>.;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1200" dirty="0">
              <a:latin typeface="Montserrat" panose="00000500000000000000" pitchFamily="2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 Realize reuniões periódicas com os coordenadores dos </a:t>
            </a:r>
            <a:r>
              <a:rPr lang="pt-BR" sz="2800" dirty="0" err="1">
                <a:latin typeface="Montserrat" panose="00000500000000000000" pitchFamily="2" charset="0"/>
                <a:cs typeface="Arial" charset="0"/>
              </a:rPr>
              <a:t>CP’s</a:t>
            </a:r>
            <a:r>
              <a:rPr lang="pt-BR" sz="2800" dirty="0">
                <a:latin typeface="Montserrat" panose="00000500000000000000" pitchFamily="2" charset="0"/>
                <a:cs typeface="Arial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pt-BR" sz="1200" dirty="0">
              <a:latin typeface="Montserrat" panose="00000500000000000000" pitchFamily="2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Montserrat" panose="00000500000000000000" pitchFamily="2" charset="0"/>
                <a:cs typeface="Arial" charset="0"/>
              </a:rPr>
              <a:t>- Forneça material de formação;</a:t>
            </a:r>
          </a:p>
        </p:txBody>
      </p:sp>
      <p:pic>
        <p:nvPicPr>
          <p:cNvPr id="18" name="Picture 2" descr="Resultado de imagem para Livro aberto">
            <a:extLst>
              <a:ext uri="{FF2B5EF4-FFF2-40B4-BE49-F238E27FC236}">
                <a16:creationId xmlns:a16="http://schemas.microsoft.com/office/drawing/2014/main" id="{61C0D4E1-1963-4457-8592-AFC2C779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37" y="5548694"/>
            <a:ext cx="3458818" cy="12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39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12B3EF3-57DA-D76C-3407-EA6EFCF4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466C1AB-B69B-4FBA-8997-9B0EFABDED55}"/>
              </a:ext>
            </a:extLst>
          </p:cNvPr>
          <p:cNvSpPr txBox="1"/>
          <p:nvPr/>
        </p:nvSpPr>
        <p:spPr>
          <a:xfrm>
            <a:off x="132521" y="2807418"/>
            <a:ext cx="119053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rgbClr val="0070C0"/>
                </a:solidFill>
                <a:latin typeface="Garamond" panose="02020404030301010803" pitchFamily="18" charset="0"/>
              </a:rPr>
              <a:t>Formação para Diretoria de Conselho Central     3ª parte</a:t>
            </a:r>
            <a:endParaRPr lang="pt-BR" sz="2000" b="1" i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9275826-3912-12E6-B88F-E788DA2AF2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64"/>
          <a:stretch/>
        </p:blipFill>
        <p:spPr>
          <a:xfrm>
            <a:off x="10329800" y="5226997"/>
            <a:ext cx="1862199" cy="967741"/>
          </a:xfrm>
          <a:prstGeom prst="rect">
            <a:avLst/>
          </a:prstGeom>
        </p:spPr>
      </p:pic>
      <p:sp>
        <p:nvSpPr>
          <p:cNvPr id="7" name="Retângulo 7">
            <a:extLst>
              <a:ext uri="{FF2B5EF4-FFF2-40B4-BE49-F238E27FC236}">
                <a16:creationId xmlns:a16="http://schemas.microsoft.com/office/drawing/2014/main" id="{2E611DAB-C294-4874-AB54-DDBACC52B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44" y="1793533"/>
            <a:ext cx="1115310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Que mantenha uma escola permanente atuando nas Conferências</a:t>
            </a:r>
          </a:p>
          <a:p>
            <a:pPr algn="just"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Cuidar para que todos os confrades e </a:t>
            </a:r>
            <a:r>
              <a:rPr lang="pt-BR" altLang="pt-BR" sz="2800" dirty="0" err="1">
                <a:latin typeface="Montserrat" panose="00000500000000000000" pitchFamily="2" charset="0"/>
              </a:rPr>
              <a:t>consócias</a:t>
            </a:r>
            <a:r>
              <a:rPr lang="pt-BR" altLang="pt-BR" sz="2800" dirty="0">
                <a:latin typeface="Montserrat" panose="00000500000000000000" pitchFamily="2" charset="0"/>
              </a:rPr>
              <a:t> participem dos cursos de formação e eventos prescritos na Regra.</a:t>
            </a:r>
          </a:p>
          <a:p>
            <a:pPr algn="just"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 algn="just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Que busque capacitar os formadores e as coordenações de ECAFO dos </a:t>
            </a:r>
            <a:r>
              <a:rPr lang="pt-BR" altLang="pt-BR" sz="2800" dirty="0" err="1">
                <a:latin typeface="Montserrat" panose="00000500000000000000" pitchFamily="2" charset="0"/>
              </a:rPr>
              <a:t>CP’s</a:t>
            </a:r>
            <a:r>
              <a:rPr lang="pt-BR" altLang="pt-BR" sz="2800" dirty="0">
                <a:latin typeface="Montserrat" panose="00000500000000000000" pitchFamily="2" charset="0"/>
              </a:rPr>
              <a:t>, durante as reuniões ou em momentos específicos.</a:t>
            </a:r>
            <a:endParaRPr lang="pt-BR" sz="2800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4DC6F44-1199-42B0-BADD-847374576E8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D249EBC-2A6D-4253-ACF2-5D5AE3C975E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2F0EEAAC-EC0A-4389-B7DF-AE79E24BCB0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E2424922-EA07-4B65-9DE6-8F1FDB47170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FD18BA48-34E6-477E-9F43-CA2A2535BD2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3B721939-E5B8-4F97-AF02-992FCE63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0447"/>
            <a:ext cx="12191999" cy="78504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da coordenação da </a:t>
            </a:r>
            <a:r>
              <a:rPr lang="pt-BR" sz="2800" b="1" dirty="0" err="1">
                <a:solidFill>
                  <a:srgbClr val="0053A1"/>
                </a:solidFill>
                <a:latin typeface="Montserrat" panose="00000500000000000000" pitchFamily="2" charset="0"/>
              </a:rPr>
              <a:t>Ecafo</a:t>
            </a:r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 do CC </a:t>
            </a:r>
          </a:p>
        </p:txBody>
      </p:sp>
    </p:spTree>
    <p:extLst>
      <p:ext uri="{BB962C8B-B14F-4D97-AF65-F5344CB8AC3E}">
        <p14:creationId xmlns:p14="http://schemas.microsoft.com/office/powerpoint/2010/main" val="3408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9275826-3912-12E6-B88F-E788DA2AF2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64"/>
          <a:stretch/>
        </p:blipFill>
        <p:spPr>
          <a:xfrm>
            <a:off x="10329800" y="5226997"/>
            <a:ext cx="1862199" cy="967741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14DC6F44-1199-42B0-BADD-847374576E8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D249EBC-2A6D-4253-ACF2-5D5AE3C975E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2F0EEAAC-EC0A-4389-B7DF-AE79E24BCB0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E2424922-EA07-4B65-9DE6-8F1FDB47170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FD18BA48-34E6-477E-9F43-CA2A2535BD2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Retângulo 7">
            <a:extLst>
              <a:ext uri="{FF2B5EF4-FFF2-40B4-BE49-F238E27FC236}">
                <a16:creationId xmlns:a16="http://schemas.microsoft.com/office/drawing/2014/main" id="{974E5EB4-3511-4809-BDCE-26052060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70" y="1829625"/>
            <a:ext cx="11553282" cy="29361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cuide para que todo material de formação chegue às conferências;</a:t>
            </a:r>
          </a:p>
          <a:p>
            <a:pPr>
              <a:spcBef>
                <a:spcPct val="20000"/>
              </a:spcBef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Ter atenção para que nenhuma Unidade Vicentina tome posse sem passar pelo Módulo de formação  para Novas Diretorias;</a:t>
            </a:r>
          </a:p>
          <a:p>
            <a:pPr>
              <a:spcBef>
                <a:spcPct val="20000"/>
              </a:spcBef>
              <a:defRPr/>
            </a:pPr>
            <a:endParaRPr lang="pt-BR" altLang="pt-BR" sz="1400" dirty="0">
              <a:latin typeface="Montserrat" panose="00000500000000000000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Fazer relatório  mensal de suas atividades de formação.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B9BFFC1-699F-483A-9D2B-ABE68976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4283"/>
            <a:ext cx="12191999" cy="78504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da coordenação da </a:t>
            </a:r>
            <a:r>
              <a:rPr lang="pt-BR" sz="2800" b="1" dirty="0" err="1">
                <a:solidFill>
                  <a:srgbClr val="0053A1"/>
                </a:solidFill>
                <a:latin typeface="Montserrat" panose="00000500000000000000" pitchFamily="2" charset="0"/>
              </a:rPr>
              <a:t>Ecafo</a:t>
            </a:r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 do CC </a:t>
            </a:r>
          </a:p>
        </p:txBody>
      </p:sp>
    </p:spTree>
    <p:extLst>
      <p:ext uri="{BB962C8B-B14F-4D97-AF65-F5344CB8AC3E}">
        <p14:creationId xmlns:p14="http://schemas.microsoft.com/office/powerpoint/2010/main" val="2653630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9275826-3912-12E6-B88F-E788DA2AF2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64"/>
          <a:stretch/>
        </p:blipFill>
        <p:spPr>
          <a:xfrm>
            <a:off x="10329800" y="5226997"/>
            <a:ext cx="1862199" cy="967741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14DC6F44-1199-42B0-BADD-847374576E8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D249EBC-2A6D-4253-ACF2-5D5AE3C975E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2F0EEAAC-EC0A-4389-B7DF-AE79E24BCB0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E2424922-EA07-4B65-9DE6-8F1FDB47170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FD18BA48-34E6-477E-9F43-CA2A2535BD2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1">
            <a:extLst>
              <a:ext uri="{FF2B5EF4-FFF2-40B4-BE49-F238E27FC236}">
                <a16:creationId xmlns:a16="http://schemas.microsoft.com/office/drawing/2014/main" id="{EB45D221-7BCE-4151-B968-D2F9F7492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575" y="1642152"/>
            <a:ext cx="8785225" cy="476284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ts val="1500"/>
              </a:spcBef>
              <a:buClr>
                <a:srgbClr val="FFFFFF"/>
              </a:buClr>
              <a:buFont typeface="Times New Roman" panose="02020603050405020304" pitchFamily="18" charset="0"/>
              <a:buNone/>
              <a:defRPr/>
            </a:pPr>
            <a:r>
              <a:rPr lang="en-GB" altLang="pt-BR" sz="2800" b="1" dirty="0">
                <a:latin typeface="Montserrat" panose="00000500000000000000" pitchFamily="2" charset="0"/>
              </a:rPr>
              <a:t>MISSÃO DA ECAFO:</a:t>
            </a:r>
          </a:p>
          <a:p>
            <a:pPr algn="ctr">
              <a:lnSpc>
                <a:spcPct val="95000"/>
              </a:lnSpc>
              <a:spcBef>
                <a:spcPts val="1500"/>
              </a:spcBef>
              <a:buClr>
                <a:srgbClr val="FFFFFF"/>
              </a:buClr>
              <a:buFont typeface="Times New Roman" panose="02020603050405020304" pitchFamily="18" charset="0"/>
              <a:buNone/>
              <a:defRPr/>
            </a:pPr>
            <a:r>
              <a:rPr lang="en-GB" altLang="pt-BR" sz="2800" dirty="0">
                <a:latin typeface="Montserrat" panose="00000500000000000000" pitchFamily="2" charset="0"/>
              </a:rPr>
              <a:t>Estabelecer uma estratégia de formação que auxilie na busca  do amor ao próximo e da santificação.</a:t>
            </a:r>
          </a:p>
          <a:p>
            <a:pPr algn="ctr">
              <a:lnSpc>
                <a:spcPct val="95000"/>
              </a:lnSpc>
              <a:spcBef>
                <a:spcPts val="1500"/>
              </a:spcBef>
              <a:buClr>
                <a:srgbClr val="FFFFFF"/>
              </a:buClr>
              <a:buFont typeface="Times New Roman" panose="02020603050405020304" pitchFamily="18" charset="0"/>
              <a:buNone/>
              <a:defRPr/>
            </a:pPr>
            <a:endParaRPr lang="en-GB" altLang="pt-BR" sz="2800" dirty="0">
              <a:latin typeface="Montserrat" panose="00000500000000000000" pitchFamily="2" charset="0"/>
            </a:endParaRP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altLang="pt-BR" sz="2800" b="1" dirty="0">
                <a:latin typeface="Montserrat" panose="00000500000000000000" pitchFamily="2" charset="0"/>
              </a:rPr>
              <a:t>VISÃO DA ECAFO :</a:t>
            </a:r>
          </a:p>
          <a:p>
            <a:pPr algn="ctr">
              <a:lnSpc>
                <a:spcPct val="95000"/>
              </a:lnSpc>
              <a:buClr>
                <a:srgbClr val="FFFFFF"/>
              </a:buClr>
              <a:defRPr/>
            </a:pPr>
            <a:r>
              <a:rPr lang="en-GB" altLang="pt-BR" sz="2800" dirty="0">
                <a:latin typeface="Montserrat" panose="00000500000000000000" pitchFamily="2" charset="0"/>
              </a:rPr>
              <a:t>Promover a formação humana, formação cristã  e formação vicentina em todas as unidades da SSVP.</a:t>
            </a:r>
          </a:p>
          <a:p>
            <a:pPr algn="ctr">
              <a:lnSpc>
                <a:spcPct val="95000"/>
              </a:lnSpc>
              <a:spcBef>
                <a:spcPts val="1500"/>
              </a:spcBef>
              <a:buClr>
                <a:srgbClr val="FFFFFF"/>
              </a:buClr>
              <a:buFont typeface="Times New Roman" panose="02020603050405020304" pitchFamily="18" charset="0"/>
              <a:buNone/>
              <a:defRPr/>
            </a:pPr>
            <a:endParaRPr lang="en-GB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2133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F21E452-7E4D-49D0-9BB7-852266027831}"/>
              </a:ext>
            </a:extLst>
          </p:cNvPr>
          <p:cNvGrpSpPr/>
          <p:nvPr/>
        </p:nvGrpSpPr>
        <p:grpSpPr>
          <a:xfrm>
            <a:off x="2189408" y="1732722"/>
            <a:ext cx="8730383" cy="3779435"/>
            <a:chOff x="5447001" y="215316"/>
            <a:chExt cx="5202040" cy="1582145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331CE22-8A0C-4B30-8DB3-B583D6B6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001" y="215316"/>
              <a:ext cx="2097597" cy="1582145"/>
            </a:xfrm>
            <a:prstGeom prst="rect">
              <a:avLst/>
            </a:prstGeom>
          </p:spPr>
        </p:pic>
        <p:sp>
          <p:nvSpPr>
            <p:cNvPr id="18" name="CaixaDeTexto 15">
              <a:extLst>
                <a:ext uri="{FF2B5EF4-FFF2-40B4-BE49-F238E27FC236}">
                  <a16:creationId xmlns:a16="http://schemas.microsoft.com/office/drawing/2014/main" id="{B75161AE-5F35-41A4-B4C4-A36F17CD5E79}"/>
                </a:ext>
              </a:extLst>
            </p:cNvPr>
            <p:cNvSpPr txBox="1"/>
            <p:nvPr/>
          </p:nvSpPr>
          <p:spPr>
            <a:xfrm>
              <a:off x="7729187" y="792982"/>
              <a:ext cx="2919854" cy="3588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4400" b="1" dirty="0">
                  <a:solidFill>
                    <a:srgbClr val="0053A1"/>
                  </a:solidFill>
                  <a:latin typeface="Garamond" panose="02020404030301010803" pitchFamily="18" charset="0"/>
                </a:rPr>
                <a:t>DECOM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3751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C6C5E1E-9604-44AA-9DEF-F2A1BCE5B98A}"/>
              </a:ext>
            </a:extLst>
          </p:cNvPr>
          <p:cNvGrpSpPr/>
          <p:nvPr/>
        </p:nvGrpSpPr>
        <p:grpSpPr>
          <a:xfrm>
            <a:off x="9889341" y="4532243"/>
            <a:ext cx="2183389" cy="1821971"/>
            <a:chOff x="254000" y="2637112"/>
            <a:chExt cx="2299440" cy="1946634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F331CE22-8A0C-4B30-8DB3-B583D6B6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" y="2637112"/>
              <a:ext cx="1440000" cy="1440000"/>
            </a:xfrm>
            <a:prstGeom prst="rect">
              <a:avLst/>
            </a:prstGeom>
          </p:spPr>
        </p:pic>
        <p:sp>
          <p:nvSpPr>
            <p:cNvPr id="20" name="CaixaDeTexto 15">
              <a:extLst>
                <a:ext uri="{FF2B5EF4-FFF2-40B4-BE49-F238E27FC236}">
                  <a16:creationId xmlns:a16="http://schemas.microsoft.com/office/drawing/2014/main" id="{B75161AE-5F35-41A4-B4C4-A36F17CD5E79}"/>
                </a:ext>
              </a:extLst>
            </p:cNvPr>
            <p:cNvSpPr txBox="1"/>
            <p:nvPr/>
          </p:nvSpPr>
          <p:spPr>
            <a:xfrm>
              <a:off x="254000" y="4122081"/>
              <a:ext cx="229944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dirty="0">
                  <a:solidFill>
                    <a:srgbClr val="0053A1"/>
                  </a:solidFill>
                  <a:latin typeface="Montserrat ExtraBold" panose="00000900000000000000" pitchFamily="2" charset="0"/>
                </a:rPr>
                <a:t>DECOM</a:t>
              </a:r>
            </a:p>
          </p:txBody>
        </p: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F38D4AB6-66C7-499C-A040-82C55BE91241}"/>
              </a:ext>
            </a:extLst>
          </p:cNvPr>
          <p:cNvSpPr/>
          <p:nvPr/>
        </p:nvSpPr>
        <p:spPr>
          <a:xfrm>
            <a:off x="3919538" y="2065089"/>
            <a:ext cx="63778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Montserrat" panose="00000500000000000000" pitchFamily="2" charset="0"/>
              </a:rPr>
              <a:t>Que seja responsável pela comunicação e pela divulgação da SSVP nos órgãos públicos, rádios, TVs, jornais, etc.;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72CB652-2FE5-4567-BC0E-4DA89A316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8426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 DECOM do CC</a:t>
            </a:r>
          </a:p>
        </p:txBody>
      </p:sp>
      <p:pic>
        <p:nvPicPr>
          <p:cNvPr id="23" name="Picture 2" descr="Resultado de imagem para comunicaÃ§Ã£o">
            <a:extLst>
              <a:ext uri="{FF2B5EF4-FFF2-40B4-BE49-F238E27FC236}">
                <a16:creationId xmlns:a16="http://schemas.microsoft.com/office/drawing/2014/main" id="{287F6968-F60E-458C-84D9-B0369AD9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700066"/>
            <a:ext cx="323532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480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C6C5E1E-9604-44AA-9DEF-F2A1BCE5B98A}"/>
              </a:ext>
            </a:extLst>
          </p:cNvPr>
          <p:cNvGrpSpPr/>
          <p:nvPr/>
        </p:nvGrpSpPr>
        <p:grpSpPr>
          <a:xfrm>
            <a:off x="9889341" y="4532243"/>
            <a:ext cx="2183389" cy="1821971"/>
            <a:chOff x="254000" y="2637112"/>
            <a:chExt cx="2299440" cy="1946634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F331CE22-8A0C-4B30-8DB3-B583D6B6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" y="2637112"/>
              <a:ext cx="1440000" cy="1440000"/>
            </a:xfrm>
            <a:prstGeom prst="rect">
              <a:avLst/>
            </a:prstGeom>
          </p:spPr>
        </p:pic>
        <p:sp>
          <p:nvSpPr>
            <p:cNvPr id="20" name="CaixaDeTexto 15">
              <a:extLst>
                <a:ext uri="{FF2B5EF4-FFF2-40B4-BE49-F238E27FC236}">
                  <a16:creationId xmlns:a16="http://schemas.microsoft.com/office/drawing/2014/main" id="{B75161AE-5F35-41A4-B4C4-A36F17CD5E79}"/>
                </a:ext>
              </a:extLst>
            </p:cNvPr>
            <p:cNvSpPr txBox="1"/>
            <p:nvPr/>
          </p:nvSpPr>
          <p:spPr>
            <a:xfrm>
              <a:off x="254000" y="4122081"/>
              <a:ext cx="229944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dirty="0">
                  <a:solidFill>
                    <a:srgbClr val="0053A1"/>
                  </a:solidFill>
                  <a:latin typeface="Montserrat ExtraBold" panose="00000900000000000000" pitchFamily="2" charset="0"/>
                </a:rPr>
                <a:t>DECOM</a:t>
              </a: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AD78152F-2D74-4ED8-960A-B9F2F04DE8BC}"/>
              </a:ext>
            </a:extLst>
          </p:cNvPr>
          <p:cNvSpPr/>
          <p:nvPr/>
        </p:nvSpPr>
        <p:spPr>
          <a:xfrm>
            <a:off x="835304" y="3195411"/>
            <a:ext cx="4876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Montserrat" panose="00000500000000000000" pitchFamily="2" charset="0"/>
              </a:rPr>
              <a:t>Que recorra ao DECOM do CM, em busca de orientação e subsídios</a:t>
            </a:r>
          </a:p>
        </p:txBody>
      </p:sp>
      <p:pic>
        <p:nvPicPr>
          <p:cNvPr id="18" name="Picture 4" descr="Resultado de imagem para publicidade criaÃ§Ã£o">
            <a:extLst>
              <a:ext uri="{FF2B5EF4-FFF2-40B4-BE49-F238E27FC236}">
                <a16:creationId xmlns:a16="http://schemas.microsoft.com/office/drawing/2014/main" id="{230A5D1F-5ADE-4F44-93C1-A97E72FF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98" y="234269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EEBBC70-578B-492E-9FE3-0FECE53C0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8426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 DECOM do CC</a:t>
            </a:r>
          </a:p>
        </p:txBody>
      </p:sp>
    </p:spTree>
    <p:extLst>
      <p:ext uri="{BB962C8B-B14F-4D97-AF65-F5344CB8AC3E}">
        <p14:creationId xmlns:p14="http://schemas.microsoft.com/office/powerpoint/2010/main" val="3426489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C6C5E1E-9604-44AA-9DEF-F2A1BCE5B98A}"/>
              </a:ext>
            </a:extLst>
          </p:cNvPr>
          <p:cNvGrpSpPr/>
          <p:nvPr/>
        </p:nvGrpSpPr>
        <p:grpSpPr>
          <a:xfrm>
            <a:off x="9889341" y="4532243"/>
            <a:ext cx="2183389" cy="1821971"/>
            <a:chOff x="254000" y="2637112"/>
            <a:chExt cx="2299440" cy="1946634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F331CE22-8A0C-4B30-8DB3-B583D6B6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" y="2637112"/>
              <a:ext cx="1440000" cy="1440000"/>
            </a:xfrm>
            <a:prstGeom prst="rect">
              <a:avLst/>
            </a:prstGeom>
          </p:spPr>
        </p:pic>
        <p:sp>
          <p:nvSpPr>
            <p:cNvPr id="20" name="CaixaDeTexto 15">
              <a:extLst>
                <a:ext uri="{FF2B5EF4-FFF2-40B4-BE49-F238E27FC236}">
                  <a16:creationId xmlns:a16="http://schemas.microsoft.com/office/drawing/2014/main" id="{B75161AE-5F35-41A4-B4C4-A36F17CD5E79}"/>
                </a:ext>
              </a:extLst>
            </p:cNvPr>
            <p:cNvSpPr txBox="1"/>
            <p:nvPr/>
          </p:nvSpPr>
          <p:spPr>
            <a:xfrm>
              <a:off x="254000" y="4122081"/>
              <a:ext cx="229944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dirty="0">
                  <a:solidFill>
                    <a:srgbClr val="0053A1"/>
                  </a:solidFill>
                  <a:latin typeface="Montserrat ExtraBold" panose="00000900000000000000" pitchFamily="2" charset="0"/>
                </a:rPr>
                <a:t>DECOM</a:t>
              </a:r>
            </a:p>
          </p:txBody>
        </p:sp>
      </p:grpSp>
      <p:pic>
        <p:nvPicPr>
          <p:cNvPr id="18" name="Picture 4" descr="Resultado de imagem para publicidade criaÃ§Ã£o">
            <a:extLst>
              <a:ext uri="{FF2B5EF4-FFF2-40B4-BE49-F238E27FC236}">
                <a16:creationId xmlns:a16="http://schemas.microsoft.com/office/drawing/2014/main" id="{230A5D1F-5ADE-4F44-93C1-A97E72FF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591" y="148616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8F396EE-A0B2-4814-83E2-36BED9D735E9}"/>
              </a:ext>
            </a:extLst>
          </p:cNvPr>
          <p:cNvSpPr/>
          <p:nvPr/>
        </p:nvSpPr>
        <p:spPr>
          <a:xfrm>
            <a:off x="350465" y="2057520"/>
            <a:ext cx="86649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esteja atento e trabalhando para que as informações cheguem às bases.</a:t>
            </a:r>
          </a:p>
          <a:p>
            <a:pPr eaLnBrk="1" hangingPunct="1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crie subsídios para que a comunicação alcance e circule em toda área do CC.</a:t>
            </a:r>
          </a:p>
          <a:p>
            <a:pPr eaLnBrk="1" hangingPunct="1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esteja atento na circulação de informações entre as Unidade Vicentinas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B9302B7-ADBD-4433-8816-02FB48C34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8426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 DECOM do CC</a:t>
            </a:r>
          </a:p>
        </p:txBody>
      </p:sp>
    </p:spTree>
    <p:extLst>
      <p:ext uri="{BB962C8B-B14F-4D97-AF65-F5344CB8AC3E}">
        <p14:creationId xmlns:p14="http://schemas.microsoft.com/office/powerpoint/2010/main" val="556845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C6C5E1E-9604-44AA-9DEF-F2A1BCE5B98A}"/>
              </a:ext>
            </a:extLst>
          </p:cNvPr>
          <p:cNvGrpSpPr/>
          <p:nvPr/>
        </p:nvGrpSpPr>
        <p:grpSpPr>
          <a:xfrm>
            <a:off x="9889341" y="4532243"/>
            <a:ext cx="2183389" cy="1821971"/>
            <a:chOff x="254000" y="2637112"/>
            <a:chExt cx="2299440" cy="1946634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F331CE22-8A0C-4B30-8DB3-B583D6B6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" y="2637112"/>
              <a:ext cx="1440000" cy="1440000"/>
            </a:xfrm>
            <a:prstGeom prst="rect">
              <a:avLst/>
            </a:prstGeom>
          </p:spPr>
        </p:pic>
        <p:sp>
          <p:nvSpPr>
            <p:cNvPr id="20" name="CaixaDeTexto 15">
              <a:extLst>
                <a:ext uri="{FF2B5EF4-FFF2-40B4-BE49-F238E27FC236}">
                  <a16:creationId xmlns:a16="http://schemas.microsoft.com/office/drawing/2014/main" id="{B75161AE-5F35-41A4-B4C4-A36F17CD5E79}"/>
                </a:ext>
              </a:extLst>
            </p:cNvPr>
            <p:cNvSpPr txBox="1"/>
            <p:nvPr/>
          </p:nvSpPr>
          <p:spPr>
            <a:xfrm>
              <a:off x="254000" y="4122081"/>
              <a:ext cx="229944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dirty="0">
                  <a:solidFill>
                    <a:srgbClr val="0053A1"/>
                  </a:solidFill>
                  <a:latin typeface="Montserrat ExtraBold" panose="00000900000000000000" pitchFamily="2" charset="0"/>
                </a:rPr>
                <a:t>DECOM</a:t>
              </a:r>
            </a:p>
          </p:txBody>
        </p:sp>
      </p:grpSp>
      <p:pic>
        <p:nvPicPr>
          <p:cNvPr id="18" name="Picture 4" descr="Resultado de imagem para publicidade criaÃ§Ã£o">
            <a:extLst>
              <a:ext uri="{FF2B5EF4-FFF2-40B4-BE49-F238E27FC236}">
                <a16:creationId xmlns:a16="http://schemas.microsoft.com/office/drawing/2014/main" id="{230A5D1F-5ADE-4F44-93C1-A97E72FF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835" y="1910992"/>
            <a:ext cx="2497206" cy="257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5650C4A0-7C72-4EF0-84F3-D339295FF7E2}"/>
              </a:ext>
            </a:extLst>
          </p:cNvPr>
          <p:cNvSpPr/>
          <p:nvPr/>
        </p:nvSpPr>
        <p:spPr>
          <a:xfrm>
            <a:off x="231088" y="2518303"/>
            <a:ext cx="835912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tenha atenção com as assinaturas do Boletim Brasileiro.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envie notícias, fotos, acontecimentos, escritos, testemunhos para divulgação no Boletim Brasileiro.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A6DDF58-895E-4DD2-9DEB-2F84C248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8426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 DECOM do CC</a:t>
            </a:r>
          </a:p>
        </p:txBody>
      </p:sp>
    </p:spTree>
    <p:extLst>
      <p:ext uri="{BB962C8B-B14F-4D97-AF65-F5344CB8AC3E}">
        <p14:creationId xmlns:p14="http://schemas.microsoft.com/office/powerpoint/2010/main" val="1482786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C6C5E1E-9604-44AA-9DEF-F2A1BCE5B98A}"/>
              </a:ext>
            </a:extLst>
          </p:cNvPr>
          <p:cNvGrpSpPr/>
          <p:nvPr/>
        </p:nvGrpSpPr>
        <p:grpSpPr>
          <a:xfrm>
            <a:off x="9889341" y="4532243"/>
            <a:ext cx="2183389" cy="1821971"/>
            <a:chOff x="254000" y="2637112"/>
            <a:chExt cx="2299440" cy="1946634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F331CE22-8A0C-4B30-8DB3-B583D6B6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" y="2637112"/>
              <a:ext cx="1440000" cy="1440000"/>
            </a:xfrm>
            <a:prstGeom prst="rect">
              <a:avLst/>
            </a:prstGeom>
          </p:spPr>
        </p:pic>
        <p:sp>
          <p:nvSpPr>
            <p:cNvPr id="20" name="CaixaDeTexto 15">
              <a:extLst>
                <a:ext uri="{FF2B5EF4-FFF2-40B4-BE49-F238E27FC236}">
                  <a16:creationId xmlns:a16="http://schemas.microsoft.com/office/drawing/2014/main" id="{B75161AE-5F35-41A4-B4C4-A36F17CD5E79}"/>
                </a:ext>
              </a:extLst>
            </p:cNvPr>
            <p:cNvSpPr txBox="1"/>
            <p:nvPr/>
          </p:nvSpPr>
          <p:spPr>
            <a:xfrm>
              <a:off x="254000" y="4122081"/>
              <a:ext cx="229944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dirty="0">
                  <a:solidFill>
                    <a:srgbClr val="0053A1"/>
                  </a:solidFill>
                  <a:latin typeface="Montserrat ExtraBold" panose="00000900000000000000" pitchFamily="2" charset="0"/>
                </a:rPr>
                <a:t>DECOM</a:t>
              </a: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5650C4A0-7C72-4EF0-84F3-D339295FF7E2}"/>
              </a:ext>
            </a:extLst>
          </p:cNvPr>
          <p:cNvSpPr/>
          <p:nvPr/>
        </p:nvSpPr>
        <p:spPr>
          <a:xfrm>
            <a:off x="1378039" y="2182505"/>
            <a:ext cx="830687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tenha atenção com as assinaturas do Boletim Brasileiro.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envie notícias, fotos, acontecimentos, escritos, testemunhos para divulgação no Boletim Brasileiro.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DAEA9B5-354E-49D9-A3AE-708B12B91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8426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 DECOM do CC</a:t>
            </a:r>
          </a:p>
        </p:txBody>
      </p:sp>
    </p:spTree>
    <p:extLst>
      <p:ext uri="{BB962C8B-B14F-4D97-AF65-F5344CB8AC3E}">
        <p14:creationId xmlns:p14="http://schemas.microsoft.com/office/powerpoint/2010/main" val="3307117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F21E452-7E4D-49D0-9BB7-852266027831}"/>
              </a:ext>
            </a:extLst>
          </p:cNvPr>
          <p:cNvGrpSpPr/>
          <p:nvPr/>
        </p:nvGrpSpPr>
        <p:grpSpPr>
          <a:xfrm>
            <a:off x="2189408" y="1732722"/>
            <a:ext cx="8730383" cy="3779435"/>
            <a:chOff x="5447001" y="215316"/>
            <a:chExt cx="5202040" cy="1582145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331CE22-8A0C-4B30-8DB3-B583D6B6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001" y="215316"/>
              <a:ext cx="2097597" cy="1582145"/>
            </a:xfrm>
            <a:prstGeom prst="rect">
              <a:avLst/>
            </a:prstGeom>
          </p:spPr>
        </p:pic>
        <p:sp>
          <p:nvSpPr>
            <p:cNvPr id="18" name="CaixaDeTexto 15">
              <a:extLst>
                <a:ext uri="{FF2B5EF4-FFF2-40B4-BE49-F238E27FC236}">
                  <a16:creationId xmlns:a16="http://schemas.microsoft.com/office/drawing/2014/main" id="{B75161AE-5F35-41A4-B4C4-A36F17CD5E79}"/>
                </a:ext>
              </a:extLst>
            </p:cNvPr>
            <p:cNvSpPr txBox="1"/>
            <p:nvPr/>
          </p:nvSpPr>
          <p:spPr>
            <a:xfrm>
              <a:off x="7729187" y="811348"/>
              <a:ext cx="2919854" cy="3221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4400" b="1" dirty="0">
                  <a:solidFill>
                    <a:srgbClr val="0053A1"/>
                  </a:solidFill>
                  <a:latin typeface="Garamond" panose="02020404030301010803" pitchFamily="18" charset="0"/>
                </a:rPr>
                <a:t>MISSÃO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352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54" y="2264864"/>
            <a:ext cx="6705494" cy="2438936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2785317" cy="280166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BD60762-3004-416F-A304-F79DA886E9E3}"/>
              </a:ext>
            </a:extLst>
          </p:cNvPr>
          <p:cNvSpPr txBox="1"/>
          <p:nvPr/>
        </p:nvSpPr>
        <p:spPr>
          <a:xfrm>
            <a:off x="1467507" y="1873484"/>
            <a:ext cx="504997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sz="1400" b="1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Coordenações </a:t>
            </a:r>
          </a:p>
          <a:p>
            <a:pPr algn="ctr" eaLnBrk="1" hangingPunct="1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 </a:t>
            </a:r>
          </a:p>
          <a:p>
            <a:pPr algn="ctr" eaLnBrk="1" hangingPunct="1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Departamentos </a:t>
            </a:r>
          </a:p>
          <a:p>
            <a:pPr algn="ctr" eaLnBrk="1" hangingPunct="1">
              <a:defRPr/>
            </a:pPr>
            <a:r>
              <a:rPr lang="pt-BR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(artigos 192 a 209)</a:t>
            </a:r>
            <a:endParaRPr lang="pt-BR" sz="20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 eaLnBrk="1" hangingPunct="1">
              <a:defRPr/>
            </a:pPr>
            <a:endParaRPr lang="pt-BR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42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C6C5E1E-9604-44AA-9DEF-F2A1BCE5B98A}"/>
              </a:ext>
            </a:extLst>
          </p:cNvPr>
          <p:cNvGrpSpPr/>
          <p:nvPr/>
        </p:nvGrpSpPr>
        <p:grpSpPr>
          <a:xfrm>
            <a:off x="9889341" y="4532244"/>
            <a:ext cx="2183389" cy="1836754"/>
            <a:chOff x="254000" y="2637112"/>
            <a:chExt cx="2299440" cy="1962428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F331CE22-8A0C-4B30-8DB3-B583D6B6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" y="2637112"/>
              <a:ext cx="1440000" cy="1440000"/>
            </a:xfrm>
            <a:prstGeom prst="rect">
              <a:avLst/>
            </a:prstGeom>
          </p:spPr>
        </p:pic>
        <p:sp>
          <p:nvSpPr>
            <p:cNvPr id="20" name="CaixaDeTexto 15">
              <a:extLst>
                <a:ext uri="{FF2B5EF4-FFF2-40B4-BE49-F238E27FC236}">
                  <a16:creationId xmlns:a16="http://schemas.microsoft.com/office/drawing/2014/main" id="{B75161AE-5F35-41A4-B4C4-A36F17CD5E79}"/>
                </a:ext>
              </a:extLst>
            </p:cNvPr>
            <p:cNvSpPr txBox="1"/>
            <p:nvPr/>
          </p:nvSpPr>
          <p:spPr>
            <a:xfrm>
              <a:off x="254000" y="4106287"/>
              <a:ext cx="2299440" cy="4932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dirty="0">
                  <a:solidFill>
                    <a:srgbClr val="0053A1"/>
                  </a:solidFill>
                  <a:latin typeface="Montserrat ExtraBold" panose="00000900000000000000" pitchFamily="2" charset="0"/>
                </a:rPr>
                <a:t>MISSÃO</a:t>
              </a: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5DAEA9B5-354E-49D9-A3AE-708B12B91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8426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 Departamento Missionário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D1CE2A-2CCB-E14D-DAE1-115BA9F0591E}"/>
              </a:ext>
            </a:extLst>
          </p:cNvPr>
          <p:cNvSpPr txBox="1"/>
          <p:nvPr/>
        </p:nvSpPr>
        <p:spPr>
          <a:xfrm>
            <a:off x="662608" y="1946479"/>
            <a:ext cx="106812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0" i="0" u="none" strike="noStrike" baseline="0" dirty="0">
                <a:latin typeface="Montserrat" panose="00000500000000000000" pitchFamily="2" charset="0"/>
              </a:rPr>
              <a:t>- Animar e auxiliar as Unidades Vicentinas e as Unidades Auxiliares para o bom exercício da rede de caridade e do carisma vicentino, reafirmando a identidade</a:t>
            </a:r>
            <a:r>
              <a:rPr lang="pt-BR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pt-BR" sz="2800" b="0" i="0" u="none" strike="noStrike" baseline="0" dirty="0">
                <a:latin typeface="Montserrat" panose="00000500000000000000" pitchFamily="2" charset="0"/>
              </a:rPr>
              <a:t>vicentina.</a:t>
            </a:r>
          </a:p>
          <a:p>
            <a:pPr algn="l"/>
            <a:endParaRPr lang="pt-BR" sz="2800" dirty="0">
              <a:latin typeface="Montserrat" panose="00000500000000000000" pitchFamily="2" charset="0"/>
            </a:endParaRPr>
          </a:p>
          <a:p>
            <a:pPr algn="l"/>
            <a:r>
              <a:rPr lang="pt-BR" sz="2800" b="0" i="0" u="none" strike="noStrike" baseline="0" dirty="0">
                <a:latin typeface="Montserrat" panose="00000500000000000000" pitchFamily="2" charset="0"/>
              </a:rPr>
              <a:t>- Trabalhar em consonância com Conselho Metropolitano</a:t>
            </a:r>
            <a:endParaRPr lang="pt-BR" sz="2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73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C6C5E1E-9604-44AA-9DEF-F2A1BCE5B98A}"/>
              </a:ext>
            </a:extLst>
          </p:cNvPr>
          <p:cNvGrpSpPr/>
          <p:nvPr/>
        </p:nvGrpSpPr>
        <p:grpSpPr>
          <a:xfrm>
            <a:off x="9889341" y="4532244"/>
            <a:ext cx="2183389" cy="1836754"/>
            <a:chOff x="254000" y="2637112"/>
            <a:chExt cx="2299440" cy="1962428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F331CE22-8A0C-4B30-8DB3-B583D6B6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" y="2637112"/>
              <a:ext cx="1440000" cy="1440000"/>
            </a:xfrm>
            <a:prstGeom prst="rect">
              <a:avLst/>
            </a:prstGeom>
          </p:spPr>
        </p:pic>
        <p:sp>
          <p:nvSpPr>
            <p:cNvPr id="20" name="CaixaDeTexto 15">
              <a:extLst>
                <a:ext uri="{FF2B5EF4-FFF2-40B4-BE49-F238E27FC236}">
                  <a16:creationId xmlns:a16="http://schemas.microsoft.com/office/drawing/2014/main" id="{B75161AE-5F35-41A4-B4C4-A36F17CD5E79}"/>
                </a:ext>
              </a:extLst>
            </p:cNvPr>
            <p:cNvSpPr txBox="1"/>
            <p:nvPr/>
          </p:nvSpPr>
          <p:spPr>
            <a:xfrm>
              <a:off x="254000" y="4106287"/>
              <a:ext cx="2299440" cy="4932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dirty="0">
                  <a:solidFill>
                    <a:srgbClr val="0053A1"/>
                  </a:solidFill>
                  <a:latin typeface="Montserrat ExtraBold" panose="00000900000000000000" pitchFamily="2" charset="0"/>
                </a:rPr>
                <a:t>MISSÃO</a:t>
              </a: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5DAEA9B5-354E-49D9-A3AE-708B12B91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8426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 Departamento Missionário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D1CE2A-2CCB-E14D-DAE1-115BA9F0591E}"/>
              </a:ext>
            </a:extLst>
          </p:cNvPr>
          <p:cNvSpPr txBox="1"/>
          <p:nvPr/>
        </p:nvSpPr>
        <p:spPr>
          <a:xfrm>
            <a:off x="887896" y="1969019"/>
            <a:ext cx="95050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0" i="0" u="none" strike="noStrike" baseline="0" dirty="0">
                <a:latin typeface="Montserrat" panose="00000500000000000000" pitchFamily="2" charset="0"/>
              </a:rPr>
              <a:t>- Promover de forma organizada e direcionada o resgate e reintegração de Confrades e </a:t>
            </a:r>
            <a:r>
              <a:rPr lang="pt-BR" sz="2800" b="0" i="0" u="none" strike="noStrike" baseline="0" dirty="0" err="1">
                <a:latin typeface="Montserrat" panose="00000500000000000000" pitchFamily="2" charset="0"/>
              </a:rPr>
              <a:t>Consócias</a:t>
            </a:r>
            <a:r>
              <a:rPr lang="pt-BR" sz="2800" b="0" i="0" u="none" strike="noStrike" baseline="0" dirty="0">
                <a:latin typeface="Montserrat" panose="00000500000000000000" pitchFamily="2" charset="0"/>
              </a:rPr>
              <a:t> afastados, auxiliando e incentivando a animação da vida das Conferências e Conselhos;</a:t>
            </a:r>
          </a:p>
          <a:p>
            <a:pPr algn="just"/>
            <a:endParaRPr lang="pt-BR" sz="2800" dirty="0">
              <a:latin typeface="Montserrat" panose="00000500000000000000" pitchFamily="2" charset="0"/>
            </a:endParaRPr>
          </a:p>
          <a:p>
            <a:pPr algn="just"/>
            <a:r>
              <a:rPr lang="pt-BR" sz="2800" b="0" i="0" u="none" strike="noStrike" baseline="0" dirty="0">
                <a:latin typeface="Montserrat" panose="00000500000000000000" pitchFamily="2" charset="0"/>
              </a:rPr>
              <a:t>- Reforçar o carisma vicentino e a rede de caridade;</a:t>
            </a:r>
            <a:endParaRPr lang="pt-BR" sz="2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84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C6C5E1E-9604-44AA-9DEF-F2A1BCE5B98A}"/>
              </a:ext>
            </a:extLst>
          </p:cNvPr>
          <p:cNvGrpSpPr/>
          <p:nvPr/>
        </p:nvGrpSpPr>
        <p:grpSpPr>
          <a:xfrm>
            <a:off x="9889341" y="4532244"/>
            <a:ext cx="2183389" cy="1836754"/>
            <a:chOff x="254000" y="2637112"/>
            <a:chExt cx="2299440" cy="1962428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F331CE22-8A0C-4B30-8DB3-B583D6B6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0" y="2637112"/>
              <a:ext cx="1440000" cy="1440000"/>
            </a:xfrm>
            <a:prstGeom prst="rect">
              <a:avLst/>
            </a:prstGeom>
          </p:spPr>
        </p:pic>
        <p:sp>
          <p:nvSpPr>
            <p:cNvPr id="20" name="CaixaDeTexto 15">
              <a:extLst>
                <a:ext uri="{FF2B5EF4-FFF2-40B4-BE49-F238E27FC236}">
                  <a16:creationId xmlns:a16="http://schemas.microsoft.com/office/drawing/2014/main" id="{B75161AE-5F35-41A4-B4C4-A36F17CD5E79}"/>
                </a:ext>
              </a:extLst>
            </p:cNvPr>
            <p:cNvSpPr txBox="1"/>
            <p:nvPr/>
          </p:nvSpPr>
          <p:spPr>
            <a:xfrm>
              <a:off x="254000" y="4106287"/>
              <a:ext cx="2299440" cy="4932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dirty="0">
                  <a:solidFill>
                    <a:srgbClr val="0053A1"/>
                  </a:solidFill>
                  <a:latin typeface="Montserrat ExtraBold" panose="00000900000000000000" pitchFamily="2" charset="0"/>
                </a:rPr>
                <a:t>MISSÃO</a:t>
              </a: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5DAEA9B5-354E-49D9-A3AE-708B12B91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84263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do Departamento Missionário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6D1CE2A-2CCB-E14D-DAE1-115BA9F0591E}"/>
              </a:ext>
            </a:extLst>
          </p:cNvPr>
          <p:cNvSpPr txBox="1"/>
          <p:nvPr/>
        </p:nvSpPr>
        <p:spPr>
          <a:xfrm>
            <a:off x="455808" y="2399906"/>
            <a:ext cx="100399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- </a:t>
            </a:r>
            <a:r>
              <a:rPr lang="pt-BR" sz="2800" b="0" i="0" u="none" strike="noStrike" baseline="0" dirty="0">
                <a:latin typeface="Montserrat" panose="00000500000000000000" pitchFamily="2" charset="0"/>
              </a:rPr>
              <a:t>Os trabalhos dos Departamentos Missionários deverão ter como base e orientação o “Guia de Missões da SSVP” e os materiais de formação existentes e aplicados pelas demais Unidades Auxiliares.</a:t>
            </a:r>
            <a:endParaRPr lang="pt-BR" sz="28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46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F21E452-7E4D-49D0-9BB7-852266027831}"/>
              </a:ext>
            </a:extLst>
          </p:cNvPr>
          <p:cNvGrpSpPr/>
          <p:nvPr/>
        </p:nvGrpSpPr>
        <p:grpSpPr>
          <a:xfrm>
            <a:off x="1880315" y="1732723"/>
            <a:ext cx="8681667" cy="3470342"/>
            <a:chOff x="5447001" y="215316"/>
            <a:chExt cx="5202040" cy="1582145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331CE22-8A0C-4B30-8DB3-B583D6B6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001" y="215316"/>
              <a:ext cx="2097597" cy="1582145"/>
            </a:xfrm>
            <a:prstGeom prst="rect">
              <a:avLst/>
            </a:prstGeom>
          </p:spPr>
        </p:pic>
        <p:sp>
          <p:nvSpPr>
            <p:cNvPr id="18" name="CaixaDeTexto 15">
              <a:extLst>
                <a:ext uri="{FF2B5EF4-FFF2-40B4-BE49-F238E27FC236}">
                  <a16:creationId xmlns:a16="http://schemas.microsoft.com/office/drawing/2014/main" id="{B75161AE-5F35-41A4-B4C4-A36F17CD5E79}"/>
                </a:ext>
              </a:extLst>
            </p:cNvPr>
            <p:cNvSpPr txBox="1"/>
            <p:nvPr/>
          </p:nvSpPr>
          <p:spPr>
            <a:xfrm>
              <a:off x="7729187" y="635095"/>
              <a:ext cx="2919854" cy="674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4400" b="1" dirty="0">
                  <a:solidFill>
                    <a:srgbClr val="0053A1"/>
                  </a:solidFill>
                  <a:latin typeface="Garamond" panose="02020404030301010803" pitchFamily="18" charset="0"/>
                </a:rPr>
                <a:t>ASSESSORIA ESPIRITUAL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158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6" name="Retângulo 6">
            <a:extLst>
              <a:ext uri="{FF2B5EF4-FFF2-40B4-BE49-F238E27FC236}">
                <a16:creationId xmlns:a16="http://schemas.microsoft.com/office/drawing/2014/main" id="{3AB4AAD1-811B-4326-896D-E7F539460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084263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da assessoria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Espitual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do CC </a:t>
            </a:r>
            <a:r>
              <a:rPr lang="pt-BR" altLang="pt-BR" dirty="0">
                <a:solidFill>
                  <a:srgbClr val="0070C0"/>
                </a:solidFill>
                <a:latin typeface="Montserrat" panose="00000500000000000000" pitchFamily="2" charset="0"/>
              </a:rPr>
              <a:t>(art.3º </a:t>
            </a:r>
            <a:r>
              <a:rPr lang="pt-BR" i="0" dirty="0">
                <a:solidFill>
                  <a:srgbClr val="0070C0"/>
                </a:solidFill>
                <a:effectLst/>
                <a:latin typeface="Montserrat" panose="00000500000000000000" pitchFamily="2" charset="0"/>
              </a:rPr>
              <a:t>§ 2º  e pag.141</a:t>
            </a:r>
            <a:r>
              <a:rPr lang="pt-BR" altLang="pt-BR" dirty="0">
                <a:solidFill>
                  <a:srgbClr val="0070C0"/>
                </a:solidFill>
                <a:latin typeface="Montserrat" panose="00000500000000000000" pitchFamily="2" charset="0"/>
              </a:rPr>
              <a:t>) </a:t>
            </a:r>
            <a:endParaRPr lang="pt-BR" altLang="pt-BR" sz="28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7F6BD15-EB62-4376-A6DF-BBDB31454707}"/>
              </a:ext>
            </a:extLst>
          </p:cNvPr>
          <p:cNvSpPr/>
          <p:nvPr/>
        </p:nvSpPr>
        <p:spPr>
          <a:xfrm>
            <a:off x="323849" y="1906588"/>
            <a:ext cx="1124137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Que cumpra a  função de acompanhar os trabalhos  e eventos, reuniões do CC</a:t>
            </a:r>
          </a:p>
          <a:p>
            <a:pPr algn="just" eaLnBrk="1" hangingPunct="1">
              <a:buFontTx/>
              <a:buChar char="-"/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Que cuide para manter a espiritualidade Vicentina nas Unidades;</a:t>
            </a:r>
          </a:p>
          <a:p>
            <a:pPr eaLnBrk="1" hangingPunct="1"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Que esteja atento à formação </a:t>
            </a: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espiritual e vicentina da diretoria</a:t>
            </a:r>
          </a:p>
          <a:p>
            <a:pPr algn="just" eaLnBrk="1" hangingPunct="1">
              <a:defRPr/>
            </a:pPr>
            <a:endParaRPr lang="pt-BR" altLang="pt-BR" sz="1600" dirty="0">
              <a:latin typeface="Montserrat" panose="00000500000000000000" pitchFamily="2" charset="0"/>
            </a:endParaRPr>
          </a:p>
          <a:p>
            <a:pPr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- Que conheça bem a SSVP;</a:t>
            </a:r>
          </a:p>
        </p:txBody>
      </p:sp>
      <p:pic>
        <p:nvPicPr>
          <p:cNvPr id="20" name="Picture 4" descr="Resultado de imagem para espiritualidade sÃ£o vicente de paulo">
            <a:extLst>
              <a:ext uri="{FF2B5EF4-FFF2-40B4-BE49-F238E27FC236}">
                <a16:creationId xmlns:a16="http://schemas.microsoft.com/office/drawing/2014/main" id="{FCAD781F-9926-4A50-AD2B-BD4DF942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9530" y="3816626"/>
            <a:ext cx="2862468" cy="249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1336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5D108E1-D854-4325-9B22-F88CD58D9150}"/>
              </a:ext>
            </a:extLst>
          </p:cNvPr>
          <p:cNvSpPr/>
          <p:nvPr/>
        </p:nvSpPr>
        <p:spPr>
          <a:xfrm>
            <a:off x="274927" y="2451967"/>
            <a:ext cx="85907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seja o elo entre a SSVP e a Igreja;</a:t>
            </a:r>
          </a:p>
          <a:p>
            <a:pPr algn="just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esteja junto aos confrades e consocias, contribuindo para que o carisma e a espiritualidade vicentina prevaleçam.</a:t>
            </a:r>
          </a:p>
        </p:txBody>
      </p:sp>
      <p:pic>
        <p:nvPicPr>
          <p:cNvPr id="18" name="Picture 2" descr="Imagem relacionada">
            <a:extLst>
              <a:ext uri="{FF2B5EF4-FFF2-40B4-BE49-F238E27FC236}">
                <a16:creationId xmlns:a16="http://schemas.microsoft.com/office/drawing/2014/main" id="{9CA0C484-E353-44B9-A16B-7EF1257B6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21261"/>
          <a:stretch/>
        </p:blipFill>
        <p:spPr bwMode="auto">
          <a:xfrm>
            <a:off x="8865705" y="1792149"/>
            <a:ext cx="3326296" cy="461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tângulo 6">
            <a:extLst>
              <a:ext uri="{FF2B5EF4-FFF2-40B4-BE49-F238E27FC236}">
                <a16:creationId xmlns:a16="http://schemas.microsoft.com/office/drawing/2014/main" id="{F8FA3685-9EDF-437F-A60B-895F369F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084263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da assessoria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Espitual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do CC </a:t>
            </a:r>
            <a:r>
              <a:rPr lang="pt-BR" altLang="pt-BR" dirty="0">
                <a:solidFill>
                  <a:srgbClr val="0070C0"/>
                </a:solidFill>
                <a:latin typeface="Montserrat" panose="00000500000000000000" pitchFamily="2" charset="0"/>
              </a:rPr>
              <a:t>(art.3º </a:t>
            </a:r>
            <a:r>
              <a:rPr lang="pt-BR" i="0" dirty="0">
                <a:solidFill>
                  <a:srgbClr val="0070C0"/>
                </a:solidFill>
                <a:effectLst/>
                <a:latin typeface="Montserrat" panose="00000500000000000000" pitchFamily="2" charset="0"/>
              </a:rPr>
              <a:t>§ 2º  e pag.141</a:t>
            </a:r>
            <a:r>
              <a:rPr lang="pt-BR" altLang="pt-BR" dirty="0">
                <a:solidFill>
                  <a:srgbClr val="0070C0"/>
                </a:solidFill>
                <a:latin typeface="Montserrat" panose="00000500000000000000" pitchFamily="2" charset="0"/>
              </a:rPr>
              <a:t>) </a:t>
            </a:r>
            <a:endParaRPr lang="pt-BR" altLang="pt-BR" sz="28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26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9" name="Retângulo 7">
            <a:extLst>
              <a:ext uri="{FF2B5EF4-FFF2-40B4-BE49-F238E27FC236}">
                <a16:creationId xmlns:a16="http://schemas.microsoft.com/office/drawing/2014/main" id="{C7088D25-1692-4188-A45B-90B1A2AF8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64" y="1879325"/>
            <a:ext cx="7668904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 “ Ser santo é ser capaz de colocar-se totalmente nas mãos do Pai, contar com Ele, sabendo que somos dependentes de Deus.</a:t>
            </a:r>
          </a:p>
          <a:p>
            <a:pPr algn="just" eaLnBrk="1" hangingPunct="1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Mas santidade, por outro lado é colocar-se a serviço do pobre, fazendo-lhe o bem, mudando as estruturas injustas</a:t>
            </a:r>
            <a:r>
              <a:rPr lang="pt-BR" altLang="pt-BR" sz="2800" b="1" dirty="0">
                <a:latin typeface="Montserrat" panose="00000500000000000000" pitchFamily="2" charset="0"/>
              </a:rPr>
              <a:t>!” </a:t>
            </a:r>
            <a:r>
              <a:rPr lang="pt-BR" altLang="pt-BR" sz="1400" b="1" dirty="0">
                <a:latin typeface="+mn-lt"/>
              </a:rPr>
              <a:t>(Pe. Alexandre  Franco </a:t>
            </a:r>
            <a:r>
              <a:rPr lang="pt-BR" altLang="pt-BR" sz="1400" b="1" dirty="0" err="1">
                <a:latin typeface="+mn-lt"/>
              </a:rPr>
              <a:t>Nahaas</a:t>
            </a:r>
            <a:r>
              <a:rPr lang="pt-BR" altLang="pt-BR" sz="1400" b="1" dirty="0">
                <a:latin typeface="+mn-lt"/>
              </a:rPr>
              <a:t> – CM)</a:t>
            </a:r>
          </a:p>
        </p:txBody>
      </p:sp>
      <p:pic>
        <p:nvPicPr>
          <p:cNvPr id="20" name="Picture 2" descr="Imagem relacionada">
            <a:extLst>
              <a:ext uri="{FF2B5EF4-FFF2-40B4-BE49-F238E27FC236}">
                <a16:creationId xmlns:a16="http://schemas.microsoft.com/office/drawing/2014/main" id="{10F0C606-E959-44F3-A456-ADDA4276A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4643" y="1758460"/>
            <a:ext cx="3697355" cy="473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tângulo 6">
            <a:extLst>
              <a:ext uri="{FF2B5EF4-FFF2-40B4-BE49-F238E27FC236}">
                <a16:creationId xmlns:a16="http://schemas.microsoft.com/office/drawing/2014/main" id="{4A2523F7-BD2B-47F5-BCA6-E4980664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084263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O que a SSVP espera da assessoria </a:t>
            </a:r>
            <a:r>
              <a:rPr lang="pt-BR" altLang="pt-BR" sz="2800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Espitual</a:t>
            </a:r>
            <a:r>
              <a:rPr lang="pt-BR" altLang="pt-BR" sz="2800" b="1" dirty="0">
                <a:solidFill>
                  <a:srgbClr val="0070C0"/>
                </a:solidFill>
                <a:latin typeface="Montserrat" panose="00000500000000000000" pitchFamily="2" charset="0"/>
              </a:rPr>
              <a:t> do CC </a:t>
            </a:r>
            <a:r>
              <a:rPr lang="pt-BR" altLang="pt-BR" dirty="0">
                <a:solidFill>
                  <a:srgbClr val="0070C0"/>
                </a:solidFill>
                <a:latin typeface="Montserrat" panose="00000500000000000000" pitchFamily="2" charset="0"/>
              </a:rPr>
              <a:t>(art.3º </a:t>
            </a:r>
            <a:r>
              <a:rPr lang="pt-BR" i="0" dirty="0">
                <a:solidFill>
                  <a:srgbClr val="0070C0"/>
                </a:solidFill>
                <a:effectLst/>
                <a:latin typeface="Montserrat" panose="00000500000000000000" pitchFamily="2" charset="0"/>
              </a:rPr>
              <a:t>§ 2º  e pag.141</a:t>
            </a:r>
            <a:r>
              <a:rPr lang="pt-BR" altLang="pt-BR" dirty="0">
                <a:solidFill>
                  <a:srgbClr val="0070C0"/>
                </a:solidFill>
                <a:latin typeface="Montserrat" panose="00000500000000000000" pitchFamily="2" charset="0"/>
              </a:rPr>
              <a:t>) </a:t>
            </a:r>
            <a:endParaRPr lang="pt-BR" altLang="pt-BR" sz="28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36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54" y="2264864"/>
            <a:ext cx="6705494" cy="2438936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2785317" cy="2801668"/>
          </a:xfrm>
          <a:prstGeom prst="rect">
            <a:avLst/>
          </a:prstGeom>
        </p:spPr>
      </p:pic>
      <p:pic>
        <p:nvPicPr>
          <p:cNvPr id="18" name="Picture 4" descr="Resultado de imagem para uniÃ£o faz a forÃ§a">
            <a:extLst>
              <a:ext uri="{FF2B5EF4-FFF2-40B4-BE49-F238E27FC236}">
                <a16:creationId xmlns:a16="http://schemas.microsoft.com/office/drawing/2014/main" id="{10FCBCA6-79F4-4E0D-9BB2-368A33F29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0" y="55332"/>
            <a:ext cx="69176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373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7" y="1065324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36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54" y="2264864"/>
            <a:ext cx="6705494" cy="2438936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2785317" cy="280166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21FEF61-F524-4B97-AD08-CA5829DA099E}"/>
              </a:ext>
            </a:extLst>
          </p:cNvPr>
          <p:cNvSpPr txBox="1"/>
          <p:nvPr/>
        </p:nvSpPr>
        <p:spPr>
          <a:xfrm>
            <a:off x="984650" y="1406840"/>
            <a:ext cx="618092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571500" indent="-571500" eaLnBrk="1" hangingPunct="1">
              <a:buFontTx/>
              <a:buChar char="-"/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C.J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C. C . A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DECOM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ECAFO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MISSÃO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Assessoria Espiritual</a:t>
            </a:r>
          </a:p>
        </p:txBody>
      </p:sp>
    </p:spTree>
    <p:extLst>
      <p:ext uri="{BB962C8B-B14F-4D97-AF65-F5344CB8AC3E}">
        <p14:creationId xmlns:p14="http://schemas.microsoft.com/office/powerpoint/2010/main" val="421386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1150483-17C7-42B6-9C51-07B9ACBFD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0"/>
          <a:stretch/>
        </p:blipFill>
        <p:spPr>
          <a:xfrm>
            <a:off x="1900763" y="1821794"/>
            <a:ext cx="8748258" cy="3641853"/>
          </a:xfrm>
          <a:prstGeom prst="rect">
            <a:avLst/>
          </a:prstGeom>
        </p:spPr>
      </p:pic>
      <p:grpSp>
        <p:nvGrpSpPr>
          <p:cNvPr id="11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300644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1" y="2618041"/>
            <a:ext cx="11754678" cy="1621918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rgbClr val="0053A1"/>
                </a:solidFill>
                <a:latin typeface="Garamond" panose="02020404030301010803" pitchFamily="18" charset="0"/>
              </a:rPr>
              <a:t>O que a SSVP espera da coordenação da Comissão de Jovens do Conselho Central?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266635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862FF9E4-6D94-2F1E-202E-73AE0740E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0"/>
          <a:stretch/>
        </p:blipFill>
        <p:spPr>
          <a:xfrm>
            <a:off x="9679677" y="5372512"/>
            <a:ext cx="2358190" cy="981702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B9F76CA-98F7-483A-88A7-5384E962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17" y="1046923"/>
            <a:ext cx="9753600" cy="102081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da coordenação da Comissão de Jovens do Conselho Central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4A19435-7A73-41F6-8720-478B130CDA6B}"/>
              </a:ext>
            </a:extLst>
          </p:cNvPr>
          <p:cNvSpPr/>
          <p:nvPr/>
        </p:nvSpPr>
        <p:spPr>
          <a:xfrm>
            <a:off x="327991" y="2396225"/>
            <a:ext cx="1153601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A comissão de Jovens, tem com principal objetivo, incrementar a participação de jovens na vida da SSVP, possibilitando a criação de caminhos que busquem valores, ética, compromisso efetivo e afetivo com a causa social além de desenvolver e qualificar o atendimento aos mais necessitados.</a:t>
            </a:r>
          </a:p>
          <a:p>
            <a:pPr algn="just" eaLnBrk="1" hangingPunct="1">
              <a:defRPr/>
            </a:pP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3232776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62FF9E4-6D94-2F1E-202E-73AE0740E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0"/>
          <a:stretch/>
        </p:blipFill>
        <p:spPr>
          <a:xfrm>
            <a:off x="9679677" y="5624405"/>
            <a:ext cx="2358190" cy="981702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sp>
        <p:nvSpPr>
          <p:cNvPr id="17" name="Retângulo 8">
            <a:extLst>
              <a:ext uri="{FF2B5EF4-FFF2-40B4-BE49-F238E27FC236}">
                <a16:creationId xmlns:a16="http://schemas.microsoft.com/office/drawing/2014/main" id="{A2147214-7FDB-4914-94C4-A81F1D6DC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549" y="2276410"/>
            <a:ext cx="9427335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</a:t>
            </a:r>
            <a:r>
              <a:rPr lang="pt-BR" altLang="pt-BR" sz="2800" b="1" dirty="0">
                <a:latin typeface="Montserrat" panose="00000500000000000000" pitchFamily="2" charset="0"/>
              </a:rPr>
              <a:t>represente a  juventude </a:t>
            </a:r>
            <a:r>
              <a:rPr lang="pt-BR" altLang="pt-BR" sz="2800" dirty="0">
                <a:latin typeface="Montserrat" panose="00000500000000000000" pitchFamily="2" charset="0"/>
              </a:rPr>
              <a:t>vicentina;</a:t>
            </a:r>
          </a:p>
          <a:p>
            <a:pPr>
              <a:defRPr/>
            </a:pPr>
            <a:endParaRPr lang="pt-BR" altLang="pt-BR" sz="1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trabalhe a </a:t>
            </a:r>
            <a:r>
              <a:rPr lang="pt-BR" altLang="pt-BR" sz="2800" b="1" dirty="0">
                <a:latin typeface="Montserrat" panose="00000500000000000000" pitchFamily="2" charset="0"/>
              </a:rPr>
              <a:t>motivação</a:t>
            </a:r>
            <a:r>
              <a:rPr lang="pt-BR" altLang="pt-BR" sz="2800" dirty="0">
                <a:latin typeface="Montserrat" panose="00000500000000000000" pitchFamily="2" charset="0"/>
              </a:rPr>
              <a:t> para os jovens entrarem na SSVP e permanecerem;</a:t>
            </a:r>
          </a:p>
          <a:p>
            <a:pPr>
              <a:defRPr/>
            </a:pPr>
            <a:endParaRPr lang="pt-BR" altLang="pt-BR" sz="1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oriente as Comissões de Jovens dos </a:t>
            </a:r>
            <a:r>
              <a:rPr lang="pt-BR" altLang="pt-BR" sz="2800" dirty="0" err="1">
                <a:latin typeface="Montserrat" panose="00000500000000000000" pitchFamily="2" charset="0"/>
              </a:rPr>
              <a:t>CP’s</a:t>
            </a:r>
            <a:r>
              <a:rPr lang="pt-BR" altLang="pt-BR" sz="2800" dirty="0">
                <a:latin typeface="Montserrat" panose="00000500000000000000" pitchFamily="2" charset="0"/>
              </a:rPr>
              <a:t> </a:t>
            </a:r>
          </a:p>
          <a:p>
            <a:pPr>
              <a:defRPr/>
            </a:pPr>
            <a:endParaRPr lang="pt-BR" altLang="pt-BR" sz="1000" dirty="0">
              <a:latin typeface="Montserrat" panose="00000500000000000000" pitchFamily="2" charset="0"/>
            </a:endParaRPr>
          </a:p>
          <a:p>
            <a:pPr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faça reuniões periódicas com as coordenações dos </a:t>
            </a:r>
            <a:r>
              <a:rPr lang="pt-BR" altLang="pt-BR" sz="2800" dirty="0" err="1">
                <a:latin typeface="Montserrat" panose="00000500000000000000" pitchFamily="2" charset="0"/>
              </a:rPr>
              <a:t>CP’s</a:t>
            </a:r>
            <a:endParaRPr lang="pt-BR" altLang="pt-BR" sz="2800" dirty="0">
              <a:latin typeface="Montserrat" panose="00000500000000000000" pitchFamily="2" charset="0"/>
            </a:endParaRPr>
          </a:p>
        </p:txBody>
      </p:sp>
      <p:pic>
        <p:nvPicPr>
          <p:cNvPr id="18" name="Picture 8" descr="Resultado de imagem para imagens de jovens">
            <a:extLst>
              <a:ext uri="{FF2B5EF4-FFF2-40B4-BE49-F238E27FC236}">
                <a16:creationId xmlns:a16="http://schemas.microsoft.com/office/drawing/2014/main" id="{81014D9D-5D66-4A8A-8C18-491D7D055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7708" b="9502"/>
          <a:stretch/>
        </p:blipFill>
        <p:spPr bwMode="auto">
          <a:xfrm>
            <a:off x="3114260" y="5372512"/>
            <a:ext cx="5586297" cy="148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1CA9920-9CF0-473A-99B8-632D0FCB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17" y="1046923"/>
            <a:ext cx="9753600" cy="102081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da coordenação da Comissão de Jovens do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131629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62FF9E4-6D94-2F1E-202E-73AE0740E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0"/>
          <a:stretch/>
        </p:blipFill>
        <p:spPr>
          <a:xfrm>
            <a:off x="9679677" y="5624405"/>
            <a:ext cx="2358190" cy="981702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Garamond" panose="02020404030301010803" pitchFamily="18" charset="0"/>
              </a:rPr>
              <a:t>Formação Diretoria de Conselho Central</a:t>
            </a:r>
          </a:p>
        </p:txBody>
      </p:sp>
      <p:pic>
        <p:nvPicPr>
          <p:cNvPr id="18" name="Picture 8" descr="Resultado de imagem para imagens de jovens">
            <a:extLst>
              <a:ext uri="{FF2B5EF4-FFF2-40B4-BE49-F238E27FC236}">
                <a16:creationId xmlns:a16="http://schemas.microsoft.com/office/drawing/2014/main" id="{81014D9D-5D66-4A8A-8C18-491D7D055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7708" b="9502"/>
          <a:stretch/>
        </p:blipFill>
        <p:spPr bwMode="auto">
          <a:xfrm>
            <a:off x="3299791" y="5372512"/>
            <a:ext cx="5400767" cy="148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8">
            <a:extLst>
              <a:ext uri="{FF2B5EF4-FFF2-40B4-BE49-F238E27FC236}">
                <a16:creationId xmlns:a16="http://schemas.microsoft.com/office/drawing/2014/main" id="{3CB44D30-84B5-42D4-BC9C-78D633B39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94" y="2596740"/>
            <a:ext cx="10792445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visite periodicamente as </a:t>
            </a:r>
            <a:r>
              <a:rPr lang="pt-BR" altLang="pt-BR" sz="2800" dirty="0" err="1">
                <a:latin typeface="Montserrat" panose="00000500000000000000" pitchFamily="2" charset="0"/>
              </a:rPr>
              <a:t>CJ’s</a:t>
            </a:r>
            <a:r>
              <a:rPr lang="pt-BR" altLang="pt-BR" sz="2800" dirty="0">
                <a:latin typeface="Montserrat" panose="00000500000000000000" pitchFamily="2" charset="0"/>
              </a:rPr>
              <a:t> dos </a:t>
            </a:r>
            <a:r>
              <a:rPr lang="pt-BR" altLang="pt-BR" sz="2800" dirty="0" err="1">
                <a:latin typeface="Montserrat" panose="00000500000000000000" pitchFamily="2" charset="0"/>
              </a:rPr>
              <a:t>CP’s</a:t>
            </a:r>
            <a:r>
              <a:rPr lang="pt-BR" altLang="pt-BR" sz="2800" dirty="0">
                <a:latin typeface="Montserrat" panose="00000500000000000000" pitchFamily="2" charset="0"/>
              </a:rPr>
              <a:t> e acompanhe seus trabalhos;  </a:t>
            </a:r>
          </a:p>
          <a:p>
            <a:pPr algn="just" eaLnBrk="1" hangingPunct="1">
              <a:defRPr/>
            </a:pPr>
            <a:endParaRPr lang="pt-BR" altLang="pt-BR" sz="2800" dirty="0">
              <a:latin typeface="Montserrat" panose="00000500000000000000" pitchFamily="2" charset="0"/>
            </a:endParaRPr>
          </a:p>
          <a:p>
            <a:pPr algn="just" eaLnBrk="1" hangingPunct="1">
              <a:defRPr/>
            </a:pPr>
            <a:r>
              <a:rPr lang="pt-BR" altLang="pt-BR" sz="2800" dirty="0">
                <a:latin typeface="Montserrat" panose="00000500000000000000" pitchFamily="2" charset="0"/>
              </a:rPr>
              <a:t>Que conheça as orientações prescritas no Regulamento da SSVP e no Manual de Orientação das Comissões de Jovens.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B0CF0C1-5B21-4851-901A-C1815730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17" y="1046923"/>
            <a:ext cx="9753600" cy="102081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0053A1"/>
                </a:solidFill>
                <a:latin typeface="Montserrat" panose="00000500000000000000" pitchFamily="2" charset="0"/>
              </a:rPr>
              <a:t>O que a SSVP espera da coordenação da Comissão de Jovens do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3963120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1484</Words>
  <Application>Microsoft Office PowerPoint</Application>
  <PresentationFormat>Widescreen</PresentationFormat>
  <Paragraphs>179</Paragraphs>
  <Slides>38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Garamond</vt:lpstr>
      <vt:lpstr>Montserrat</vt:lpstr>
      <vt:lpstr>Montserrat ExtraBold</vt:lpstr>
      <vt:lpstr>Times New Roman</vt:lpstr>
      <vt:lpstr>Tema do Office</vt:lpstr>
      <vt:lpstr>Apresentação do PowerPoint</vt:lpstr>
      <vt:lpstr>Apresentação do PowerPoint</vt:lpstr>
      <vt:lpstr>Formação Básica 1ª parte</vt:lpstr>
      <vt:lpstr>Formação Básica 1ª parte</vt:lpstr>
      <vt:lpstr>Apresentação do PowerPoint</vt:lpstr>
      <vt:lpstr>O que a SSVP espera da coordenação da Comissão de Jovens do Conselho Central?</vt:lpstr>
      <vt:lpstr>O que a SSVP espera da coordenação da Comissão de Jovens do Conselho Central</vt:lpstr>
      <vt:lpstr>O que a SSVP espera da coordenação da Comissão de Jovens do Conselho Central</vt:lpstr>
      <vt:lpstr>O que a SSVP espera da coordenação da Comissão de Jovens do Conselho Central</vt:lpstr>
      <vt:lpstr>O que a SSVP espera da coordenação da Comissão de Jovens do Conselho Central</vt:lpstr>
      <vt:lpstr>O que a SSVP espera da coordenação da Comissão de Jovens do Conselho Central</vt:lpstr>
      <vt:lpstr>Apresentação do PowerPoint</vt:lpstr>
      <vt:lpstr>O que a SSVP espera da coordenação de CCA do CC. </vt:lpstr>
      <vt:lpstr>O que a SSVP espera da coordenação de CCA do CC. </vt:lpstr>
      <vt:lpstr>O que a SSVP espera da coordenação de CCA do CC. </vt:lpstr>
      <vt:lpstr>O que a SSVP espera da coordenação de CCA do CC. </vt:lpstr>
      <vt:lpstr>O que a SSVP espera da coordenação de CCA do CC. </vt:lpstr>
      <vt:lpstr>Apresentação do PowerPoint</vt:lpstr>
      <vt:lpstr>O que a SSVP espera da coordenação da Ecafo do CC </vt:lpstr>
      <vt:lpstr>O que a SSVP espera da coordenação da Ecafo do CC </vt:lpstr>
      <vt:lpstr>O que a SSVP espera da coordenação da Ecafo do CC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Formação Básica 1ª parte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césar custódio da silva</cp:lastModifiedBy>
  <cp:revision>64</cp:revision>
  <dcterms:created xsi:type="dcterms:W3CDTF">2022-08-23T14:33:21Z</dcterms:created>
  <dcterms:modified xsi:type="dcterms:W3CDTF">2024-08-18T23:32:08Z</dcterms:modified>
</cp:coreProperties>
</file>