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8" r:id="rId2"/>
    <p:sldId id="382" r:id="rId3"/>
    <p:sldId id="383" r:id="rId4"/>
    <p:sldId id="384" r:id="rId5"/>
    <p:sldId id="299" r:id="rId6"/>
    <p:sldId id="385" r:id="rId7"/>
    <p:sldId id="386" r:id="rId8"/>
    <p:sldId id="303" r:id="rId9"/>
    <p:sldId id="356" r:id="rId10"/>
    <p:sldId id="357" r:id="rId11"/>
    <p:sldId id="358" r:id="rId12"/>
    <p:sldId id="359" r:id="rId13"/>
    <p:sldId id="360" r:id="rId14"/>
    <p:sldId id="361" r:id="rId15"/>
    <p:sldId id="387" r:id="rId16"/>
    <p:sldId id="304" r:id="rId17"/>
    <p:sldId id="363" r:id="rId18"/>
    <p:sldId id="364" r:id="rId19"/>
    <p:sldId id="388" r:id="rId20"/>
    <p:sldId id="313" r:id="rId21"/>
    <p:sldId id="365" r:id="rId22"/>
    <p:sldId id="366" r:id="rId23"/>
    <p:sldId id="367" r:id="rId24"/>
    <p:sldId id="389" r:id="rId25"/>
    <p:sldId id="318" r:id="rId26"/>
    <p:sldId id="319" r:id="rId27"/>
    <p:sldId id="368" r:id="rId28"/>
    <p:sldId id="369" r:id="rId29"/>
    <p:sldId id="390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91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6AFCD-46DF-4B76-990C-698C333ACC10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1D683-805F-4558-A1F8-9B1123409F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60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01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977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592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48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277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116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653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823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48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BD2C0-FC6D-460A-8EFD-F312500ED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13CE73-BD10-4B15-926B-BDB222FC3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4771B5-030E-42D9-9B76-6255847E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88357B-40A3-4C2A-9FD7-A8EA67C9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363DB4-53F1-4C4A-A559-541228CD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28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ABB27-6A98-43A6-B7AB-848369A6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BFE070-371A-45B2-973C-1BEF9A937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3587DA-83B3-4427-800F-9F382D59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A03BC6-1802-4853-A9B2-5D784869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70AEFD-B6FD-47BA-8F05-BA27C677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8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DAB268-246C-4BDD-9F3B-FD294615A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1C9803-8BAA-4F68-937C-5099F47EE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E34698-6E52-4A03-9C90-406CEBE2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097EA3-CD5F-48CB-BDAE-EAF4B7CE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5DDE6C-40DC-445C-8F64-221438DB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10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FE6FA-F2E2-4644-992C-3BF79D2A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B4FCBD-EF52-4668-9595-67911CB1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AD75E6-3B66-4BB9-8DAA-29164BDF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28C8AA-6B16-469A-8990-65ED7939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02DD33-911B-4F73-85AA-605655BB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9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D59CD-9586-4B13-909C-ED950829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0714F5-1DD0-490D-AC51-2F5B1552D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98CA95-99CA-4F52-8346-7491606A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39E06F-E225-420E-94B2-F65D5B96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E1C59A-B848-446B-88A1-007F7F7A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76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C5FB0-405A-436A-9A08-CC452E03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0ADE73-6A6A-48F4-8161-0A60D7413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8E9DEE-FCD0-46F0-9AC4-7C0D7CAB7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F59034-D1E8-44ED-B179-0359F227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79A953-39CC-4E47-B0E0-B6554E19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3F7F68-F463-4E83-A2C3-3F93A35A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69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344DD-B359-4589-AF6A-83AA044E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B555A4-C681-4771-8AE2-63357EF80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1617FB-EB75-49BC-BFA0-EA3640560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74BCBAA-7DA9-4980-978F-AA9A7DB29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900BC7-2C2E-4C0A-A719-9F2BC919D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C56BE5-CDDF-42E1-8D43-760D8886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11F873E-7EBE-4DED-86EC-65CAD70F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87F3883-828A-48B5-8A7E-3772DC98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7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A9DD5-B6E5-444C-B344-2B84E9C0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B1F10B-4D77-41BB-A809-4A0C5401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174A52-8501-467C-848C-3D0424FB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7929797-E00F-416D-B776-54AD107E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20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0F94BD-2961-40FB-BD6B-A2D189D8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158D13-1BB7-43CE-A2DB-39760ECA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976DAF-0198-40F3-A9F7-E4655371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97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8C0CC-A6E4-4205-89ED-E6C68873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AEB8B8-0377-4A61-912D-B068471A2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CEDF00-405B-40BE-BA66-75E036B9D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F37940-9FA8-4A2B-B88C-42530F3F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7F2AED-4522-4F1D-970A-2E633E82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7F7880-50AC-4304-B4A6-B43E3255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38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721A9-3A96-4B92-A8EE-7F2C76B3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775EB7F-735E-43E8-B797-48D2A899B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5BE947-6A26-420D-9660-4A1759189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18C770-026B-4211-BAA7-9426A161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1F0E9F-A7C9-498F-B83C-F351E152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60D605-416B-415F-A2CB-003AA022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56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B4CF572-AB65-4B15-9CBA-E5683F0E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C9293-8B07-4A8A-BB7A-5DE378DE4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6EFB99-CCDD-4228-9C70-1B62D0601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B8B270-DBFA-483A-9831-CAD4045E5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FE891D-248E-4E83-B4F4-D0A29D2C2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59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30" y="1899000"/>
            <a:ext cx="3042141" cy="306000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0752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C4800634-9485-44C1-8E20-80A058EC5057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17" name="Retângulo 4">
            <a:extLst>
              <a:ext uri="{FF2B5EF4-FFF2-40B4-BE49-F238E27FC236}">
                <a16:creationId xmlns:a16="http://schemas.microsoft.com/office/drawing/2014/main" id="{6AB3AFC0-F74B-41B4-A5BE-9C85881B7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41" y="2283590"/>
            <a:ext cx="11818926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altLang="pt-BR" sz="2800" b="1" u="sng" dirty="0">
                <a:latin typeface="Montserrat" panose="00000500000000000000" pitchFamily="2" charset="0"/>
              </a:rPr>
              <a:t>Que zele:</a:t>
            </a: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Pela espiritualidade vicentina, que cumpria e faça cumprir o regulamento da SSVP,  </a:t>
            </a:r>
          </a:p>
          <a:p>
            <a:pPr>
              <a:defRPr/>
            </a:pPr>
            <a:endParaRPr lang="pt-BR" altLang="pt-BR" sz="10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cuide da parte administrativa e jurídica, pelo funcionamento, pela provisão e manutenção do CC 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endParaRPr lang="pt-BR" altLang="pt-BR" sz="10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altLang="pt-BR" sz="2800" b="1" u="sng" dirty="0">
                <a:latin typeface="Montserrat" panose="00000500000000000000" pitchFamily="2" charset="0"/>
              </a:rPr>
              <a:t>ATENÇÃO:</a:t>
            </a:r>
            <a:r>
              <a:rPr lang="pt-BR" altLang="pt-BR" sz="2800" b="1" dirty="0">
                <a:latin typeface="Montserrat" panose="00000500000000000000" pitchFamily="2" charset="0"/>
              </a:rPr>
              <a:t> </a:t>
            </a:r>
            <a:r>
              <a:rPr lang="pt-BR" altLang="pt-BR" sz="2800" dirty="0">
                <a:latin typeface="Montserrat" panose="00000500000000000000" pitchFamily="2" charset="0"/>
              </a:rPr>
              <a:t>Fazer a reunião da diretoria mensalmente; cobrar os </a:t>
            </a:r>
            <a:r>
              <a:rPr lang="pt-BR" altLang="pt-BR" sz="2800" dirty="0" err="1">
                <a:latin typeface="Montserrat" panose="00000500000000000000" pitchFamily="2" charset="0"/>
              </a:rPr>
              <a:t>CP’s</a:t>
            </a:r>
            <a:r>
              <a:rPr lang="pt-BR" altLang="pt-BR" sz="2800" dirty="0">
                <a:latin typeface="Montserrat" panose="00000500000000000000" pitchFamily="2" charset="0"/>
              </a:rPr>
              <a:t> para que a façam também.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319C7FBE-8737-402C-A7F8-3544530F4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296" y="1205589"/>
            <a:ext cx="7633252" cy="118184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 (a) presidente do Conselho Central</a:t>
            </a:r>
          </a:p>
        </p:txBody>
      </p:sp>
    </p:spTree>
    <p:extLst>
      <p:ext uri="{BB962C8B-B14F-4D97-AF65-F5344CB8AC3E}">
        <p14:creationId xmlns:p14="http://schemas.microsoft.com/office/powerpoint/2010/main" val="1604892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C4800634-9485-44C1-8E20-80A058EC5057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7219F52-57B1-4BDA-8B07-662F2C8E5562}"/>
              </a:ext>
            </a:extLst>
          </p:cNvPr>
          <p:cNvSpPr txBox="1"/>
          <p:nvPr/>
        </p:nvSpPr>
        <p:spPr>
          <a:xfrm>
            <a:off x="875763" y="2697475"/>
            <a:ext cx="1013567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2800" b="1" dirty="0">
                <a:latin typeface="Montserrat" panose="00000500000000000000" pitchFamily="2" charset="0"/>
              </a:rPr>
              <a:t>Que atue com atos de:</a:t>
            </a:r>
          </a:p>
          <a:p>
            <a:pPr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Humildade,  amor ao próximo</a:t>
            </a:r>
          </a:p>
          <a:p>
            <a:pPr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Organização,   transparência </a:t>
            </a:r>
          </a:p>
          <a:p>
            <a:pPr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justiça social,  Dedicação e  compromisso.</a:t>
            </a:r>
            <a:endParaRPr lang="pt-BR" sz="2800" dirty="0">
              <a:latin typeface="Montserrat" panose="00000500000000000000" pitchFamily="2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C39D9B5-F1FC-4EBB-A748-F0969A84B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296" y="1205589"/>
            <a:ext cx="7633252" cy="118184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 (a) presidente do Conselho Central</a:t>
            </a:r>
          </a:p>
        </p:txBody>
      </p:sp>
    </p:spTree>
    <p:extLst>
      <p:ext uri="{BB962C8B-B14F-4D97-AF65-F5344CB8AC3E}">
        <p14:creationId xmlns:p14="http://schemas.microsoft.com/office/powerpoint/2010/main" val="3746880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C4800634-9485-44C1-8E20-80A058EC5057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7219F52-57B1-4BDA-8B07-662F2C8E5562}"/>
              </a:ext>
            </a:extLst>
          </p:cNvPr>
          <p:cNvSpPr txBox="1"/>
          <p:nvPr/>
        </p:nvSpPr>
        <p:spPr>
          <a:xfrm>
            <a:off x="251790" y="2677940"/>
            <a:ext cx="565150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2800" b="1" dirty="0">
                <a:latin typeface="Montserrat" panose="00000500000000000000" pitchFamily="2" charset="0"/>
              </a:rPr>
              <a:t>Que atue com atos de:</a:t>
            </a:r>
          </a:p>
          <a:p>
            <a:pPr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Humildade, amor ao próximo</a:t>
            </a:r>
          </a:p>
          <a:p>
            <a:pPr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Organização, transparência </a:t>
            </a:r>
          </a:p>
          <a:p>
            <a:pPr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justiça social, Dedicação e  compromisso.</a:t>
            </a:r>
            <a:endParaRPr lang="pt-BR" sz="2800" dirty="0">
              <a:latin typeface="Montserrat" panose="00000500000000000000" pitchFamily="2" charset="0"/>
            </a:endParaRPr>
          </a:p>
        </p:txBody>
      </p:sp>
      <p:pic>
        <p:nvPicPr>
          <p:cNvPr id="17" name="Picture 2" descr="favela">
            <a:extLst>
              <a:ext uri="{FF2B5EF4-FFF2-40B4-BE49-F238E27FC236}">
                <a16:creationId xmlns:a16="http://schemas.microsoft.com/office/drawing/2014/main" id="{34E7583F-FC31-41C9-A41C-0FCCFFC84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6721"/>
            <a:ext cx="565150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322884D1-06C3-44C6-94B0-9B982195B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296" y="1205589"/>
            <a:ext cx="7633252" cy="118184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 (a) presidente do Conselho Central</a:t>
            </a:r>
          </a:p>
        </p:txBody>
      </p:sp>
    </p:spTree>
    <p:extLst>
      <p:ext uri="{BB962C8B-B14F-4D97-AF65-F5344CB8AC3E}">
        <p14:creationId xmlns:p14="http://schemas.microsoft.com/office/powerpoint/2010/main" val="3783601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296" y="1205589"/>
            <a:ext cx="7633252" cy="118184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 (a) presidente do Conselho Central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C4800634-9485-44C1-8E20-80A058EC5057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7" name="Retângulo 7">
            <a:extLst>
              <a:ext uri="{FF2B5EF4-FFF2-40B4-BE49-F238E27FC236}">
                <a16:creationId xmlns:a16="http://schemas.microsoft.com/office/drawing/2014/main" id="{12D5B1FF-CFF0-418D-816A-C1A70E5EC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25" y="2444721"/>
            <a:ext cx="11870442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esteja atento às suas obrigações, cuidando para que sua diretoria cumpra com alegria e entusiasmo a tarefa a eles confiada.</a:t>
            </a:r>
          </a:p>
          <a:p>
            <a:pPr>
              <a:defRPr/>
            </a:pPr>
            <a:endParaRPr lang="pt-BR" altLang="pt-BR" sz="10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transmita à equipe respeito, confiança, lealdade e amizade. </a:t>
            </a:r>
          </a:p>
          <a:p>
            <a:pPr>
              <a:defRPr/>
            </a:pPr>
            <a:endParaRPr lang="pt-BR" altLang="pt-BR" sz="10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Líder é aquele que serve:</a:t>
            </a:r>
          </a:p>
          <a:p>
            <a:pPr>
              <a:defRPr/>
            </a:pPr>
            <a:r>
              <a:rPr lang="pt-BR" altLang="pt-BR" sz="2800" b="1" i="1" dirty="0">
                <a:latin typeface="Montserrat" panose="00000500000000000000" pitchFamily="2" charset="0"/>
              </a:rPr>
              <a:t>Quem quiser ser o maior, seja o servidor de todos </a:t>
            </a:r>
            <a:r>
              <a:rPr lang="pt-BR" altLang="pt-BR" sz="1400" i="1" dirty="0">
                <a:latin typeface="Montserrat" panose="00000500000000000000" pitchFamily="2" charset="0"/>
              </a:rPr>
              <a:t>(</a:t>
            </a:r>
            <a:r>
              <a:rPr lang="pt-BR" altLang="pt-BR" sz="1400" dirty="0">
                <a:latin typeface="Montserrat" panose="00000500000000000000" pitchFamily="2" charset="0"/>
              </a:rPr>
              <a:t>Mc 9,35)</a:t>
            </a:r>
            <a:endParaRPr lang="pt-BR" altLang="pt-BR" sz="1400" i="1" dirty="0">
              <a:latin typeface="Montserrat" panose="00000500000000000000" pitchFamily="2" charset="0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B2898455-E9B3-4CFD-B220-273028BE471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A9C42C42-17CB-4ED2-9128-5BC5E09E3573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8CEB5998-8A30-4782-A87A-6C7360890032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0091CADE-8EF6-4BA5-955A-03A62F05648C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696229C-4DC2-497C-B0F2-6654B29CC4B8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113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C4800634-9485-44C1-8E20-80A058EC5057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6" name="Retângulo 7">
            <a:extLst>
              <a:ext uri="{FF2B5EF4-FFF2-40B4-BE49-F238E27FC236}">
                <a16:creationId xmlns:a16="http://schemas.microsoft.com/office/drawing/2014/main" id="{E1D9D2A0-60BB-4CDD-BF10-084A3DC38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806" y="3510886"/>
            <a:ext cx="6915955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Servir os seus liderados!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Essa é sem dúvida, a mais bela competência  de uma liderança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1A6DE1DB-4045-4B22-8083-D743A1A48EEC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666A0CC5-A61C-4F74-B7E9-D67043AAFDE0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EAE91442-5898-455A-9216-64818825D722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BBC4EE2E-72D5-43A6-ACB2-FF97F580B0D9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ED2830D6-BE7F-4B1F-A12D-3937ACDF6E5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B457E18C-BB89-46DE-AB7F-1E61E9B1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296" y="1205589"/>
            <a:ext cx="7633252" cy="118184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 (a) presidente do Conselho Central</a:t>
            </a:r>
          </a:p>
        </p:txBody>
      </p:sp>
    </p:spTree>
    <p:extLst>
      <p:ext uri="{BB962C8B-B14F-4D97-AF65-F5344CB8AC3E}">
        <p14:creationId xmlns:p14="http://schemas.microsoft.com/office/powerpoint/2010/main" val="1397621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2785317" cy="2801668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 txBox="1">
            <a:spLocks/>
          </p:cNvSpPr>
          <p:nvPr/>
        </p:nvSpPr>
        <p:spPr>
          <a:xfrm>
            <a:off x="0" y="2721320"/>
            <a:ext cx="7934202" cy="15260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Encargos do Conselho Central</a:t>
            </a:r>
            <a:br>
              <a:rPr kumimoji="0" lang="pt-BR" alt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r>
              <a:rPr kumimoji="0" lang="pt-BR" alt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Vice Presidente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(art.165)</a:t>
            </a:r>
          </a:p>
        </p:txBody>
      </p:sp>
      <p:pic>
        <p:nvPicPr>
          <p:cNvPr id="19" name="Picture 2" descr="O que é ser um líder? - Portal">
            <a:extLst>
              <a:ext uri="{FF2B5EF4-FFF2-40B4-BE49-F238E27FC236}">
                <a16:creationId xmlns:a16="http://schemas.microsoft.com/office/drawing/2014/main" id="{7B6EAC91-7ECA-4A29-8E1B-A7131F7D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61" y="4854244"/>
            <a:ext cx="3411941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603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2700"/>
            <a:ext cx="10535863" cy="7264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 (a) vice presidente do CC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65E2813F-A69F-4D8C-8EFD-8389F86F6291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EC62F38-E90F-48D3-B0F5-61A0B4AE6F1A}"/>
              </a:ext>
            </a:extLst>
          </p:cNvPr>
          <p:cNvSpPr/>
          <p:nvPr/>
        </p:nvSpPr>
        <p:spPr>
          <a:xfrm>
            <a:off x="814963" y="2613367"/>
            <a:ext cx="110772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conheça e esteja atento(a) a todas as responsabilidades  do presidente, pois ele(a) é o substituto legal do presidente;</a:t>
            </a:r>
          </a:p>
          <a:p>
            <a:pPr>
              <a:defRPr/>
            </a:pPr>
            <a:endParaRPr lang="pt-BR" sz="2800" dirty="0">
              <a:latin typeface="Montserrat" panose="00000500000000000000" pitchFamily="2" charset="0"/>
              <a:cs typeface="Arial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Que acompanhe os trabalhos e eventos promovidos pelas coordenações;</a:t>
            </a:r>
            <a:endParaRPr lang="pt-BR" altLang="pt-BR" sz="2800" dirty="0">
              <a:latin typeface="Montserrat" panose="00000500000000000000" pitchFamily="2" charset="0"/>
            </a:endParaRPr>
          </a:p>
          <a:p>
            <a:pPr>
              <a:defRPr/>
            </a:pPr>
            <a:endParaRPr lang="pt-BR" alt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9891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52700"/>
            <a:ext cx="10535862" cy="63458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 (a) vice presidente do CC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65E2813F-A69F-4D8C-8EFD-8389F86F6291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7052C31-7F0C-405D-AFEC-A8D21DD3A481}"/>
              </a:ext>
            </a:extLst>
          </p:cNvPr>
          <p:cNvSpPr/>
          <p:nvPr/>
        </p:nvSpPr>
        <p:spPr>
          <a:xfrm>
            <a:off x="1390918" y="2456213"/>
            <a:ext cx="98008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t-BR" altLang="pt-BR" sz="2000" dirty="0">
              <a:latin typeface="+mn-lt"/>
            </a:endParaRP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ajude na administração, planejamento das atividades, elaboração de projetos;</a:t>
            </a:r>
          </a:p>
          <a:p>
            <a:pPr>
              <a:defRPr/>
            </a:pPr>
            <a:endParaRPr lang="pt-BR" altLang="pt-BR" sz="20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visite as unidades vicentinas, enfim, participar da vida do CC e que cuide para que os Pobres sejam tratados com amor e respeito;</a:t>
            </a:r>
          </a:p>
        </p:txBody>
      </p:sp>
    </p:spTree>
    <p:extLst>
      <p:ext uri="{BB962C8B-B14F-4D97-AF65-F5344CB8AC3E}">
        <p14:creationId xmlns:p14="http://schemas.microsoft.com/office/powerpoint/2010/main" val="1463747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33" y="1052700"/>
            <a:ext cx="10119907" cy="130201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 (a) vice presidente do CC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65E2813F-A69F-4D8C-8EFD-8389F86F6291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7052C31-7F0C-405D-AFEC-A8D21DD3A481}"/>
              </a:ext>
            </a:extLst>
          </p:cNvPr>
          <p:cNvSpPr/>
          <p:nvPr/>
        </p:nvSpPr>
        <p:spPr>
          <a:xfrm>
            <a:off x="615398" y="2750930"/>
            <a:ext cx="109612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t-BR" altLang="pt-BR" sz="2000" dirty="0">
              <a:latin typeface="+mn-lt"/>
            </a:endParaRP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ajude na administração, planejamento das atividades, elaboração de projetos;</a:t>
            </a:r>
          </a:p>
          <a:p>
            <a:pPr>
              <a:defRPr/>
            </a:pPr>
            <a:endParaRPr lang="pt-BR" altLang="pt-BR" sz="20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visite as unidades vicentinas, enfim, participar da vida do CC e que cuide para que os Pobres sejam tratados com amor e respeito;</a:t>
            </a:r>
          </a:p>
        </p:txBody>
      </p:sp>
    </p:spTree>
    <p:extLst>
      <p:ext uri="{BB962C8B-B14F-4D97-AF65-F5344CB8AC3E}">
        <p14:creationId xmlns:p14="http://schemas.microsoft.com/office/powerpoint/2010/main" val="433519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2785317" cy="2801668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 txBox="1">
            <a:spLocks/>
          </p:cNvSpPr>
          <p:nvPr/>
        </p:nvSpPr>
        <p:spPr>
          <a:xfrm>
            <a:off x="128789" y="2266122"/>
            <a:ext cx="7559898" cy="18227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Encargos do Conselho Central</a:t>
            </a:r>
            <a:br>
              <a:rPr kumimoji="0" lang="pt-BR" alt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r>
              <a:rPr kumimoji="0" lang="pt-BR" alt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Secretários(as)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(art.166)</a:t>
            </a:r>
          </a:p>
        </p:txBody>
      </p:sp>
    </p:spTree>
    <p:extLst>
      <p:ext uri="{BB962C8B-B14F-4D97-AF65-F5344CB8AC3E}">
        <p14:creationId xmlns:p14="http://schemas.microsoft.com/office/powerpoint/2010/main" val="126717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354" y="2264864"/>
            <a:ext cx="6705494" cy="2438936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2785317" cy="2801668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 txBox="1">
            <a:spLocks/>
          </p:cNvSpPr>
          <p:nvPr/>
        </p:nvSpPr>
        <p:spPr>
          <a:xfrm>
            <a:off x="551037" y="2640169"/>
            <a:ext cx="6911984" cy="14358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Conselho Central  2ª parte 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014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0460"/>
            <a:ext cx="10535863" cy="130201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do(a) secretários(as) do CC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732B9C-60A2-6EFA-4F69-2EB3A722D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41" y="2317051"/>
            <a:ext cx="6615635" cy="410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8E7979EA-7715-4ECB-A2BC-C0583956EAB6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</p:spTree>
    <p:extLst>
      <p:ext uri="{BB962C8B-B14F-4D97-AF65-F5344CB8AC3E}">
        <p14:creationId xmlns:p14="http://schemas.microsoft.com/office/powerpoint/2010/main" val="237578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0460"/>
            <a:ext cx="10535863" cy="130201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do(a) secretários(as) do CC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8E7979EA-7715-4ECB-A2BC-C0583956EAB6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665E2FC-D91F-4A8C-B246-56F24D1870F0}"/>
              </a:ext>
            </a:extLst>
          </p:cNvPr>
          <p:cNvSpPr txBox="1"/>
          <p:nvPr/>
        </p:nvSpPr>
        <p:spPr>
          <a:xfrm>
            <a:off x="326904" y="2383576"/>
            <a:ext cx="1186509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sz="2800" dirty="0">
                <a:latin typeface="Montserrat" panose="00000500000000000000" pitchFamily="2" charset="0"/>
              </a:rPr>
              <a:t>Cuidar e fazer (lavrar) as atas com apreço e zelo;</a:t>
            </a:r>
          </a:p>
          <a:p>
            <a:pPr marL="571500" indent="-571500">
              <a:buFont typeface="+mj-lt"/>
              <a:buAutoNum type="romanUcPeriod"/>
            </a:pPr>
            <a:endParaRPr lang="pt-BR" sz="2800" dirty="0">
              <a:latin typeface="Montserrat" panose="00000500000000000000" pitchFamily="2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pt-BR" sz="2800" dirty="0">
                <a:latin typeface="Montserrat" panose="00000500000000000000" pitchFamily="2" charset="0"/>
              </a:rPr>
              <a:t>Estar ciente de tudo que acontece no Conselho, pois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na falta do vice, substitui o presidente;</a:t>
            </a:r>
          </a:p>
          <a:p>
            <a:pPr marL="571500" indent="-571500">
              <a:buFont typeface="+mj-lt"/>
              <a:buAutoNum type="romanUcPeriod"/>
            </a:pPr>
            <a:endParaRPr lang="pt-BR" sz="2800" dirty="0">
              <a:latin typeface="Montserrat" panose="00000500000000000000" pitchFamily="2" charset="0"/>
            </a:endParaRPr>
          </a:p>
          <a:p>
            <a:r>
              <a:rPr lang="pt-BR" altLang="pt-BR" sz="2800" dirty="0">
                <a:latin typeface="Montserrat" panose="00000500000000000000" pitchFamily="2" charset="0"/>
              </a:rPr>
              <a:t>III. Que cuide e mantenha atualizada a documentação do</a:t>
            </a:r>
          </a:p>
          <a:p>
            <a:r>
              <a:rPr lang="pt-BR" altLang="pt-BR" sz="2800" dirty="0">
                <a:latin typeface="Montserrat" panose="00000500000000000000" pitchFamily="2" charset="0"/>
              </a:rPr>
              <a:t>CC, registros patrimonial, cadastro dos vicentinos e       das Unidades Vicentinas;</a:t>
            </a:r>
          </a:p>
          <a:p>
            <a:pPr marL="571500" indent="-571500" algn="just">
              <a:buFont typeface="+mj-lt"/>
              <a:buAutoNum type="romanUcPeriod"/>
            </a:pPr>
            <a:endParaRPr lang="pt-BR" sz="2800" dirty="0">
              <a:latin typeface="Montserrat" panose="00000500000000000000" pitchFamily="2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16E9BE65-93E7-48C3-AAAA-720456D2A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428" y="5420139"/>
            <a:ext cx="1224093" cy="98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320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0460"/>
            <a:ext cx="10535863" cy="130201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do(a) secretários(as) do CC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8E7979EA-7715-4ECB-A2BC-C0583956EAB6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17" name="Retângulo 6">
            <a:extLst>
              <a:ext uri="{FF2B5EF4-FFF2-40B4-BE49-F238E27FC236}">
                <a16:creationId xmlns:a16="http://schemas.microsoft.com/office/drawing/2014/main" id="{9255CE7D-69D8-4D9B-8195-836E27405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546" y="2332476"/>
            <a:ext cx="11883321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IV. Ajudar no planejamento anual, nos relatórios e correspondências.</a:t>
            </a:r>
          </a:p>
          <a:p>
            <a:pPr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      </a:t>
            </a:r>
          </a:p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V. Conhecer o Regulamento da SSVP.</a:t>
            </a:r>
          </a:p>
          <a:p>
            <a:pPr marL="457200" indent="-457200" algn="just" eaLnBrk="1" hangingPunct="1">
              <a:buFontTx/>
              <a:buChar char="-"/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 eaLnBrk="1" hangingPunct="1">
              <a:defRPr/>
            </a:pPr>
            <a:r>
              <a:rPr lang="pt-BR" sz="2800" dirty="0">
                <a:latin typeface="Montserrat" panose="00000500000000000000" pitchFamily="2" charset="0"/>
              </a:rPr>
              <a:t>VI. Acompanhar os(as) secretários(as) de </a:t>
            </a:r>
            <a:r>
              <a:rPr lang="pt-BR" sz="2800" dirty="0" err="1">
                <a:latin typeface="Montserrat" panose="00000500000000000000" pitchFamily="2" charset="0"/>
              </a:rPr>
              <a:t>CPs</a:t>
            </a:r>
            <a:r>
              <a:rPr lang="pt-BR" sz="2800" dirty="0">
                <a:latin typeface="Montserrat" panose="00000500000000000000" pitchFamily="2" charset="0"/>
              </a:rPr>
              <a:t> e </a:t>
            </a:r>
            <a:r>
              <a:rPr lang="pt-BR" sz="2800" dirty="0" err="1">
                <a:latin typeface="Montserrat" panose="00000500000000000000" pitchFamily="2" charset="0"/>
              </a:rPr>
              <a:t>OUs</a:t>
            </a:r>
            <a:r>
              <a:rPr lang="pt-BR" sz="2800" dirty="0">
                <a:latin typeface="Montserrat" panose="00000500000000000000" pitchFamily="2" charset="0"/>
              </a:rPr>
              <a:t> orientando sobre atas, e principalmente atas de eleição</a:t>
            </a:r>
            <a:endParaRPr lang="pt-BR" altLang="pt-BR" sz="2800" dirty="0">
              <a:latin typeface="Montserrat" panose="00000500000000000000" pitchFamily="2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753BEB72-5537-48BC-9228-AAE11DC43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774" y="5320815"/>
            <a:ext cx="1224093" cy="10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016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0460"/>
            <a:ext cx="10535863" cy="130201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do(a) secretários(as) do CC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8E7979EA-7715-4ECB-A2BC-C0583956EAB6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15" name="Retângulo 6">
            <a:extLst>
              <a:ext uri="{FF2B5EF4-FFF2-40B4-BE49-F238E27FC236}">
                <a16:creationId xmlns:a16="http://schemas.microsoft.com/office/drawing/2014/main" id="{FF379E4F-C378-4CA1-B48E-7977187D1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061" y="2609961"/>
            <a:ext cx="11666806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conheça e divulgue para os CP e conferências as instruções normativas pertinentes ao encargo de </a:t>
            </a:r>
            <a:r>
              <a:rPr lang="pt-BR" sz="2800" dirty="0">
                <a:latin typeface="Montserrat" panose="00000500000000000000" pitchFamily="2" charset="0"/>
              </a:rPr>
              <a:t>secretários(as)</a:t>
            </a:r>
          </a:p>
          <a:p>
            <a:pPr eaLnBrk="1" hangingPunct="1"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Que faça tudo com muita dedicação e dentro do previsto na nossa Regra e nas </a:t>
            </a:r>
            <a:r>
              <a:rPr lang="pt-BR" altLang="pt-BR" sz="2800" dirty="0">
                <a:latin typeface="Montserrat" panose="00000500000000000000" pitchFamily="2" charset="0"/>
              </a:rPr>
              <a:t>instruções normativas e demais documentos oficiais da SSVP</a:t>
            </a:r>
            <a:r>
              <a:rPr lang="pt-BR" sz="2800" dirty="0">
                <a:latin typeface="Montserrat" panose="00000500000000000000" pitchFamily="2" charset="0"/>
              </a:rPr>
              <a:t> </a:t>
            </a:r>
            <a:endParaRPr lang="pt-BR" altLang="pt-BR" sz="2800" dirty="0">
              <a:latin typeface="Montserrat" panose="00000500000000000000" pitchFamily="2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2AAE80B6-7FF7-4D96-95F3-E7665FCAC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774" y="5287617"/>
            <a:ext cx="1224093" cy="10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865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2785317" cy="2801668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 txBox="1">
            <a:spLocks/>
          </p:cNvSpPr>
          <p:nvPr/>
        </p:nvSpPr>
        <p:spPr>
          <a:xfrm>
            <a:off x="128789" y="2266122"/>
            <a:ext cx="7559898" cy="18227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kumimoji="0" lang="pt-BR" alt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Encargos do Conselho Central</a:t>
            </a:r>
            <a:br>
              <a:rPr kumimoji="0" lang="pt-BR" alt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r>
              <a:rPr lang="pt-BR" alt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Tesoureiros(as) </a:t>
            </a:r>
            <a:r>
              <a:rPr lang="pt-BR" altLang="pt-BR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(art.167)</a:t>
            </a:r>
            <a:endParaRPr kumimoji="0" lang="pt-BR" altLang="pt-B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72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2700"/>
            <a:ext cx="10535863" cy="130201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do(a) tesoureiro(a) do CC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430DDE6-2126-20B0-D00B-1671A24D8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481785"/>
            <a:ext cx="5699654" cy="3951853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5D30B67F-8D89-4C40-A427-37186D02FC57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</p:spTree>
    <p:extLst>
      <p:ext uri="{BB962C8B-B14F-4D97-AF65-F5344CB8AC3E}">
        <p14:creationId xmlns:p14="http://schemas.microsoft.com/office/powerpoint/2010/main" val="696716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2700"/>
            <a:ext cx="10535863" cy="69882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do(a) tesoureiro(a) do CC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1B14B2A-F033-4EDA-9016-24BF833A4F06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18" name="Retângulo 7">
            <a:extLst>
              <a:ext uri="{FF2B5EF4-FFF2-40B4-BE49-F238E27FC236}">
                <a16:creationId xmlns:a16="http://schemas.microsoft.com/office/drawing/2014/main" id="{387E1BC7-DE75-48E2-A2BC-CA24B1D6B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33" y="2247165"/>
            <a:ext cx="11883734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seja responsável pela:</a:t>
            </a:r>
          </a:p>
          <a:p>
            <a:pPr eaLnBrk="1" hangingPunct="1">
              <a:defRPr/>
            </a:pPr>
            <a:endParaRPr lang="pt-BR" altLang="pt-BR" sz="1400" dirty="0">
              <a:latin typeface="Montserrat" panose="00000500000000000000" pitchFamily="2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 Movimentação financeira do CC; </a:t>
            </a:r>
          </a:p>
          <a:p>
            <a:pPr eaLnBrk="1" hangingPunct="1">
              <a:buFontTx/>
              <a:buChar char="-"/>
              <a:defRPr/>
            </a:pPr>
            <a:endParaRPr lang="pt-BR" altLang="pt-BR" sz="1400" dirty="0">
              <a:latin typeface="Montserrat" panose="00000500000000000000" pitchFamily="2" charset="0"/>
            </a:endParaRPr>
          </a:p>
          <a:p>
            <a:pPr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- Fontes de Receitas; </a:t>
            </a:r>
          </a:p>
          <a:p>
            <a:pPr eaLnBrk="1" hangingPunct="1">
              <a:defRPr/>
            </a:pPr>
            <a:endParaRPr lang="pt-BR" altLang="pt-BR" sz="1400" dirty="0">
              <a:latin typeface="Montserrat" panose="00000500000000000000" pitchFamily="2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 Despesas e pagamentos;</a:t>
            </a:r>
          </a:p>
          <a:p>
            <a:pPr eaLnBrk="1" hangingPunct="1">
              <a:buFontTx/>
              <a:buChar char="-"/>
              <a:defRPr/>
            </a:pPr>
            <a:endParaRPr lang="pt-BR" altLang="pt-BR" sz="1400" dirty="0">
              <a:latin typeface="Montserrat" panose="00000500000000000000" pitchFamily="2" charset="0"/>
            </a:endParaRPr>
          </a:p>
          <a:p>
            <a:pPr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- Que envie relatório mensal  da movimentação financeira e os repasses ao CM;</a:t>
            </a:r>
          </a:p>
        </p:txBody>
      </p:sp>
      <p:pic>
        <p:nvPicPr>
          <p:cNvPr id="19" name="Picture 7" descr="Calculadora Dos Desenhos Animados Com Pena E Nota Ilustração do Vetor -  Ilustração de tecla, keypad: 58070835">
            <a:extLst>
              <a:ext uri="{FF2B5EF4-FFF2-40B4-BE49-F238E27FC236}">
                <a16:creationId xmlns:a16="http://schemas.microsoft.com/office/drawing/2014/main" id="{CC4AA07A-6C51-46C5-9CC7-42B54148D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0"/>
          <a:stretch>
            <a:fillRect/>
          </a:stretch>
        </p:blipFill>
        <p:spPr bwMode="auto">
          <a:xfrm>
            <a:off x="10707757" y="5456644"/>
            <a:ext cx="1139686" cy="95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40ABC804-24CC-4981-BAFA-AC5A9ED22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554" y="2456213"/>
            <a:ext cx="250031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963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2700"/>
            <a:ext cx="10535863" cy="130201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do(a) tesoureiro(a) do CC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1B14B2A-F033-4EDA-9016-24BF833A4F06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15" name="Retângulo 7">
            <a:extLst>
              <a:ext uri="{FF2B5EF4-FFF2-40B4-BE49-F238E27FC236}">
                <a16:creationId xmlns:a16="http://schemas.microsoft.com/office/drawing/2014/main" id="{6D001DBB-6C1A-4858-B324-AF228A663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34" y="2456703"/>
            <a:ext cx="11604532" cy="33547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Tx/>
              <a:buChar char="-"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 Estar atento e acompanhar o trabalho do contador;</a:t>
            </a:r>
          </a:p>
          <a:p>
            <a:pPr algn="just">
              <a:defRPr/>
            </a:pPr>
            <a:endParaRPr lang="pt-BR" altLang="pt-BR" sz="1400" dirty="0">
              <a:latin typeface="Montserrat" panose="00000500000000000000" pitchFamily="2" charset="0"/>
            </a:endParaRPr>
          </a:p>
          <a:p>
            <a:pPr>
              <a:buFontTx/>
              <a:buChar char="-"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 Conferir toda prestação de contas e  Notas fiscais;</a:t>
            </a:r>
          </a:p>
          <a:p>
            <a:pPr>
              <a:defRPr/>
            </a:pPr>
            <a:endParaRPr lang="pt-BR" altLang="pt-BR" sz="1400" dirty="0">
              <a:latin typeface="Montserrat" panose="00000500000000000000" pitchFamily="2" charset="0"/>
            </a:endParaRPr>
          </a:p>
          <a:p>
            <a:pPr>
              <a:buFontTx/>
              <a:buChar char="-"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 Relatar nas reuniões mensais a situação financeira;</a:t>
            </a:r>
          </a:p>
          <a:p>
            <a:pPr>
              <a:defRPr/>
            </a:pPr>
            <a:endParaRPr lang="pt-BR" altLang="pt-BR" sz="1600" dirty="0">
              <a:latin typeface="Montserrat" panose="00000500000000000000" pitchFamily="2" charset="0"/>
            </a:endParaRPr>
          </a:p>
          <a:p>
            <a:pPr algn="just">
              <a:buFontTx/>
              <a:buChar char="-"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 Lembrar que a função do tesoureiro não é simplesmente de gastador, mas de arrecadador, portanto, deve empenhar nesta tarefa;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3AD9CB6-69CD-4B3B-B7D7-62FF0A98D885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40C591FD-E8CE-41D3-9468-F9D1AD018B2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7AD0624C-F626-48BC-A97A-9CEAE8107FA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7A3E41E8-1788-47A1-B176-8612FA56566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3EF80EA4-976D-467D-8F8B-0F51FE2D03F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7256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2700"/>
            <a:ext cx="10535863" cy="130201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do(a) tesoureiro(a) do CC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1B14B2A-F033-4EDA-9016-24BF833A4F06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7" name="Retângulo 7">
            <a:extLst>
              <a:ext uri="{FF2B5EF4-FFF2-40B4-BE49-F238E27FC236}">
                <a16:creationId xmlns:a16="http://schemas.microsoft.com/office/drawing/2014/main" id="{296DA9BB-E314-4E96-BA19-463F32AA6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54716"/>
            <a:ext cx="12037867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buFontTx/>
              <a:buChar char="-"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Deverá cuidar para que o movimento financeiro seja</a:t>
            </a: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     correto e transparente;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t-BR" altLang="pt-BR" sz="1400" dirty="0">
              <a:latin typeface="Montserrat" panose="00000500000000000000" pitchFamily="2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O movimento das finanças deve estar a contento com o regulamento da SSVP e com as leis vigentes.</a:t>
            </a:r>
          </a:p>
          <a:p>
            <a:pPr marL="457200" indent="-457200">
              <a:buFontTx/>
              <a:buChar char="-"/>
              <a:defRPr/>
            </a:pPr>
            <a:endParaRPr lang="pt-BR" altLang="pt-BR" sz="1400" dirty="0">
              <a:latin typeface="Montserrat" panose="00000500000000000000" pitchFamily="2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pt-BR" sz="2800" dirty="0">
                <a:latin typeface="Montserrat" panose="00000500000000000000" pitchFamily="2" charset="0"/>
              </a:rPr>
              <a:t>Que acompanhe e oriente os(as) tesoureiros(as) de </a:t>
            </a:r>
            <a:r>
              <a:rPr lang="pt-BR" sz="2800" dirty="0" err="1">
                <a:latin typeface="Montserrat" panose="00000500000000000000" pitchFamily="2" charset="0"/>
              </a:rPr>
              <a:t>CPs</a:t>
            </a:r>
            <a:r>
              <a:rPr lang="pt-BR" sz="2800" dirty="0">
                <a:latin typeface="Montserrat" panose="00000500000000000000" pitchFamily="2" charset="0"/>
              </a:rPr>
              <a:t> e </a:t>
            </a:r>
            <a:r>
              <a:rPr lang="pt-BR" sz="2800" dirty="0" err="1">
                <a:latin typeface="Montserrat" panose="00000500000000000000" pitchFamily="2" charset="0"/>
              </a:rPr>
              <a:t>Ous</a:t>
            </a:r>
            <a:r>
              <a:rPr lang="pt-BR" sz="2800" dirty="0">
                <a:latin typeface="Montserrat" panose="00000500000000000000" pitchFamily="2" charset="0"/>
              </a:rPr>
              <a:t> em relação à forma correta dos  lançamentos, dos repasses previstos no regulamento e acompanhar os respectivos movimentos financeiros.</a:t>
            </a:r>
            <a:r>
              <a:rPr lang="pt-BR" altLang="pt-BR" sz="2800" i="1" dirty="0">
                <a:latin typeface="+mn-lt"/>
              </a:rPr>
              <a:t> </a:t>
            </a:r>
          </a:p>
        </p:txBody>
      </p:sp>
      <p:grpSp>
        <p:nvGrpSpPr>
          <p:cNvPr id="9" name="Agrupar 20">
            <a:extLst>
              <a:ext uri="{FF2B5EF4-FFF2-40B4-BE49-F238E27FC236}">
                <a16:creationId xmlns:a16="http://schemas.microsoft.com/office/drawing/2014/main" id="{03AD9CB6-69CD-4B3B-B7D7-62FF0A98D885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40C591FD-E8CE-41D3-9468-F9D1AD018B2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22">
              <a:extLst>
                <a:ext uri="{FF2B5EF4-FFF2-40B4-BE49-F238E27FC236}">
                  <a16:creationId xmlns:a16="http://schemas.microsoft.com/office/drawing/2014/main" id="{7AD0624C-F626-48BC-A97A-9CEAE8107FA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7A3E41E8-1788-47A1-B176-8612FA56566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3EF80EA4-976D-467D-8F8B-0F51FE2D03F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1051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2785317" cy="2801668"/>
          </a:xfrm>
          <a:prstGeom prst="rect">
            <a:avLst/>
          </a:prstGeom>
        </p:spPr>
      </p:pic>
      <p:sp>
        <p:nvSpPr>
          <p:cNvPr id="18" name="Retângulo 6">
            <a:extLst>
              <a:ext uri="{FF2B5EF4-FFF2-40B4-BE49-F238E27FC236}">
                <a16:creationId xmlns:a16="http://schemas.microsoft.com/office/drawing/2014/main" id="{A9F4CC40-F463-490F-982A-9A05E4E7A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374" y="2719767"/>
            <a:ext cx="80683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O que a SSVP espera de toda a diretoria de um Conselho Central</a:t>
            </a:r>
          </a:p>
        </p:txBody>
      </p:sp>
    </p:spTree>
    <p:extLst>
      <p:ext uri="{BB962C8B-B14F-4D97-AF65-F5344CB8AC3E}">
        <p14:creationId xmlns:p14="http://schemas.microsoft.com/office/powerpoint/2010/main" val="1820136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2785317" cy="2801668"/>
          </a:xfrm>
          <a:prstGeom prst="rect">
            <a:avLst/>
          </a:prstGeom>
        </p:spPr>
      </p:pic>
      <p:sp>
        <p:nvSpPr>
          <p:cNvPr id="17" name="Retângulo 2">
            <a:extLst>
              <a:ext uri="{FF2B5EF4-FFF2-40B4-BE49-F238E27FC236}">
                <a16:creationId xmlns:a16="http://schemas.microsoft.com/office/drawing/2014/main" id="{6BF9217C-E437-4D1A-8DE6-034A8615F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24" y="2279697"/>
            <a:ext cx="642429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A Diretoria</a:t>
            </a:r>
          </a:p>
          <a:p>
            <a:pPr algn="ctr">
              <a:defRPr/>
            </a:pPr>
            <a:r>
              <a:rPr lang="pt-BR" altLang="pt-BR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(Artigos 164 a 167)</a:t>
            </a:r>
          </a:p>
        </p:txBody>
      </p:sp>
      <p:pic>
        <p:nvPicPr>
          <p:cNvPr id="19" name="Picture 5" descr="ícones Do Computador, Engrenagem, Símbolo png transparente grátis">
            <a:extLst>
              <a:ext uri="{FF2B5EF4-FFF2-40B4-BE49-F238E27FC236}">
                <a16:creationId xmlns:a16="http://schemas.microsoft.com/office/drawing/2014/main" id="{B00310C3-87D4-4B28-8D86-3086E9C79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t="14514" r="20226" b="22701"/>
          <a:stretch>
            <a:fillRect/>
          </a:stretch>
        </p:blipFill>
        <p:spPr bwMode="auto">
          <a:xfrm>
            <a:off x="4910115" y="4127771"/>
            <a:ext cx="2506663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837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A1B14B2A-F033-4EDA-9016-24BF833A4F06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53151C2-B058-41DA-B075-E2C9A06A3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25" y="1367207"/>
            <a:ext cx="995185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de toda a diretoria do CC</a:t>
            </a:r>
          </a:p>
        </p:txBody>
      </p:sp>
      <p:sp>
        <p:nvSpPr>
          <p:cNvPr id="11" name="Retângulo 6">
            <a:extLst>
              <a:ext uri="{FF2B5EF4-FFF2-40B4-BE49-F238E27FC236}">
                <a16:creationId xmlns:a16="http://schemas.microsoft.com/office/drawing/2014/main" id="{4E43FA69-EFB6-454E-952E-236621CC9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3463"/>
            <a:ext cx="12192000" cy="9540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trabalhe em equipe</a:t>
            </a:r>
          </a:p>
          <a:p>
            <a:pPr algn="ctr" eaLnBrk="1" hangingPunct="1">
              <a:defRPr/>
            </a:pPr>
            <a:endParaRPr lang="pt-BR" altLang="pt-BR" sz="2800" b="1" u="sng" dirty="0">
              <a:solidFill>
                <a:srgbClr val="0070C0"/>
              </a:solidFill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13EBF3BF-F9E5-4A4B-A093-E479EA6A4190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80E12E44-29DC-4AA5-BC78-1C59EE8C600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7027BFA0-814C-4202-837E-38DEBC68C13A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915B0FD7-3940-4E90-A02F-A4D21F8B9BA8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AB718EB2-4234-48BD-BA09-953391F16163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0216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A1B14B2A-F033-4EDA-9016-24BF833A4F06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pic>
        <p:nvPicPr>
          <p:cNvPr id="6" name="Picture 7" descr="O trabalho em equipe vem ganhando mais espaço a cada dia. Isso porque os objetivos são atingidos com mais rapidez, além de moldar o perfil do trabalhador. Afinal de contas, para trabalhar em grupo, é fundamental ser tolerante, paciente, saber ouvir e expor sua opinião, não é mesmo?">
            <a:extLst>
              <a:ext uri="{FF2B5EF4-FFF2-40B4-BE49-F238E27FC236}">
                <a16:creationId xmlns:a16="http://schemas.microsoft.com/office/drawing/2014/main" id="{33301865-2D82-493B-B876-F76D703C9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17" y="1590112"/>
            <a:ext cx="50403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3">
            <a:extLst>
              <a:ext uri="{FF2B5EF4-FFF2-40B4-BE49-F238E27FC236}">
                <a16:creationId xmlns:a16="http://schemas.microsoft.com/office/drawing/2014/main" id="{0B5A15A9-7BBF-4E50-8A2E-47842752D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9603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Trabalhar em equipe</a:t>
            </a:r>
          </a:p>
        </p:txBody>
      </p:sp>
      <p:sp>
        <p:nvSpPr>
          <p:cNvPr id="8" name="Retângulo 2">
            <a:extLst>
              <a:ext uri="{FF2B5EF4-FFF2-40B4-BE49-F238E27FC236}">
                <a16:creationId xmlns:a16="http://schemas.microsoft.com/office/drawing/2014/main" id="{F6318BDA-DF09-49CD-BABF-75BAA3DA3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48809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Para vencer a pobreza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257982DF-211E-4855-A247-217A5C47122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39C0B7C7-1DC2-4B3B-BBE9-8A7509964867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8B86C6B4-E10D-4140-B61A-E760D8866C24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0FCC4F2-68D9-4F17-B2E9-F8703DBEC3DF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D4683FF-833A-4590-A679-8D91662C7E3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8572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A1B14B2A-F033-4EDA-9016-24BF833A4F06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53151C2-B058-41DA-B075-E2C9A06A3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1009663"/>
            <a:ext cx="1009277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de toda a diretoria do CC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13EBF3BF-F9E5-4A4B-A093-E479EA6A4190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80E12E44-29DC-4AA5-BC78-1C59EE8C600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7027BFA0-814C-4202-837E-38DEBC68C13A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915B0FD7-3940-4E90-A02F-A4D21F8B9BA8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AB718EB2-4234-48BD-BA09-953391F16163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6" name="Retângulo 6">
            <a:extLst>
              <a:ext uri="{FF2B5EF4-FFF2-40B4-BE49-F238E27FC236}">
                <a16:creationId xmlns:a16="http://schemas.microsoft.com/office/drawing/2014/main" id="{B75786C5-D7A0-4354-81BE-B90333DA5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652" y="2274144"/>
            <a:ext cx="8277226" cy="36317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não esqueçam que, uma equipe para funcionar bem, para estar afinada  precisa de:  </a:t>
            </a:r>
            <a:r>
              <a:rPr lang="pt-BR" altLang="pt-BR" sz="2800" i="1" dirty="0">
                <a:latin typeface="Montserrat" panose="00000500000000000000" pitchFamily="2" charset="0"/>
              </a:rPr>
              <a:t>respeito, confiança, lealdade, e amizade</a:t>
            </a:r>
            <a:r>
              <a:rPr lang="pt-BR" altLang="pt-BR" sz="2800" dirty="0">
                <a:latin typeface="Montserrat" panose="00000500000000000000" pitchFamily="2" charset="0"/>
              </a:rPr>
              <a:t>;</a:t>
            </a:r>
          </a:p>
          <a:p>
            <a:pPr algn="just" eaLnBrk="1" hangingPunct="1">
              <a:defRPr/>
            </a:pPr>
            <a:endParaRPr lang="pt-BR" altLang="pt-BR" sz="1400" dirty="0">
              <a:latin typeface="Montserrat" panose="00000500000000000000" pitchFamily="2" charset="0"/>
            </a:endParaRPr>
          </a:p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A equipe precisa perceber que a confiança paira no ambiente de ação;</a:t>
            </a:r>
          </a:p>
          <a:p>
            <a:pPr algn="just" eaLnBrk="1" hangingPunct="1">
              <a:defRPr/>
            </a:pPr>
            <a:endParaRPr lang="pt-BR" altLang="pt-BR" sz="1400" dirty="0">
              <a:latin typeface="Montserrat" panose="00000500000000000000" pitchFamily="2" charset="0"/>
            </a:endParaRPr>
          </a:p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É preciso que a equipe tenha sentimento de grupo,  fazer parte , pertencimento;</a:t>
            </a:r>
          </a:p>
        </p:txBody>
      </p:sp>
    </p:spTree>
    <p:extLst>
      <p:ext uri="{BB962C8B-B14F-4D97-AF65-F5344CB8AC3E}">
        <p14:creationId xmlns:p14="http://schemas.microsoft.com/office/powerpoint/2010/main" val="1192206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A1B14B2A-F033-4EDA-9016-24BF833A4F06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13EBF3BF-F9E5-4A4B-A093-E479EA6A4190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80E12E44-29DC-4AA5-BC78-1C59EE8C600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7027BFA0-814C-4202-837E-38DEBC68C13A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915B0FD7-3940-4E90-A02F-A4D21F8B9BA8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AB718EB2-4234-48BD-BA09-953391F16163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6">
            <a:extLst>
              <a:ext uri="{FF2B5EF4-FFF2-40B4-BE49-F238E27FC236}">
                <a16:creationId xmlns:a16="http://schemas.microsoft.com/office/drawing/2014/main" id="{03D98BC5-93FB-492D-85CE-EC2DB0D02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651" y="2095998"/>
            <a:ext cx="10018511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Lembre-se sempre que: “Líder é aquele que está embaixo na base, sustentando a pirâmide”.</a:t>
            </a:r>
            <a:br>
              <a:rPr lang="pt-BR" altLang="pt-BR" sz="2800" dirty="0">
                <a:latin typeface="Montserrat" panose="00000500000000000000" pitchFamily="2" charset="0"/>
              </a:rPr>
            </a:br>
            <a:endParaRPr lang="pt-BR" altLang="pt-BR" sz="2800" dirty="0">
              <a:latin typeface="Montserrat" panose="00000500000000000000" pitchFamily="2" charset="0"/>
            </a:endParaRPr>
          </a:p>
          <a:p>
            <a:pPr eaLnBrk="1" hangingPunct="1"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- O Líder vicentino precisa colocar em prática as virtudes vicentinas: </a:t>
            </a:r>
            <a:r>
              <a:rPr lang="pt-BR" altLang="pt-BR" sz="2800" b="1" i="1" dirty="0">
                <a:latin typeface="Montserrat" panose="00000500000000000000" pitchFamily="2" charset="0"/>
              </a:rPr>
              <a:t>simplicidade, humildade, mortificação, mansidão, zelo.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A8AE5CE-1872-4A9F-ABF5-9627FAFFC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25" y="951203"/>
            <a:ext cx="1023014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de toda a diretoria do CC</a:t>
            </a:r>
          </a:p>
        </p:txBody>
      </p:sp>
    </p:spTree>
    <p:extLst>
      <p:ext uri="{BB962C8B-B14F-4D97-AF65-F5344CB8AC3E}">
        <p14:creationId xmlns:p14="http://schemas.microsoft.com/office/powerpoint/2010/main" val="3960184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A1B14B2A-F033-4EDA-9016-24BF833A4F06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13EBF3BF-F9E5-4A4B-A093-E479EA6A4190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80E12E44-29DC-4AA5-BC78-1C59EE8C600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7027BFA0-814C-4202-837E-38DEBC68C13A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915B0FD7-3940-4E90-A02F-A4D21F8B9BA8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AB718EB2-4234-48BD-BA09-953391F16163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6" name="CaixaDeTexto 3">
            <a:extLst>
              <a:ext uri="{FF2B5EF4-FFF2-40B4-BE49-F238E27FC236}">
                <a16:creationId xmlns:a16="http://schemas.microsoft.com/office/drawing/2014/main" id="{0DEA9558-4432-4FBE-A633-F178A0A34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307" y="2353111"/>
            <a:ext cx="9405385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+mn-lt"/>
              </a:rPr>
              <a:t>A diretoria do conselho precisa ser uma equipe  comprometida;  precisa estar alinhada  e  “remar”  na mesma direção  para alcançar o objetivo  almejado.</a:t>
            </a:r>
          </a:p>
        </p:txBody>
      </p:sp>
      <p:pic>
        <p:nvPicPr>
          <p:cNvPr id="19" name="Picture 8" descr="equipe 03">
            <a:extLst>
              <a:ext uri="{FF2B5EF4-FFF2-40B4-BE49-F238E27FC236}">
                <a16:creationId xmlns:a16="http://schemas.microsoft.com/office/drawing/2014/main" id="{67CFBE9F-AECD-418D-848F-2E3215DFE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3935"/>
          <a:stretch>
            <a:fillRect/>
          </a:stretch>
        </p:blipFill>
        <p:spPr bwMode="auto">
          <a:xfrm>
            <a:off x="4495800" y="4033289"/>
            <a:ext cx="3200400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66C381FE-1A5E-4A47-AC3D-BE1F4A5D3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14" y="1107567"/>
            <a:ext cx="983631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de toda a diretoria do CC</a:t>
            </a:r>
          </a:p>
        </p:txBody>
      </p:sp>
    </p:spTree>
    <p:extLst>
      <p:ext uri="{BB962C8B-B14F-4D97-AF65-F5344CB8AC3E}">
        <p14:creationId xmlns:p14="http://schemas.microsoft.com/office/powerpoint/2010/main" val="2539543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A1B14B2A-F033-4EDA-9016-24BF833A4F06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13EBF3BF-F9E5-4A4B-A093-E479EA6A4190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80E12E44-29DC-4AA5-BC78-1C59EE8C600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7027BFA0-814C-4202-837E-38DEBC68C13A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915B0FD7-3940-4E90-A02F-A4D21F8B9BA8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AB718EB2-4234-48BD-BA09-953391F16163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0" name="Retângulo 6">
            <a:extLst>
              <a:ext uri="{FF2B5EF4-FFF2-40B4-BE49-F238E27FC236}">
                <a16:creationId xmlns:a16="http://schemas.microsoft.com/office/drawing/2014/main" id="{D241C72A-196A-4E09-9C2F-2B260C007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052" y="1151523"/>
            <a:ext cx="11719815" cy="45961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000"/>
              </a:spcAft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Concluindo</a:t>
            </a:r>
          </a:p>
          <a:p>
            <a:pPr algn="ctr">
              <a:spcAft>
                <a:spcPts val="1000"/>
              </a:spcAft>
              <a:defRPr/>
            </a:pPr>
            <a:endParaRPr lang="pt-BR" altLang="pt-BR" sz="2800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O Conselho Central deve testemunhar o amor de Deus; </a:t>
            </a: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Precisa ter um bom relacionamento com os vicentinos;</a:t>
            </a: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Precisa de muito respeito e amor para com  os seus liderados; </a:t>
            </a:r>
          </a:p>
          <a:p>
            <a:pPr>
              <a:defRPr/>
            </a:pPr>
            <a:endParaRPr lang="pt-BR" altLang="pt-BR" sz="12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Todos precisam saber com clareza  o objetivo e o carisma da SSVP.</a:t>
            </a:r>
          </a:p>
          <a:p>
            <a:pPr>
              <a:defRPr/>
            </a:pPr>
            <a:endParaRPr lang="pt-BR" altLang="pt-BR" sz="12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A sede do CC precisa ter a “cara” de São Vicente.</a:t>
            </a:r>
          </a:p>
        </p:txBody>
      </p:sp>
    </p:spTree>
    <p:extLst>
      <p:ext uri="{BB962C8B-B14F-4D97-AF65-F5344CB8AC3E}">
        <p14:creationId xmlns:p14="http://schemas.microsoft.com/office/powerpoint/2010/main" val="3263507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A1B14B2A-F033-4EDA-9016-24BF833A4F06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13EBF3BF-F9E5-4A4B-A093-E479EA6A4190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80E12E44-29DC-4AA5-BC78-1C59EE8C600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7027BFA0-814C-4202-837E-38DEBC68C13A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915B0FD7-3940-4E90-A02F-A4D21F8B9BA8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AB718EB2-4234-48BD-BA09-953391F16163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0" name="Retângulo 6">
            <a:extLst>
              <a:ext uri="{FF2B5EF4-FFF2-40B4-BE49-F238E27FC236}">
                <a16:creationId xmlns:a16="http://schemas.microsoft.com/office/drawing/2014/main" id="{797E4737-271E-4BB7-8C9D-6F751B7AE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546" y="1082017"/>
            <a:ext cx="11759159" cy="52014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O Conselho Central precisa ser atuante. </a:t>
            </a:r>
          </a:p>
          <a:p>
            <a:pPr algn="just">
              <a:defRPr/>
            </a:pPr>
            <a:endParaRPr lang="pt-BR" altLang="pt-BR" sz="12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Precisa estar atento aos trabalhos aos Conselhos Particulares, às Conferências Vicentinas, às Obras Unidas e as Obras Especiais, para que  estas unidades estejam trabalhando em sintonia com a Regra e vivendo o carisma vicentino e praticando  a caridade de Vicente de Paulo e de Ozanam.</a:t>
            </a:r>
          </a:p>
          <a:p>
            <a:pPr algn="just">
              <a:defRPr/>
            </a:pPr>
            <a:endParaRPr lang="pt-BR" altLang="pt-BR" sz="12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O Conselho Central, liderando e formando novas lideranças, garante que os nossos Mestres e Senhores sejam assistidos em suas necessidades e libertados de suas misérias.</a:t>
            </a:r>
            <a:endParaRPr lang="pt-BR" alt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4713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2" name="Retângulo 1"/>
          <p:cNvSpPr/>
          <p:nvPr/>
        </p:nvSpPr>
        <p:spPr>
          <a:xfrm>
            <a:off x="0" y="4625542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Louvado Seja Nosso Senhor Jesus Cristo! </a:t>
            </a:r>
          </a:p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ecafo@ssvpbrasil.org.br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67" y="1065324"/>
            <a:ext cx="5352866" cy="273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49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354" y="2264864"/>
            <a:ext cx="6705494" cy="2438936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2785317" cy="2801668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DB877398-D783-4258-AFB0-0717E01F18B3}"/>
              </a:ext>
            </a:extLst>
          </p:cNvPr>
          <p:cNvSpPr txBox="1">
            <a:spLocks/>
          </p:cNvSpPr>
          <p:nvPr/>
        </p:nvSpPr>
        <p:spPr>
          <a:xfrm>
            <a:off x="921248" y="1720886"/>
            <a:ext cx="6091706" cy="7252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Amigos(as) para servir 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416AA02B-C9B8-2368-CF91-A18535E42C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065"/>
          <a:stretch/>
        </p:blipFill>
        <p:spPr>
          <a:xfrm>
            <a:off x="636092" y="2889668"/>
            <a:ext cx="6704065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9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891522"/>
            <a:ext cx="9858084" cy="130201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A diretoria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B055356-3660-AF2A-5DF4-CD66C42D1189}"/>
              </a:ext>
            </a:extLst>
          </p:cNvPr>
          <p:cNvSpPr txBox="1"/>
          <p:nvPr/>
        </p:nvSpPr>
        <p:spPr>
          <a:xfrm>
            <a:off x="4150512" y="2250827"/>
            <a:ext cx="38909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Montserrat" panose="00000500000000000000" pitchFamily="2" charset="0"/>
              </a:rPr>
              <a:t>Presidente;   </a:t>
            </a:r>
          </a:p>
          <a:p>
            <a:endParaRPr lang="pt-BR" sz="2800" dirty="0">
              <a:latin typeface="Montserrat" panose="00000500000000000000" pitchFamily="2" charset="0"/>
            </a:endParaRPr>
          </a:p>
          <a:p>
            <a:r>
              <a:rPr lang="pt-BR" sz="2800" dirty="0">
                <a:latin typeface="Montserrat" panose="00000500000000000000" pitchFamily="2" charset="0"/>
              </a:rPr>
              <a:t>Vice-presidente;</a:t>
            </a:r>
          </a:p>
          <a:p>
            <a:endParaRPr lang="pt-BR" sz="2800" dirty="0">
              <a:latin typeface="Montserrat" panose="00000500000000000000" pitchFamily="2" charset="0"/>
            </a:endParaRPr>
          </a:p>
          <a:p>
            <a:r>
              <a:rPr lang="pt-BR" sz="2800" dirty="0">
                <a:latin typeface="Montserrat" panose="00000500000000000000" pitchFamily="2" charset="0"/>
              </a:rPr>
              <a:t>Secretários (</a:t>
            </a:r>
            <a:r>
              <a:rPr lang="pt-BR" sz="2800">
                <a:latin typeface="Montserrat" panose="00000500000000000000" pitchFamily="2" charset="0"/>
              </a:rPr>
              <a:t>as); </a:t>
            </a:r>
            <a:endParaRPr lang="pt-BR" sz="2800" dirty="0">
              <a:latin typeface="Montserrat" panose="00000500000000000000" pitchFamily="2" charset="0"/>
            </a:endParaRPr>
          </a:p>
          <a:p>
            <a:endParaRPr lang="pt-BR" sz="2800" dirty="0">
              <a:latin typeface="Montserrat" panose="00000500000000000000" pitchFamily="2" charset="0"/>
            </a:endParaRPr>
          </a:p>
          <a:p>
            <a:r>
              <a:rPr lang="pt-BR" sz="2800" dirty="0">
                <a:latin typeface="Montserrat" panose="00000500000000000000" pitchFamily="2" charset="0"/>
              </a:rPr>
              <a:t>Tesoureiros (as);</a:t>
            </a:r>
          </a:p>
          <a:p>
            <a:pPr algn="ctr"/>
            <a:endParaRPr lang="pt-BR" sz="2400" b="1" dirty="0">
              <a:latin typeface="Garamond" panose="02020404030301010803" pitchFamily="18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9278A05-547E-47D5-B556-43D88D5EAD72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</p:spTree>
    <p:extLst>
      <p:ext uri="{BB962C8B-B14F-4D97-AF65-F5344CB8AC3E}">
        <p14:creationId xmlns:p14="http://schemas.microsoft.com/office/powerpoint/2010/main" val="304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2785317" cy="2801668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 txBox="1">
            <a:spLocks/>
          </p:cNvSpPr>
          <p:nvPr/>
        </p:nvSpPr>
        <p:spPr>
          <a:xfrm>
            <a:off x="40619" y="2572933"/>
            <a:ext cx="7944370" cy="18227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rPr>
              <a:t>Encargos do Conselho Central</a:t>
            </a:r>
            <a:br>
              <a:rPr kumimoji="0" lang="pt-BR" alt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rPr>
            </a:br>
            <a:r>
              <a:rPr kumimoji="0" lang="pt-BR" alt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rPr>
              <a:t>Presidente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rPr>
              <a:t>(art.164)</a:t>
            </a:r>
          </a:p>
        </p:txBody>
      </p:sp>
      <p:pic>
        <p:nvPicPr>
          <p:cNvPr id="20" name="Picture 2" descr="O que é ser um líder? - Portal">
            <a:extLst>
              <a:ext uri="{FF2B5EF4-FFF2-40B4-BE49-F238E27FC236}">
                <a16:creationId xmlns:a16="http://schemas.microsoft.com/office/drawing/2014/main" id="{7B6EAC91-7ECA-4A29-8E1B-A7131F7D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476" y="4949001"/>
            <a:ext cx="3411941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33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2785317" cy="2801668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 txBox="1">
            <a:spLocks/>
          </p:cNvSpPr>
          <p:nvPr/>
        </p:nvSpPr>
        <p:spPr>
          <a:xfrm>
            <a:off x="137977" y="2812113"/>
            <a:ext cx="7709035" cy="1233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O que a SSVP espera do (a) presidente do Conselho Central</a:t>
            </a:r>
          </a:p>
        </p:txBody>
      </p:sp>
    </p:spTree>
    <p:extLst>
      <p:ext uri="{BB962C8B-B14F-4D97-AF65-F5344CB8AC3E}">
        <p14:creationId xmlns:p14="http://schemas.microsoft.com/office/powerpoint/2010/main" val="126468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C4800634-9485-44C1-8E20-80A058EC5057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8ED329B-F02E-4D9F-A13A-4FC3179D2A41}"/>
              </a:ext>
            </a:extLst>
          </p:cNvPr>
          <p:cNvSpPr txBox="1"/>
          <p:nvPr/>
        </p:nvSpPr>
        <p:spPr>
          <a:xfrm>
            <a:off x="103031" y="2166687"/>
            <a:ext cx="1193483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ele esteja a serviço:</a:t>
            </a: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Dos Conselhos Particulares, Conferências, Obras Unidas e OE</a:t>
            </a:r>
          </a:p>
          <a:p>
            <a:pPr algn="just">
              <a:defRPr/>
            </a:pPr>
            <a:endParaRPr lang="pt-BR" altLang="pt-BR" sz="10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Colaborando, orientando, apoiando e animando estas unidades a trabalharem com entusiasmo, alegria e fidelidade aos princípios vicentinos e às normas do Regulamento. 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BE72D86-ACBA-4113-B96F-2C7604F20C0E}"/>
              </a:ext>
            </a:extLst>
          </p:cNvPr>
          <p:cNvSpPr txBox="1"/>
          <p:nvPr/>
        </p:nvSpPr>
        <p:spPr>
          <a:xfrm>
            <a:off x="103031" y="4991354"/>
            <a:ext cx="1169477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altLang="pt-BR" sz="2800" b="1" dirty="0">
                <a:latin typeface="Montserrat" panose="00000500000000000000" pitchFamily="2" charset="0"/>
              </a:rPr>
              <a:t>Obs. </a:t>
            </a:r>
            <a:r>
              <a:rPr lang="pt-BR" altLang="pt-BR" sz="2400" dirty="0">
                <a:latin typeface="Montserrat" panose="00000500000000000000" pitchFamily="2" charset="0"/>
              </a:rPr>
              <a:t>Os trabalhos no CC não substituem a participação nas reuniões semanais da conferência e a visita aos assistidos. </a:t>
            </a:r>
            <a:endParaRPr lang="pt-BR" altLang="pt-BR" sz="2800" dirty="0">
              <a:latin typeface="Montserrat" panose="00000500000000000000" pitchFamily="2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71B57A28-13A1-42B1-9E43-C4220DF7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327" y="929187"/>
            <a:ext cx="7633252" cy="118184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 (a) presidente do Conselho Central</a:t>
            </a:r>
          </a:p>
        </p:txBody>
      </p:sp>
    </p:spTree>
    <p:extLst>
      <p:ext uri="{BB962C8B-B14F-4D97-AF65-F5344CB8AC3E}">
        <p14:creationId xmlns:p14="http://schemas.microsoft.com/office/powerpoint/2010/main" val="3906251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C4800634-9485-44C1-8E20-80A058EC5057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B1B62FF-C690-4DF2-B58F-53525A65AAE1}"/>
              </a:ext>
            </a:extLst>
          </p:cNvPr>
          <p:cNvSpPr txBox="1"/>
          <p:nvPr/>
        </p:nvSpPr>
        <p:spPr>
          <a:xfrm>
            <a:off x="364901" y="2511870"/>
            <a:ext cx="1146219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- Que ele possa administrar e </a:t>
            </a:r>
            <a:r>
              <a:rPr lang="pt-BR" altLang="pt-BR" sz="2800" b="1" dirty="0">
                <a:latin typeface="Montserrat" panose="00000500000000000000" pitchFamily="2" charset="0"/>
              </a:rPr>
              <a:t>representar a SSVP em sua área de atuação</a:t>
            </a:r>
            <a:r>
              <a:rPr lang="pt-BR" altLang="pt-BR" sz="2800" dirty="0">
                <a:latin typeface="Montserrat" panose="00000500000000000000" pitchFamily="2" charset="0"/>
              </a:rPr>
              <a:t>, mantendo um bom relacionamento com o clero, com as demais autoridades e com a comunidade em geral;</a:t>
            </a:r>
          </a:p>
          <a:p>
            <a:pPr algn="just" eaLnBrk="1" hangingPunct="1">
              <a:defRPr/>
            </a:pPr>
            <a:endParaRPr lang="pt-BR" altLang="pt-BR" sz="1000" dirty="0">
              <a:latin typeface="Montserrat" panose="00000500000000000000" pitchFamily="2" charset="0"/>
            </a:endParaRPr>
          </a:p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- Que busque o desenvolvimento e </a:t>
            </a:r>
            <a:r>
              <a:rPr lang="pt-BR" altLang="pt-BR" sz="2800" b="1" dirty="0">
                <a:latin typeface="Montserrat" panose="00000500000000000000" pitchFamily="2" charset="0"/>
              </a:rPr>
              <a:t>crescimento vicentino </a:t>
            </a:r>
            <a:r>
              <a:rPr lang="pt-BR" altLang="pt-BR" sz="2800" dirty="0">
                <a:latin typeface="Montserrat" panose="00000500000000000000" pitchFamily="2" charset="0"/>
              </a:rPr>
              <a:t>em sua área de atuação, junto aos </a:t>
            </a:r>
            <a:r>
              <a:rPr lang="pt-BR" altLang="pt-BR" sz="2800" dirty="0" err="1">
                <a:latin typeface="Montserrat" panose="00000500000000000000" pitchFamily="2" charset="0"/>
              </a:rPr>
              <a:t>CP’s</a:t>
            </a:r>
            <a:r>
              <a:rPr lang="pt-BR" altLang="pt-BR" sz="2800" dirty="0">
                <a:latin typeface="Montserrat" panose="00000500000000000000" pitchFamily="2" charset="0"/>
              </a:rPr>
              <a:t> e às Conferências; 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9205E279-051C-4255-B772-D9A42A57C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296" y="1205589"/>
            <a:ext cx="7633252" cy="118184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 (a) presidente do Conselho Central</a:t>
            </a:r>
          </a:p>
        </p:txBody>
      </p:sp>
    </p:spTree>
    <p:extLst>
      <p:ext uri="{BB962C8B-B14F-4D97-AF65-F5344CB8AC3E}">
        <p14:creationId xmlns:p14="http://schemas.microsoft.com/office/powerpoint/2010/main" val="4079728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1545</Words>
  <Application>Microsoft Office PowerPoint</Application>
  <PresentationFormat>Widescreen</PresentationFormat>
  <Paragraphs>189</Paragraphs>
  <Slides>37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Garamond</vt:lpstr>
      <vt:lpstr>Montserrat</vt:lpstr>
      <vt:lpstr>Tema do Office</vt:lpstr>
      <vt:lpstr>Apresentação do PowerPoint</vt:lpstr>
      <vt:lpstr>Formação Básica 1ª parte</vt:lpstr>
      <vt:lpstr>Apresentação do PowerPoint</vt:lpstr>
      <vt:lpstr>Formação Básica 1ª parte</vt:lpstr>
      <vt:lpstr>A diretoria</vt:lpstr>
      <vt:lpstr>Apresentação do PowerPoint</vt:lpstr>
      <vt:lpstr>Apresentação do PowerPoint</vt:lpstr>
      <vt:lpstr>O que a SSVP espera do (a) presidente do Conselho Central</vt:lpstr>
      <vt:lpstr>O que a SSVP espera do (a) presidente do Conselho Central</vt:lpstr>
      <vt:lpstr>O que a SSVP espera do (a) presidente do Conselho Central</vt:lpstr>
      <vt:lpstr>O que a SSVP espera do (a) presidente do Conselho Central</vt:lpstr>
      <vt:lpstr>O que a SSVP espera do (a) presidente do Conselho Central</vt:lpstr>
      <vt:lpstr>O que a SSVP espera do (a) presidente do Conselho Central</vt:lpstr>
      <vt:lpstr>O que a SSVP espera do (a) presidente do Conselho Central</vt:lpstr>
      <vt:lpstr>Apresentação do PowerPoint</vt:lpstr>
      <vt:lpstr>O que a SSVP espera do (a) vice presidente do CC</vt:lpstr>
      <vt:lpstr>O que a SSVP espera do (a) vice presidente do CC</vt:lpstr>
      <vt:lpstr>O que a SSVP espera do (a) vice presidente do CC</vt:lpstr>
      <vt:lpstr>Apresentação do PowerPoint</vt:lpstr>
      <vt:lpstr>O que a SSVP espera do(a) secretários(as) do CC</vt:lpstr>
      <vt:lpstr>O que a SSVP espera do(a) secretários(as) do CC</vt:lpstr>
      <vt:lpstr>O que a SSVP espera do(a) secretários(as) do CC</vt:lpstr>
      <vt:lpstr>O que a SSVP espera do(a) secretários(as) do CC</vt:lpstr>
      <vt:lpstr>Apresentação do PowerPoint</vt:lpstr>
      <vt:lpstr>O que a SSVP espera do(a) tesoureiro(a) do CC</vt:lpstr>
      <vt:lpstr>O que a SSVP espera do(a) tesoureiro(a) do CC</vt:lpstr>
      <vt:lpstr>O que a SSVP espera do(a) tesoureiro(a) do CC</vt:lpstr>
      <vt:lpstr>O que a SSVP espera do(a) tesoureiro(a) do CC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césar custódio da silva</cp:lastModifiedBy>
  <cp:revision>65</cp:revision>
  <dcterms:created xsi:type="dcterms:W3CDTF">2022-08-23T14:33:21Z</dcterms:created>
  <dcterms:modified xsi:type="dcterms:W3CDTF">2024-08-18T23:37:25Z</dcterms:modified>
</cp:coreProperties>
</file>