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70" r:id="rId2"/>
    <p:sldId id="258" r:id="rId3"/>
    <p:sldId id="299" r:id="rId4"/>
    <p:sldId id="586" r:id="rId5"/>
    <p:sldId id="1195" r:id="rId6"/>
    <p:sldId id="588" r:id="rId7"/>
    <p:sldId id="589" r:id="rId8"/>
    <p:sldId id="1194" r:id="rId9"/>
    <p:sldId id="591" r:id="rId10"/>
    <p:sldId id="592" r:id="rId11"/>
    <p:sldId id="593" r:id="rId12"/>
    <p:sldId id="594" r:id="rId13"/>
    <p:sldId id="595" r:id="rId14"/>
    <p:sldId id="1193" r:id="rId15"/>
    <p:sldId id="597" r:id="rId16"/>
    <p:sldId id="598" r:id="rId17"/>
    <p:sldId id="599" r:id="rId18"/>
    <p:sldId id="600" r:id="rId19"/>
    <p:sldId id="601" r:id="rId20"/>
    <p:sldId id="602" r:id="rId21"/>
    <p:sldId id="1112" r:id="rId22"/>
    <p:sldId id="604" r:id="rId23"/>
    <p:sldId id="605" r:id="rId24"/>
    <p:sldId id="606" r:id="rId25"/>
    <p:sldId id="607" r:id="rId26"/>
    <p:sldId id="608" r:id="rId27"/>
    <p:sldId id="1192" r:id="rId28"/>
    <p:sldId id="610" r:id="rId29"/>
    <p:sldId id="611" r:id="rId30"/>
    <p:sldId id="612" r:id="rId31"/>
    <p:sldId id="613" r:id="rId32"/>
    <p:sldId id="614" r:id="rId33"/>
    <p:sldId id="615" r:id="rId34"/>
    <p:sldId id="616" r:id="rId35"/>
    <p:sldId id="617" r:id="rId36"/>
    <p:sldId id="618" r:id="rId37"/>
    <p:sldId id="346" r:id="rId3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97" autoAdjust="0"/>
    <p:restoredTop sz="94249" autoAdjust="0"/>
  </p:normalViewPr>
  <p:slideViewPr>
    <p:cSldViewPr snapToGrid="0">
      <p:cViewPr varScale="1">
        <p:scale>
          <a:sx n="72" d="100"/>
          <a:sy n="72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6AFCD-46DF-4B76-990C-698C333ACC10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1D683-805F-4558-A1F8-9B1123409F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6600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Imagem de Slide 1">
            <a:extLst>
              <a:ext uri="{FF2B5EF4-FFF2-40B4-BE49-F238E27FC236}">
                <a16:creationId xmlns:a16="http://schemas.microsoft.com/office/drawing/2014/main" id="{6040899F-CF3A-40ED-8F93-008220F942A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ço Reservado para Anotações 2">
            <a:extLst>
              <a:ext uri="{FF2B5EF4-FFF2-40B4-BE49-F238E27FC236}">
                <a16:creationId xmlns:a16="http://schemas.microsoft.com/office/drawing/2014/main" id="{B4CDF419-54BF-424C-B732-07144A7BFE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 dirty="0"/>
          </a:p>
        </p:txBody>
      </p:sp>
      <p:sp>
        <p:nvSpPr>
          <p:cNvPr id="16388" name="Espaço Reservado para Número de Slide 3">
            <a:extLst>
              <a:ext uri="{FF2B5EF4-FFF2-40B4-BE49-F238E27FC236}">
                <a16:creationId xmlns:a16="http://schemas.microsoft.com/office/drawing/2014/main" id="{FF51DF72-D5AC-4CC4-BFF1-89EC54FC04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EB983B6-EFA2-40E9-8645-8C5E56C5E5C3}" type="slidenum">
              <a:rPr lang="pt-BR" altLang="pt-BR" smtClean="0"/>
              <a:pPr/>
              <a:t>4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1DC4E-A6C2-41F2-AAA0-F6053844181F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6727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1DC4E-A6C2-41F2-AAA0-F6053844181F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9450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1DC4E-A6C2-41F2-AAA0-F6053844181F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55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1DC4E-A6C2-41F2-AAA0-F6053844181F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8251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BBD2C0-FC6D-460A-8EFD-F312500ED7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D13CE73-BD10-4B15-926B-BDB222FC3F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771B5-030E-42D9-9B76-6255847E1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088357B-40A3-4C2A-9FD7-A8EA67C98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C363DB4-53F1-4C4A-A559-541228CDD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828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FABB27-6A98-43A6-B7AB-848369A65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3BFE070-371A-45B2-973C-1BEF9A937A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63587DA-83B3-4427-800F-9F382D59E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A03BC6-1802-4853-A9B2-5D7848697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F70AEFD-B6FD-47BA-8F05-BA27C6773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28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FDAB268-246C-4BDD-9F3B-FD294615AF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D1C9803-8BAA-4F68-937C-5099F47EE4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E34698-6E52-4A03-9C90-406CEBE2E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C097EA3-CD5F-48CB-BDAE-EAF4B7CE6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05DDE6C-40DC-445C-8F64-221438DBE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9108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Imagem ou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2935" y="64677"/>
            <a:ext cx="11617291" cy="6316651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660949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EFE6FA-F2E2-4644-992C-3BF79D2AD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B4FCBD-EF52-4668-9595-67911CB1F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EAD75E6-3B66-4BB9-8DAA-29164BDFD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28C8AA-6B16-469A-8990-65ED79390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02DD33-911B-4F73-85AA-605655BBA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69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D59CD-9586-4B13-909C-ED950829F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D0714F5-1DD0-490D-AC51-2F5B1552D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D98CA95-99CA-4F52-8346-7491606A8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F39E06F-E225-420E-94B2-F65D5B96B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E1C59A-B848-446B-88A1-007F7F7A6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6764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9C5FB0-405A-436A-9A08-CC452E035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0ADE73-6A6A-48F4-8161-0A60D74131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8E9DEE-FCD0-46F0-9AC4-7C0D7CAB7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DF59034-D1E8-44ED-B179-0359F2275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079A953-39CC-4E47-B0E0-B6554E19D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3F7F68-F463-4E83-A2C3-3F93A35A5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3692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5344DD-B359-4589-AF6A-83AA044E7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0B555A4-C681-4771-8AE2-63357EF80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C1617FB-EB75-49BC-BFA0-EA3640560E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74BCBAA-7DA9-4980-978F-AA9A7DB290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3900BC7-2C2E-4C0A-A719-9F2BC919D9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EC56BE5-CDDF-42E1-8D43-760D8886C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11F873E-7EBE-4DED-86EC-65CAD70F4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87F3883-828A-48B5-8A7E-3772DC983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6797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6A9DD5-B6E5-444C-B344-2B84E9C01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CB1F10B-4D77-41BB-A809-4A0C54017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6174A52-8501-467C-848C-3D0424FBB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7929797-E00F-416D-B776-54AD107EF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6202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00F94BD-2961-40FB-BD6B-A2D189D8C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5158D13-1BB7-43CE-A2DB-39760ECAC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B976DAF-0198-40F3-A9F7-E46553712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5973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88C0CC-A6E4-4205-89ED-E6C688733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AEB8B8-0377-4A61-912D-B068471A2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CEDF00-405B-40BE-BA66-75E036B9DD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AF37940-9FA8-4A2B-B88C-42530F3F9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87F2AED-4522-4F1D-970A-2E633E825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B7F7880-50AC-4304-B4A6-B43E3255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538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A721A9-3A96-4B92-A8EE-7F2C76B30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775EB7F-735E-43E8-B797-48D2A899BE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C5BE947-6A26-420D-9660-4A17591898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918C770-026B-4211-BAA7-9426A1617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D1F0E9F-A7C9-498F-B83C-F351E1523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260D605-416B-415F-A2CB-003AA0227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156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B4CF572-AB65-4B15-9CBA-E5683F0E5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C2C9293-8B07-4A8A-BB7A-5DE378DE4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16EFB99-CCDD-4228-9C70-1B62D06019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4B8B270-DBFA-483A-9831-CAD4045E50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FE891D-248E-4E83-B4F4-D0A29D2C29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559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tângulo 2">
            <a:extLst>
              <a:ext uri="{FF2B5EF4-FFF2-40B4-BE49-F238E27FC236}">
                <a16:creationId xmlns:a16="http://schemas.microsoft.com/office/drawing/2014/main" id="{C41911E5-6AF7-403D-98A6-5EF7B292F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9" y="3286125"/>
            <a:ext cx="849788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pt-BR" altLang="pt-BR" sz="2800" dirty="0">
                <a:solidFill>
                  <a:srgbClr val="0070C0"/>
                </a:solidFill>
                <a:latin typeface="Montserrat" panose="00000500000000000000" pitchFamily="2" charset="0"/>
              </a:rPr>
              <a:t>Nesta 1ª parte participa toda a diretoria do conselho central e todos os membros do conselho fiscal (titulares e suplentes)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7FDA0ABF-CA15-4DE8-BB30-FDF601A72C97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latin typeface="Garamond" panose="02020404030301010803" pitchFamily="18" charset="0"/>
              </a:rPr>
              <a:t>Formação Diretoria de Conselho Central</a:t>
            </a:r>
          </a:p>
        </p:txBody>
      </p:sp>
      <p:grpSp>
        <p:nvGrpSpPr>
          <p:cNvPr id="7" name="Agrupar 6">
            <a:extLst>
              <a:ext uri="{FF2B5EF4-FFF2-40B4-BE49-F238E27FC236}">
                <a16:creationId xmlns:a16="http://schemas.microsoft.com/office/drawing/2014/main" id="{C0352812-07D3-4F79-A939-61E077DB0BAD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57CB2E24-1E85-459E-A75E-605BD59760A6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9" name="Agrupar 8">
              <a:extLst>
                <a:ext uri="{FF2B5EF4-FFF2-40B4-BE49-F238E27FC236}">
                  <a16:creationId xmlns:a16="http://schemas.microsoft.com/office/drawing/2014/main" id="{3143AB8F-2ED9-46B0-AEDF-665CE7B31A2A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B8A2C39D-A02B-414A-9F78-4FB9C7973E1C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2A027727-EE36-4AAD-8B2C-37ADED77253C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pic>
        <p:nvPicPr>
          <p:cNvPr id="12" name="Imagem 11">
            <a:extLst>
              <a:ext uri="{FF2B5EF4-FFF2-40B4-BE49-F238E27FC236}">
                <a16:creationId xmlns:a16="http://schemas.microsoft.com/office/drawing/2014/main" id="{1B6CAF99-3E27-45C8-BC5C-4A3166024F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tângulo 2">
            <a:extLst>
              <a:ext uri="{FF2B5EF4-FFF2-40B4-BE49-F238E27FC236}">
                <a16:creationId xmlns:a16="http://schemas.microsoft.com/office/drawing/2014/main" id="{F775D6E1-C80D-41A9-87A0-FC7571C03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573" y="1341439"/>
            <a:ext cx="10214251" cy="454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pt-BR" sz="2800" b="1" dirty="0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O Sentido da Caridade: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pt-BR" sz="3600" b="1" u="sng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pt-BR" sz="1200" b="1" u="sng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algn="just">
              <a:buFontTx/>
              <a:buChar char="-"/>
              <a:defRPr/>
            </a:pPr>
            <a:r>
              <a:rPr lang="pt-BR" sz="2800" dirty="0">
                <a:latin typeface="Montserrat" panose="00000500000000000000" pitchFamily="2" charset="0"/>
                <a:cs typeface="Arial" charset="0"/>
              </a:rPr>
              <a:t> Enquanto responsáveis por uma unidade devemos: dar testemunho de dedicação total  no serviço aos Pobres, realizando a lei da Boa Nova, da solidariedade e da fraternidade;</a:t>
            </a:r>
          </a:p>
          <a:p>
            <a:pPr algn="just">
              <a:buFontTx/>
              <a:buChar char="-"/>
              <a:defRPr/>
            </a:pPr>
            <a:endParaRPr lang="pt-BR" sz="2800" dirty="0">
              <a:latin typeface="Montserrat" panose="00000500000000000000" pitchFamily="2" charset="0"/>
              <a:cs typeface="Arial" charset="0"/>
            </a:endParaRPr>
          </a:p>
          <a:p>
            <a:pPr algn="just">
              <a:defRPr/>
            </a:pPr>
            <a:r>
              <a:rPr lang="pt-BR" sz="2800" dirty="0">
                <a:latin typeface="Montserrat" panose="00000500000000000000" pitchFamily="2" charset="0"/>
                <a:cs typeface="Arial" charset="0"/>
              </a:rPr>
              <a:t>- A vida de caridade é o melhor caminho para revelar Jesus Cristo à humanidade.</a:t>
            </a:r>
          </a:p>
        </p:txBody>
      </p:sp>
      <p:sp>
        <p:nvSpPr>
          <p:cNvPr id="22532" name="Retângulo 6">
            <a:extLst>
              <a:ext uri="{FF2B5EF4-FFF2-40B4-BE49-F238E27FC236}">
                <a16:creationId xmlns:a16="http://schemas.microsoft.com/office/drawing/2014/main" id="{53ED3AD8-29B7-4157-B589-EC1A90978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234950"/>
            <a:ext cx="88900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4400" dirty="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Cons. Central</a:t>
            </a:r>
            <a:endParaRPr lang="pt-BR" altLang="pt-BR" sz="4400" i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7222A039-771E-4AC2-B4FA-B3B0233EE317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latin typeface="Garamond" panose="02020404030301010803" pitchFamily="18" charset="0"/>
              </a:rPr>
              <a:t>Formação Diretoria de Conselho Central</a:t>
            </a: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4F680D3F-F609-4F6D-902A-0C4850D9EEC0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id="{3AF59A7C-2AD2-409D-A76C-EA665C1FADDC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4" name="Agrupar 13">
              <a:extLst>
                <a:ext uri="{FF2B5EF4-FFF2-40B4-BE49-F238E27FC236}">
                  <a16:creationId xmlns:a16="http://schemas.microsoft.com/office/drawing/2014/main" id="{0CC2CCC2-9376-4FFC-9983-5269198BB2AD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8D51018D-EBA8-4177-984D-7B17D0C34C0A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6" name="Retângulo 15">
                <a:extLst>
                  <a:ext uri="{FF2B5EF4-FFF2-40B4-BE49-F238E27FC236}">
                    <a16:creationId xmlns:a16="http://schemas.microsoft.com/office/drawing/2014/main" id="{AE917990-07A2-4E67-A88F-C6F7ACD703F7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pic>
        <p:nvPicPr>
          <p:cNvPr id="17" name="Imagem 16">
            <a:extLst>
              <a:ext uri="{FF2B5EF4-FFF2-40B4-BE49-F238E27FC236}">
                <a16:creationId xmlns:a16="http://schemas.microsoft.com/office/drawing/2014/main" id="{5729FB9C-F254-43D8-98D9-80B3D4DF91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3B1E656-E4D7-4A4D-90F2-2517BC5EA322}"/>
              </a:ext>
            </a:extLst>
          </p:cNvPr>
          <p:cNvSpPr/>
          <p:nvPr/>
        </p:nvSpPr>
        <p:spPr>
          <a:xfrm>
            <a:off x="2309814" y="142875"/>
            <a:ext cx="6357937" cy="7699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t-BR" sz="4400" b="1" i="1" dirty="0">
                <a:solidFill>
                  <a:schemeClr val="bg1"/>
                </a:solidFill>
                <a:cs typeface="Arial" charset="0"/>
              </a:rPr>
              <a:t>	</a:t>
            </a:r>
            <a:endParaRPr lang="pt-BR" sz="44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8195" name="Retângulo 2">
            <a:extLst>
              <a:ext uri="{FF2B5EF4-FFF2-40B4-BE49-F238E27FC236}">
                <a16:creationId xmlns:a16="http://schemas.microsoft.com/office/drawing/2014/main" id="{06F8A02D-64A9-41FF-B030-E1558FFF27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087" y="1531939"/>
            <a:ext cx="10946296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pt-BR" sz="2800" b="1" dirty="0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O Sentido da Caridade:</a:t>
            </a:r>
          </a:p>
          <a:p>
            <a:pPr algn="just">
              <a:buFontTx/>
              <a:buChar char="-"/>
              <a:defRPr/>
            </a:pPr>
            <a:endParaRPr lang="pt-BR" sz="1200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algn="just">
              <a:buFontTx/>
              <a:buChar char="-"/>
              <a:defRPr/>
            </a:pPr>
            <a:endParaRPr lang="pt-BR" sz="1200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algn="just">
              <a:buFontTx/>
              <a:buChar char="-"/>
              <a:defRPr/>
            </a:pPr>
            <a:endParaRPr lang="pt-BR" sz="1200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algn="just">
              <a:buFontTx/>
              <a:buChar char="-"/>
              <a:defRPr/>
            </a:pPr>
            <a:endParaRPr lang="pt-BR" sz="1200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algn="just">
              <a:buFontTx/>
              <a:buChar char="-"/>
              <a:defRPr/>
            </a:pPr>
            <a:r>
              <a:rPr lang="pt-BR" sz="2800" dirty="0">
                <a:latin typeface="Montserrat" panose="00000500000000000000" pitchFamily="2" charset="0"/>
                <a:cs typeface="Arial" charset="0"/>
              </a:rPr>
              <a:t>  Como líderes, não basta ficarmos indignados com a Pobreza, é preciso que seja transformada em atos e ações.</a:t>
            </a:r>
          </a:p>
          <a:p>
            <a:pPr algn="just">
              <a:buFontTx/>
              <a:buChar char="-"/>
              <a:defRPr/>
            </a:pPr>
            <a:endParaRPr lang="pt-BR" sz="2800" dirty="0">
              <a:latin typeface="Montserrat" panose="00000500000000000000" pitchFamily="2" charset="0"/>
              <a:cs typeface="Arial" charset="0"/>
            </a:endParaRPr>
          </a:p>
          <a:p>
            <a:pPr marL="342900" indent="-342900" algn="just">
              <a:defRPr/>
            </a:pPr>
            <a:r>
              <a:rPr lang="pt-BR" sz="2800" dirty="0">
                <a:latin typeface="Montserrat" panose="00000500000000000000" pitchFamily="2" charset="0"/>
                <a:cs typeface="Arial" charset="0"/>
              </a:rPr>
              <a:t>- É preciso fazer com que os Pobres tomem consciência da miséria em que se encontram para conseguirem se libertar;</a:t>
            </a:r>
          </a:p>
          <a:p>
            <a:pPr marL="342900" indent="-342900" algn="just">
              <a:defRPr/>
            </a:pPr>
            <a:endParaRPr lang="pt-BR" sz="2800" dirty="0">
              <a:solidFill>
                <a:srgbClr val="0070C0"/>
              </a:solidFill>
              <a:cs typeface="Arial" charset="0"/>
            </a:endParaRPr>
          </a:p>
        </p:txBody>
      </p:sp>
      <p:sp>
        <p:nvSpPr>
          <p:cNvPr id="23557" name="Retângulo 6">
            <a:extLst>
              <a:ext uri="{FF2B5EF4-FFF2-40B4-BE49-F238E27FC236}">
                <a16:creationId xmlns:a16="http://schemas.microsoft.com/office/drawing/2014/main" id="{8CBC9B36-AD7B-421C-82DE-882EB6121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234950"/>
            <a:ext cx="88900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440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Cons. Central</a:t>
            </a:r>
            <a:endParaRPr lang="pt-BR" altLang="pt-BR" sz="4400" i="1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DD6F53CD-E249-4D79-9571-1B01D223B67E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latin typeface="Garamond" panose="02020404030301010803" pitchFamily="18" charset="0"/>
              </a:rPr>
              <a:t>Formação Diretoria de Conselho Central</a:t>
            </a:r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ADE6828F-CAC4-40FC-ADA9-9D09A2DE5F78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A141C80A-D680-45D1-A2BA-F2AB734DCD76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5" name="Agrupar 14">
              <a:extLst>
                <a:ext uri="{FF2B5EF4-FFF2-40B4-BE49-F238E27FC236}">
                  <a16:creationId xmlns:a16="http://schemas.microsoft.com/office/drawing/2014/main" id="{25EBA7BF-580C-4AFD-A1A0-8549C8A4C306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6" name="Retângulo 15">
                <a:extLst>
                  <a:ext uri="{FF2B5EF4-FFF2-40B4-BE49-F238E27FC236}">
                    <a16:creationId xmlns:a16="http://schemas.microsoft.com/office/drawing/2014/main" id="{73A5984C-EEF2-4FA3-8A72-61434483ED5F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F7CE7217-C043-48CA-8274-67594BF9A226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pic>
        <p:nvPicPr>
          <p:cNvPr id="18" name="Imagem 17">
            <a:extLst>
              <a:ext uri="{FF2B5EF4-FFF2-40B4-BE49-F238E27FC236}">
                <a16:creationId xmlns:a16="http://schemas.microsoft.com/office/drawing/2014/main" id="{829B6C94-09FF-482C-8A00-E872260F87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tângulo 2">
            <a:extLst>
              <a:ext uri="{FF2B5EF4-FFF2-40B4-BE49-F238E27FC236}">
                <a16:creationId xmlns:a16="http://schemas.microsoft.com/office/drawing/2014/main" id="{FC72D428-17A1-47FD-8CAD-146B4FD7E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1141414"/>
            <a:ext cx="8135937" cy="395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endParaRPr lang="pt-BR" sz="1400" b="1" u="sng" dirty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pt-BR" sz="2800" b="1" dirty="0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O Sentido da Caridade: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pt-BR" sz="2800" b="1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pt-BR" sz="2800" b="1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algn="just">
              <a:buFontTx/>
              <a:buChar char="-"/>
              <a:defRPr/>
            </a:pPr>
            <a:endParaRPr lang="en-US" sz="1200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algn="just">
              <a:buFontTx/>
              <a:buChar char="-"/>
              <a:defRPr/>
            </a:pPr>
            <a:endParaRPr lang="pt-BR" sz="1200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algn="just">
              <a:defRPr/>
            </a:pPr>
            <a:r>
              <a:rPr lang="pt-BR" sz="2800" dirty="0">
                <a:latin typeface="Montserrat" panose="00000500000000000000" pitchFamily="2" charset="0"/>
                <a:cs typeface="Arial" charset="0"/>
              </a:rPr>
              <a:t>“É muito pouco  aliviar o Pobre no dia a dia; é necessário pôr as mãos nas raízes do mal, e, com eficientes reformas, diminuir as causas reais  da miséria pública.”     </a:t>
            </a:r>
            <a:r>
              <a:rPr lang="pt-BR" dirty="0">
                <a:latin typeface="Montserrat" panose="00000500000000000000" pitchFamily="2" charset="0"/>
                <a:cs typeface="Arial" charset="0"/>
              </a:rPr>
              <a:t>( Ozanam)</a:t>
            </a:r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37C60D18-2F83-4A1D-8FAC-971BEA15A4C7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C197285B-5E34-44D2-8F63-4DC1B6D18FD5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A018F968-6ADF-4DF3-8BDA-30593F91174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FCF44DFF-2E97-4022-90E1-BBCA49A0EE2C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41C039F4-0239-43A0-B6BE-89AB35C38656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sp>
        <p:nvSpPr>
          <p:cNvPr id="16" name="Retângulo 15">
            <a:extLst>
              <a:ext uri="{FF2B5EF4-FFF2-40B4-BE49-F238E27FC236}">
                <a16:creationId xmlns:a16="http://schemas.microsoft.com/office/drawing/2014/main" id="{2DF32537-8DC8-46B6-97BE-570F7746A8A9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latin typeface="Garamond" panose="02020404030301010803" pitchFamily="18" charset="0"/>
              </a:rPr>
              <a:t>Formação Diretoria de Conselho Central</a:t>
            </a:r>
          </a:p>
        </p:txBody>
      </p:sp>
      <p:pic>
        <p:nvPicPr>
          <p:cNvPr id="17" name="Imagem 16">
            <a:extLst>
              <a:ext uri="{FF2B5EF4-FFF2-40B4-BE49-F238E27FC236}">
                <a16:creationId xmlns:a16="http://schemas.microsoft.com/office/drawing/2014/main" id="{3488F8CB-E41D-47D2-9B7F-665853F088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8FC4B48C-8D66-4379-9F6C-66A9EB622BCF}"/>
              </a:ext>
            </a:extLst>
          </p:cNvPr>
          <p:cNvSpPr/>
          <p:nvPr/>
        </p:nvSpPr>
        <p:spPr>
          <a:xfrm>
            <a:off x="2309814" y="142875"/>
            <a:ext cx="6357937" cy="7699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t-BR" sz="4400" b="1" i="1" dirty="0">
                <a:solidFill>
                  <a:schemeClr val="bg1"/>
                </a:solidFill>
                <a:cs typeface="Arial" charset="0"/>
              </a:rPr>
              <a:t>	</a:t>
            </a:r>
            <a:endParaRPr lang="pt-BR" sz="44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5603" name="Retângulo 2">
            <a:extLst>
              <a:ext uri="{FF2B5EF4-FFF2-40B4-BE49-F238E27FC236}">
                <a16:creationId xmlns:a16="http://schemas.microsoft.com/office/drawing/2014/main" id="{5964D068-9AEC-4270-920D-DF6D58318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348" y="1222376"/>
            <a:ext cx="10681251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Os Pobres são os nossos senhores e mestres</a:t>
            </a:r>
          </a:p>
          <a:p>
            <a:pPr algn="ctr"/>
            <a:endParaRPr lang="pt-BR" altLang="pt-BR" sz="1200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ctr"/>
            <a:endParaRPr lang="pt-BR" altLang="pt-BR" sz="1200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ctr"/>
            <a:endParaRPr lang="pt-BR" altLang="pt-BR" sz="1200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ctr"/>
            <a:endParaRPr lang="pt-BR" altLang="pt-BR" sz="1200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ctr"/>
            <a:r>
              <a:rPr lang="pt-BR" altLang="pt-BR" sz="2800" dirty="0">
                <a:latin typeface="Montserrat" panose="00000500000000000000" pitchFamily="2" charset="0"/>
              </a:rPr>
              <a:t>Esta frase  deve ser a luz diária para nortear todo o trabalho realizado nas Unidades  vicentinas.</a:t>
            </a:r>
          </a:p>
        </p:txBody>
      </p:sp>
      <p:pic>
        <p:nvPicPr>
          <p:cNvPr id="25604" name="Picture 2">
            <a:extLst>
              <a:ext uri="{FF2B5EF4-FFF2-40B4-BE49-F238E27FC236}">
                <a16:creationId xmlns:a16="http://schemas.microsoft.com/office/drawing/2014/main" id="{7BCDAA75-6C6B-4A69-A435-80D18749A1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898" y="3471725"/>
            <a:ext cx="4248150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9E1AB034-E055-499B-9C34-E61DEFEFA88B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latin typeface="Garamond" panose="02020404030301010803" pitchFamily="18" charset="0"/>
              </a:rPr>
              <a:t>Formação Diretoria de Conselho Central</a:t>
            </a:r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21AC4B8B-507F-4B01-ACA5-D5F348E56875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D52DE714-D4F0-4C29-A972-0B6230B609BA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1" name="Agrupar 10">
              <a:extLst>
                <a:ext uri="{FF2B5EF4-FFF2-40B4-BE49-F238E27FC236}">
                  <a16:creationId xmlns:a16="http://schemas.microsoft.com/office/drawing/2014/main" id="{883C0D52-1396-4A6C-96B0-E305BF1548C4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44DC71D6-C57B-46AE-B636-3CC8115E221B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92803554-58AE-4C7F-878F-390827207697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pic>
        <p:nvPicPr>
          <p:cNvPr id="14" name="Imagem 13">
            <a:extLst>
              <a:ext uri="{FF2B5EF4-FFF2-40B4-BE49-F238E27FC236}">
                <a16:creationId xmlns:a16="http://schemas.microsoft.com/office/drawing/2014/main" id="{9B64EDDE-D093-4CB4-AAF7-46452A07BD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D6BC9383-E10A-410C-A46E-189CD3FE8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059F1084-AEB1-4312-B87B-D81F848D8136}"/>
              </a:ext>
            </a:extLst>
          </p:cNvPr>
          <p:cNvGrpSpPr/>
          <p:nvPr/>
        </p:nvGrpSpPr>
        <p:grpSpPr>
          <a:xfrm rot="5400000">
            <a:off x="4621540" y="3312663"/>
            <a:ext cx="6857997" cy="232673"/>
            <a:chOff x="0" y="6378264"/>
            <a:chExt cx="12192000" cy="305870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9C9AD26D-FEBF-4A4B-90D7-C6AD4AEFA918}"/>
                </a:ext>
              </a:extLst>
            </p:cNvPr>
            <p:cNvSpPr/>
            <p:nvPr/>
          </p:nvSpPr>
          <p:spPr>
            <a:xfrm>
              <a:off x="0" y="6378264"/>
              <a:ext cx="12191998" cy="3058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02C62DAC-29D5-4232-91C6-D222F89C6E97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7B3ED004-2012-4130-B00B-DF2250722C53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3976EDA3-8AF0-417D-B32E-FB6617E69791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8126257" y="0"/>
            <a:ext cx="4065743" cy="68579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5CFF523A-C0E0-4A4C-A226-3EAAADECCC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057" y="2083498"/>
            <a:ext cx="3042141" cy="3060000"/>
          </a:xfrm>
          <a:prstGeom prst="rect">
            <a:avLst/>
          </a:prstGeom>
        </p:spPr>
      </p:pic>
      <p:sp>
        <p:nvSpPr>
          <p:cNvPr id="18" name="Retângulo 6">
            <a:extLst>
              <a:ext uri="{FF2B5EF4-FFF2-40B4-BE49-F238E27FC236}">
                <a16:creationId xmlns:a16="http://schemas.microsoft.com/office/drawing/2014/main" id="{98A110E0-89AC-43B2-A469-1565CD47E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035" y="2890391"/>
            <a:ext cx="5487988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São Vicente de Paulo, exemplo a ser seguido</a:t>
            </a:r>
          </a:p>
        </p:txBody>
      </p:sp>
    </p:spTree>
    <p:extLst>
      <p:ext uri="{BB962C8B-B14F-4D97-AF65-F5344CB8AC3E}">
        <p14:creationId xmlns:p14="http://schemas.microsoft.com/office/powerpoint/2010/main" val="1005975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tângulo 6">
            <a:extLst>
              <a:ext uri="{FF2B5EF4-FFF2-40B4-BE49-F238E27FC236}">
                <a16:creationId xmlns:a16="http://schemas.microsoft.com/office/drawing/2014/main" id="{902CBA9D-C593-4CBC-99F6-070B98FDF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0417" y="1557339"/>
            <a:ext cx="9992140" cy="315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São Vicente de Paulo, exemplo a ser seguido </a:t>
            </a:r>
          </a:p>
          <a:p>
            <a:pPr algn="just">
              <a:spcBef>
                <a:spcPct val="20000"/>
              </a:spcBef>
            </a:pPr>
            <a:endParaRPr lang="pt-BR" altLang="pt-BR" sz="1200" b="1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just">
              <a:spcBef>
                <a:spcPct val="20000"/>
              </a:spcBef>
            </a:pPr>
            <a:r>
              <a:rPr lang="pt-BR" altLang="pt-BR" sz="2800" dirty="0">
                <a:latin typeface="Montserrat" panose="00000500000000000000" pitchFamily="2" charset="0"/>
              </a:rPr>
              <a:t>- Incentivou a comunidade rica a estar a serviço dos Pobres;</a:t>
            </a:r>
          </a:p>
          <a:p>
            <a:pPr algn="just">
              <a:spcBef>
                <a:spcPct val="20000"/>
              </a:spcBef>
            </a:pPr>
            <a:endParaRPr lang="pt-BR" altLang="pt-BR" sz="2800" dirty="0">
              <a:latin typeface="Montserrat" panose="00000500000000000000" pitchFamily="2" charset="0"/>
            </a:endParaRPr>
          </a:p>
          <a:p>
            <a:pPr algn="just">
              <a:spcBef>
                <a:spcPct val="20000"/>
              </a:spcBef>
            </a:pPr>
            <a:r>
              <a:rPr lang="pt-BR" altLang="pt-BR" sz="2800" dirty="0">
                <a:latin typeface="Montserrat" panose="00000500000000000000" pitchFamily="2" charset="0"/>
              </a:rPr>
              <a:t>- Incentivou as pessoas a lutarem para tirar os Pobres da miséria.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70580A82-A4AA-4E8E-99D3-C889B1A5A46B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latin typeface="Garamond" panose="02020404030301010803" pitchFamily="18" charset="0"/>
              </a:rPr>
              <a:t>Formação Diretoria de Conselho Central</a:t>
            </a: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275381FD-4F66-4689-B38D-52E5A7FB451D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id="{DB8948D2-5B50-4332-BACB-A52269379EDD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4" name="Agrupar 13">
              <a:extLst>
                <a:ext uri="{FF2B5EF4-FFF2-40B4-BE49-F238E27FC236}">
                  <a16:creationId xmlns:a16="http://schemas.microsoft.com/office/drawing/2014/main" id="{818A8B73-DD07-47A8-A6E4-A479AD1A4485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EF735DE6-7AB0-4774-AC51-1D6611F9C927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6" name="Retângulo 15">
                <a:extLst>
                  <a:ext uri="{FF2B5EF4-FFF2-40B4-BE49-F238E27FC236}">
                    <a16:creationId xmlns:a16="http://schemas.microsoft.com/office/drawing/2014/main" id="{68FF3A4A-AC6D-4907-B9C5-D74627CEE04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pic>
        <p:nvPicPr>
          <p:cNvPr id="17" name="Imagem 16">
            <a:extLst>
              <a:ext uri="{FF2B5EF4-FFF2-40B4-BE49-F238E27FC236}">
                <a16:creationId xmlns:a16="http://schemas.microsoft.com/office/drawing/2014/main" id="{1D464C3A-F532-4D80-A8D3-B218F798F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tângulo 6">
            <a:extLst>
              <a:ext uri="{FF2B5EF4-FFF2-40B4-BE49-F238E27FC236}">
                <a16:creationId xmlns:a16="http://schemas.microsoft.com/office/drawing/2014/main" id="{CBFF2B17-D4EC-4DA9-9B7F-B05F537E55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1" y="1335089"/>
            <a:ext cx="9356034" cy="3896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São Vicente de Paulo, exemplo a ser seguido. </a:t>
            </a:r>
          </a:p>
          <a:p>
            <a:pPr algn="ctr">
              <a:spcBef>
                <a:spcPct val="20000"/>
              </a:spcBef>
            </a:pPr>
            <a:r>
              <a:rPr lang="en-US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Forma de </a:t>
            </a:r>
            <a:r>
              <a:rPr lang="en-US" altLang="pt-BR" sz="2800" b="1" dirty="0" err="1">
                <a:solidFill>
                  <a:srgbClr val="0070C0"/>
                </a:solidFill>
                <a:latin typeface="Montserrat" panose="00000500000000000000" pitchFamily="2" charset="0"/>
              </a:rPr>
              <a:t>agir</a:t>
            </a:r>
            <a:r>
              <a:rPr lang="en-US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 com </a:t>
            </a:r>
            <a:r>
              <a:rPr lang="en-US" altLang="pt-BR" sz="2800" b="1" dirty="0" err="1">
                <a:solidFill>
                  <a:srgbClr val="0070C0"/>
                </a:solidFill>
                <a:latin typeface="Montserrat" panose="00000500000000000000" pitchFamily="2" charset="0"/>
              </a:rPr>
              <a:t>os</a:t>
            </a:r>
            <a:r>
              <a:rPr lang="en-US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 </a:t>
            </a:r>
            <a:r>
              <a:rPr lang="en-US" altLang="pt-BR" sz="2800" b="1" dirty="0" err="1">
                <a:solidFill>
                  <a:srgbClr val="0070C0"/>
                </a:solidFill>
                <a:latin typeface="Montserrat" panose="00000500000000000000" pitchFamily="2" charset="0"/>
              </a:rPr>
              <a:t>pobres</a:t>
            </a:r>
            <a:endParaRPr lang="en-US" altLang="pt-BR" sz="2800" b="1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>
              <a:spcBef>
                <a:spcPct val="20000"/>
              </a:spcBef>
            </a:pPr>
            <a:endParaRPr lang="pt-BR" altLang="pt-BR" sz="2800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>
              <a:spcBef>
                <a:spcPct val="20000"/>
              </a:spcBef>
            </a:pPr>
            <a:endParaRPr lang="pt-BR" altLang="pt-BR" sz="1000" b="1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>
              <a:buFontTx/>
              <a:buChar char="-"/>
            </a:pPr>
            <a:r>
              <a:rPr lang="pt-BR" altLang="pt-BR" sz="2800" dirty="0">
                <a:latin typeface="Montserrat" panose="00000500000000000000" pitchFamily="2" charset="0"/>
              </a:rPr>
              <a:t> Relacionar-se bem com eles;</a:t>
            </a:r>
          </a:p>
          <a:p>
            <a:pPr>
              <a:buFontTx/>
              <a:buChar char="-"/>
            </a:pPr>
            <a:endParaRPr lang="pt-BR" altLang="pt-BR" sz="2800" dirty="0">
              <a:latin typeface="Montserrat" panose="00000500000000000000" pitchFamily="2" charset="0"/>
            </a:endParaRPr>
          </a:p>
          <a:p>
            <a:pPr>
              <a:buFontTx/>
              <a:buChar char="-"/>
            </a:pPr>
            <a:r>
              <a:rPr lang="pt-BR" altLang="pt-BR" sz="2800" dirty="0">
                <a:latin typeface="Montserrat" panose="00000500000000000000" pitchFamily="2" charset="0"/>
              </a:rPr>
              <a:t> Colocar-se próximos a eles;</a:t>
            </a:r>
          </a:p>
          <a:p>
            <a:pPr>
              <a:buFontTx/>
              <a:buChar char="-"/>
            </a:pPr>
            <a:endParaRPr lang="pt-BR" altLang="pt-BR" sz="2800" dirty="0">
              <a:latin typeface="Montserrat" panose="00000500000000000000" pitchFamily="2" charset="0"/>
            </a:endParaRPr>
          </a:p>
          <a:p>
            <a:pPr>
              <a:buFontTx/>
              <a:buChar char="-"/>
            </a:pPr>
            <a:r>
              <a:rPr lang="pt-BR" altLang="pt-BR" sz="2800" dirty="0">
                <a:latin typeface="Montserrat" panose="00000500000000000000" pitchFamily="2" charset="0"/>
              </a:rPr>
              <a:t> Tratá-los com simplicidade, humildade e doçura. 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0FA85A7F-D07C-4638-94D1-209630EA3E78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latin typeface="Garamond" panose="02020404030301010803" pitchFamily="18" charset="0"/>
              </a:rPr>
              <a:t>Formação Diretoria de Conselho Central</a:t>
            </a: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653910AE-0242-4D70-B017-100874CAA75B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id="{FB1B429E-7A6E-4E65-86DD-FF382629E50D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4" name="Agrupar 13">
              <a:extLst>
                <a:ext uri="{FF2B5EF4-FFF2-40B4-BE49-F238E27FC236}">
                  <a16:creationId xmlns:a16="http://schemas.microsoft.com/office/drawing/2014/main" id="{B035DD16-D4DD-49B3-ADE0-6DE4A4E9B2C7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A699DC02-523E-43F9-B72C-531976BEA8B2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6" name="Retângulo 15">
                <a:extLst>
                  <a:ext uri="{FF2B5EF4-FFF2-40B4-BE49-F238E27FC236}">
                    <a16:creationId xmlns:a16="http://schemas.microsoft.com/office/drawing/2014/main" id="{DB952B1B-35FA-4C7D-97DE-63BB2E3AD62E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pic>
        <p:nvPicPr>
          <p:cNvPr id="18" name="Imagem 17">
            <a:extLst>
              <a:ext uri="{FF2B5EF4-FFF2-40B4-BE49-F238E27FC236}">
                <a16:creationId xmlns:a16="http://schemas.microsoft.com/office/drawing/2014/main" id="{5B97F17D-1000-4F81-80EB-0055F424F8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tângulo 6">
            <a:extLst>
              <a:ext uri="{FF2B5EF4-FFF2-40B4-BE49-F238E27FC236}">
                <a16:creationId xmlns:a16="http://schemas.microsoft.com/office/drawing/2014/main" id="{A22398BB-D783-4409-A030-4BA48E8CD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339" y="1597025"/>
            <a:ext cx="10121487" cy="358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São Vicente de Paulo era um empreendedor</a:t>
            </a:r>
          </a:p>
          <a:p>
            <a:pPr algn="just">
              <a:spcBef>
                <a:spcPct val="20000"/>
              </a:spcBef>
              <a:buFontTx/>
              <a:buChar char="-"/>
            </a:pPr>
            <a:endParaRPr lang="pt-BR" altLang="pt-BR" sz="2800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just">
              <a:spcBef>
                <a:spcPct val="20000"/>
              </a:spcBef>
              <a:buFontTx/>
              <a:buChar char="-"/>
            </a:pPr>
            <a:endParaRPr lang="pt-BR" altLang="pt-BR" sz="700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just">
              <a:spcBef>
                <a:spcPct val="20000"/>
              </a:spcBef>
              <a:buFontTx/>
              <a:buChar char="-"/>
            </a:pPr>
            <a:r>
              <a:rPr lang="pt-BR" altLang="pt-BR" sz="2800" dirty="0">
                <a:latin typeface="Montserrat" panose="00000500000000000000" pitchFamily="2" charset="0"/>
              </a:rPr>
              <a:t> Sabia empreender a ação caritativa em todos os tipos de pobreza;</a:t>
            </a:r>
          </a:p>
          <a:p>
            <a:pPr algn="just">
              <a:spcBef>
                <a:spcPct val="20000"/>
              </a:spcBef>
              <a:buFontTx/>
              <a:buChar char="-"/>
            </a:pPr>
            <a:endParaRPr lang="pt-BR" altLang="pt-BR" sz="2800" dirty="0">
              <a:latin typeface="Montserrat" panose="00000500000000000000" pitchFamily="2" charset="0"/>
            </a:endParaRPr>
          </a:p>
          <a:p>
            <a:pPr algn="just">
              <a:spcBef>
                <a:spcPct val="20000"/>
              </a:spcBef>
              <a:buFontTx/>
              <a:buChar char="-"/>
            </a:pPr>
            <a:r>
              <a:rPr lang="pt-BR" altLang="pt-BR" sz="2800" dirty="0">
                <a:latin typeface="Montserrat" panose="00000500000000000000" pitchFamily="2" charset="0"/>
              </a:rPr>
              <a:t> Era bem relacionado com todas as pessoas, e assim conseguia ajuda para seus Pobres;</a:t>
            </a:r>
            <a:endParaRPr lang="pt-BR" altLang="pt-BR" sz="2800" dirty="0">
              <a:solidFill>
                <a:srgbClr val="0070C0"/>
              </a:solidFill>
            </a:endParaRPr>
          </a:p>
        </p:txBody>
      </p:sp>
      <p:sp>
        <p:nvSpPr>
          <p:cNvPr id="29701" name="Retângulo 5">
            <a:extLst>
              <a:ext uri="{FF2B5EF4-FFF2-40B4-BE49-F238E27FC236}">
                <a16:creationId xmlns:a16="http://schemas.microsoft.com/office/drawing/2014/main" id="{85872B23-648E-4074-BCE2-F83ACEFA5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50814"/>
            <a:ext cx="914082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Cons. Central</a:t>
            </a:r>
            <a:endParaRPr lang="pt-BR" altLang="pt-BR" sz="4400" b="1" i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3E6B9FA0-7410-4872-A03A-610A5489359F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latin typeface="Garamond" panose="02020404030301010803" pitchFamily="18" charset="0"/>
              </a:rPr>
              <a:t>Formação Diretoria de Conselho Central</a:t>
            </a: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BBA9ADC5-0FEB-4712-A1CF-B8AB9C79800C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id="{3F148270-B45A-41B8-8943-01328554FD4F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4" name="Agrupar 13">
              <a:extLst>
                <a:ext uri="{FF2B5EF4-FFF2-40B4-BE49-F238E27FC236}">
                  <a16:creationId xmlns:a16="http://schemas.microsoft.com/office/drawing/2014/main" id="{00621EA6-337E-40AC-B7EC-5900BEEA6629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8E7E5E53-9B63-4500-B5DA-2209729980B4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6" name="Retângulo 15">
                <a:extLst>
                  <a:ext uri="{FF2B5EF4-FFF2-40B4-BE49-F238E27FC236}">
                    <a16:creationId xmlns:a16="http://schemas.microsoft.com/office/drawing/2014/main" id="{C2956524-5922-4063-AD10-F64D03B21DAA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pic>
        <p:nvPicPr>
          <p:cNvPr id="18" name="Imagem 17">
            <a:extLst>
              <a:ext uri="{FF2B5EF4-FFF2-40B4-BE49-F238E27FC236}">
                <a16:creationId xmlns:a16="http://schemas.microsoft.com/office/drawing/2014/main" id="{430FA05C-4A70-47F5-95D1-3AD6E8E4B8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45C76DD-5F8B-46E0-BA56-54A9D3CE87C9}"/>
              </a:ext>
            </a:extLst>
          </p:cNvPr>
          <p:cNvSpPr/>
          <p:nvPr/>
        </p:nvSpPr>
        <p:spPr>
          <a:xfrm>
            <a:off x="2344739" y="92075"/>
            <a:ext cx="6357937" cy="7699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t-BR" sz="4400" b="1" i="1" dirty="0">
                <a:solidFill>
                  <a:schemeClr val="bg1"/>
                </a:solidFill>
                <a:cs typeface="Arial" charset="0"/>
              </a:rPr>
              <a:t>	</a:t>
            </a:r>
            <a:endParaRPr lang="pt-BR" sz="44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30723" name="Retângulo 6">
            <a:extLst>
              <a:ext uri="{FF2B5EF4-FFF2-40B4-BE49-F238E27FC236}">
                <a16:creationId xmlns:a16="http://schemas.microsoft.com/office/drawing/2014/main" id="{11CCBA94-F82B-44A9-A1F6-F854704759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617" y="1773239"/>
            <a:ext cx="9557096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22300" indent="-6223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pt-BR" altLang="pt-BR" sz="3200" b="1" i="1" dirty="0"/>
          </a:p>
          <a:p>
            <a:pPr algn="ctr"/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Vicente de Paulo era fiel à Deus</a:t>
            </a:r>
          </a:p>
          <a:p>
            <a:pPr algn="ctr"/>
            <a:endParaRPr lang="pt-BR" altLang="pt-BR" sz="3200" b="1" i="1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just"/>
            <a:r>
              <a:rPr lang="pt-BR" altLang="pt-BR" sz="2800" dirty="0">
                <a:latin typeface="Montserrat" panose="00000500000000000000" pitchFamily="2" charset="0"/>
              </a:rPr>
              <a:t>       “As coisas de Deus se fazem por si mesmas, e a verdadeira sabedoria  consiste em seguir a Providência Divina passo a passo, sem se colocar adiante e sem ficar  para trás”</a:t>
            </a:r>
            <a:r>
              <a:rPr lang="pt-BR" altLang="pt-BR" sz="2800" b="1" i="1" dirty="0">
                <a:latin typeface="Montserrat" panose="00000500000000000000" pitchFamily="2" charset="0"/>
              </a:rPr>
              <a:t>  </a:t>
            </a:r>
            <a:r>
              <a:rPr lang="pt-BR" altLang="pt-BR" sz="1600" dirty="0">
                <a:latin typeface="Montserrat" panose="00000500000000000000" pitchFamily="2" charset="0"/>
              </a:rPr>
              <a:t>(São Vicente de Paulo)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77E20B2C-55C3-42C5-A065-D556965BB7FE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latin typeface="Garamond" panose="02020404030301010803" pitchFamily="18" charset="0"/>
              </a:rPr>
              <a:t>Formação Diretoria de Conselho Central</a:t>
            </a:r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0E8CBC64-8BAA-4DBF-8AF8-544DA1A71CBD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BD3AFF5F-521E-44A1-BF99-D7DAF6663828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5" name="Agrupar 14">
              <a:extLst>
                <a:ext uri="{FF2B5EF4-FFF2-40B4-BE49-F238E27FC236}">
                  <a16:creationId xmlns:a16="http://schemas.microsoft.com/office/drawing/2014/main" id="{34C05928-75AF-4FDF-A0CA-E70DC0776368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6" name="Retângulo 15">
                <a:extLst>
                  <a:ext uri="{FF2B5EF4-FFF2-40B4-BE49-F238E27FC236}">
                    <a16:creationId xmlns:a16="http://schemas.microsoft.com/office/drawing/2014/main" id="{6A0FDD07-0A51-4A64-A600-111A7CC50CD8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B6D252C4-C5CD-4EDA-B67A-15122B0BEC27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pic>
        <p:nvPicPr>
          <p:cNvPr id="18" name="Imagem 17">
            <a:extLst>
              <a:ext uri="{FF2B5EF4-FFF2-40B4-BE49-F238E27FC236}">
                <a16:creationId xmlns:a16="http://schemas.microsoft.com/office/drawing/2014/main" id="{40FDB03A-F885-47EC-AF34-1BB50EF690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ano12">
            <a:extLst>
              <a:ext uri="{FF2B5EF4-FFF2-40B4-BE49-F238E27FC236}">
                <a16:creationId xmlns:a16="http://schemas.microsoft.com/office/drawing/2014/main" id="{03AF3377-B438-4C92-9A85-EC308A36D3E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864" y="4008439"/>
            <a:ext cx="2016125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Retângulo 7">
            <a:extLst>
              <a:ext uri="{FF2B5EF4-FFF2-40B4-BE49-F238E27FC236}">
                <a16:creationId xmlns:a16="http://schemas.microsoft.com/office/drawing/2014/main" id="{8443F4F7-2BC9-4DDA-863B-77B158EE31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4730" y="2060576"/>
            <a:ext cx="6893133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buFont typeface="Arial" panose="020B0604020202020204" pitchFamily="34" charset="0"/>
              <a:buNone/>
            </a:pPr>
            <a:r>
              <a:rPr lang="pt-BR" altLang="pt-BR" sz="2800" dirty="0">
                <a:latin typeface="Montserrat" panose="00000500000000000000" pitchFamily="2" charset="0"/>
              </a:rPr>
              <a:t>“Eu, o Senhor, te chamei e te farei mediador da Aliança para com o povo, para abrires os olhos dos cegos, para tirares da prisão, os cativos”. </a:t>
            </a:r>
            <a:endParaRPr lang="pt-BR" altLang="pt-BR" sz="3600" dirty="0">
              <a:latin typeface="Montserrat" panose="00000500000000000000" pitchFamily="2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490AFD20-497D-4E64-AA37-565281A7F2A5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latin typeface="Garamond" panose="02020404030301010803" pitchFamily="18" charset="0"/>
              </a:rPr>
              <a:t>Formação Diretoria de Conselho Central</a:t>
            </a: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7423C609-1B4E-4041-91F0-F21003EB30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grpSp>
        <p:nvGrpSpPr>
          <p:cNvPr id="14" name="Agrupar 13">
            <a:extLst>
              <a:ext uri="{FF2B5EF4-FFF2-40B4-BE49-F238E27FC236}">
                <a16:creationId xmlns:a16="http://schemas.microsoft.com/office/drawing/2014/main" id="{AD2BDDB0-3CCE-477B-BFCC-B9DE06359A7C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id="{B072A4FA-A36F-4D1F-80BC-E8F2F4264758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4686FB3E-2377-44FE-AE53-6841910C5D16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007E72C1-D305-4835-833A-147B78351EB1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8" name="Retângulo 17">
                <a:extLst>
                  <a:ext uri="{FF2B5EF4-FFF2-40B4-BE49-F238E27FC236}">
                    <a16:creationId xmlns:a16="http://schemas.microsoft.com/office/drawing/2014/main" id="{33E574B2-16DB-49C9-95A3-841EAE5D4F9B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5CFF523A-C0E0-4A4C-A226-3EAAADECCC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930" y="1899000"/>
            <a:ext cx="3042141" cy="3060000"/>
          </a:xfrm>
          <a:prstGeom prst="rect">
            <a:avLst/>
          </a:prstGeom>
        </p:spPr>
      </p:pic>
      <p:grpSp>
        <p:nvGrpSpPr>
          <p:cNvPr id="6" name="Agrupar 5">
            <a:extLst>
              <a:ext uri="{FF2B5EF4-FFF2-40B4-BE49-F238E27FC236}">
                <a16:creationId xmlns:a16="http://schemas.microsoft.com/office/drawing/2014/main" id="{B75C4FD3-8A23-4170-9D91-4D4B3C8FE43E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07F27E93-A654-4FBB-BEBE-D8DA7E08E125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8" name="Agrupar 7">
              <a:extLst>
                <a:ext uri="{FF2B5EF4-FFF2-40B4-BE49-F238E27FC236}">
                  <a16:creationId xmlns:a16="http://schemas.microsoft.com/office/drawing/2014/main" id="{D4AAACE4-E90F-4A52-8617-9D469A802C7C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9" name="Retângulo 8">
                <a:extLst>
                  <a:ext uri="{FF2B5EF4-FFF2-40B4-BE49-F238E27FC236}">
                    <a16:creationId xmlns:a16="http://schemas.microsoft.com/office/drawing/2014/main" id="{2A6CE31F-AD77-4616-B330-B72BB36F4CA5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26EC8621-2C05-40EC-98D5-A67FF1F8CBA7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907528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tângulo 7">
            <a:extLst>
              <a:ext uri="{FF2B5EF4-FFF2-40B4-BE49-F238E27FC236}">
                <a16:creationId xmlns:a16="http://schemas.microsoft.com/office/drawing/2014/main" id="{52063AD6-6F6E-47B0-AA8D-545AB3344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2688" y="1285876"/>
            <a:ext cx="74295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buFont typeface="Arial" panose="020B0604020202020204" pitchFamily="34" charset="0"/>
              <a:buNone/>
            </a:pPr>
            <a:endParaRPr lang="en-US" altLang="pt-BR" sz="2400" b="1" i="1">
              <a:solidFill>
                <a:srgbClr val="0070C0"/>
              </a:solidFill>
            </a:endParaRPr>
          </a:p>
          <a:p>
            <a:pPr algn="just">
              <a:buFont typeface="Arial" panose="020B0604020202020204" pitchFamily="34" charset="0"/>
              <a:buNone/>
            </a:pPr>
            <a:endParaRPr lang="pt-BR" altLang="pt-BR" sz="2800" b="1" i="1">
              <a:solidFill>
                <a:srgbClr val="0070C0"/>
              </a:solidFill>
            </a:endParaRPr>
          </a:p>
        </p:txBody>
      </p:sp>
      <p:sp>
        <p:nvSpPr>
          <p:cNvPr id="32771" name="Retângulo 2">
            <a:extLst>
              <a:ext uri="{FF2B5EF4-FFF2-40B4-BE49-F238E27FC236}">
                <a16:creationId xmlns:a16="http://schemas.microsoft.com/office/drawing/2014/main" id="{ED43B6B6-A9B5-4E58-AA40-D9538FF01D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119" y="1864127"/>
            <a:ext cx="9979273" cy="4262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pt-BR" altLang="pt-BR" sz="2800" dirty="0">
                <a:latin typeface="Montserrat" panose="00000500000000000000" pitchFamily="2" charset="0"/>
              </a:rPr>
              <a:t>Deus se coloca a serviço da humanidade. Jesus consagra a missão e o serviço como a mais alta forma de amor e fraternidade. Jesus a verdadeira autoridade, procura servir e não ser servido.</a:t>
            </a:r>
            <a:endParaRPr lang="pt-BR" altLang="pt-BR" sz="1400" dirty="0">
              <a:latin typeface="Montserrat" panose="00000500000000000000" pitchFamily="2" charset="0"/>
            </a:endParaRPr>
          </a:p>
          <a:p>
            <a:pPr algn="just"/>
            <a:r>
              <a:rPr lang="pt-BR" altLang="pt-BR" sz="1400" dirty="0">
                <a:latin typeface="Montserrat" panose="00000500000000000000" pitchFamily="2" charset="0"/>
              </a:rPr>
              <a:t> </a:t>
            </a:r>
            <a:endParaRPr lang="pt-BR" altLang="pt-BR" sz="900" dirty="0">
              <a:latin typeface="Montserrat" panose="00000500000000000000" pitchFamily="2" charset="0"/>
            </a:endParaRPr>
          </a:p>
          <a:p>
            <a:pPr algn="just"/>
            <a:r>
              <a:rPr lang="pt-BR" altLang="pt-BR" sz="2800" dirty="0">
                <a:latin typeface="Montserrat" panose="00000500000000000000" pitchFamily="2" charset="0"/>
              </a:rPr>
              <a:t>Segue abaixo algumas sugestões de textos bíblicos para refletir e rezar sobre nosso carisma vicentino.</a:t>
            </a:r>
          </a:p>
          <a:p>
            <a:pPr algn="just"/>
            <a:endParaRPr lang="pt-BR" altLang="pt-BR" sz="900" dirty="0">
              <a:latin typeface="Montserrat" panose="00000500000000000000" pitchFamily="2" charset="0"/>
            </a:endParaRPr>
          </a:p>
          <a:p>
            <a:r>
              <a:rPr lang="pt-BR" altLang="pt-BR" sz="2000" dirty="0" err="1">
                <a:latin typeface="Montserrat" panose="00000500000000000000" pitchFamily="2" charset="0"/>
              </a:rPr>
              <a:t>Ex</a:t>
            </a:r>
            <a:r>
              <a:rPr lang="pt-BR" altLang="pt-BR" sz="2000" dirty="0">
                <a:latin typeface="Montserrat" panose="00000500000000000000" pitchFamily="2" charset="0"/>
              </a:rPr>
              <a:t> 18, 18-27;Nm 11, 4-17;</a:t>
            </a:r>
          </a:p>
          <a:p>
            <a:r>
              <a:rPr lang="pt-BR" altLang="pt-BR" sz="2000" dirty="0" err="1">
                <a:latin typeface="Montserrat" panose="00000500000000000000" pitchFamily="2" charset="0"/>
              </a:rPr>
              <a:t>Is</a:t>
            </a:r>
            <a:r>
              <a:rPr lang="pt-BR" altLang="pt-BR" sz="2000" dirty="0">
                <a:latin typeface="Montserrat" panose="00000500000000000000" pitchFamily="2" charset="0"/>
              </a:rPr>
              <a:t> 42, 1-9; / 49, 1-9 /50, 4-11;</a:t>
            </a:r>
          </a:p>
          <a:p>
            <a:r>
              <a:rPr lang="pt-BR" altLang="pt-BR" sz="2000" dirty="0" err="1">
                <a:latin typeface="Montserrat" panose="00000500000000000000" pitchFamily="2" charset="0"/>
              </a:rPr>
              <a:t>Jo</a:t>
            </a:r>
            <a:r>
              <a:rPr lang="pt-BR" altLang="pt-BR" sz="2000" dirty="0">
                <a:latin typeface="Montserrat" panose="00000500000000000000" pitchFamily="2" charset="0"/>
              </a:rPr>
              <a:t> 13, 1-17;Rom 12, 1-8; / 15, 1-6; </a:t>
            </a:r>
          </a:p>
          <a:p>
            <a:r>
              <a:rPr lang="pt-BR" altLang="pt-BR" sz="2000" dirty="0">
                <a:latin typeface="Montserrat" panose="00000500000000000000" pitchFamily="2" charset="0"/>
              </a:rPr>
              <a:t>I Cor 3, 1-12Gl 6, 1-10</a:t>
            </a:r>
            <a:endParaRPr lang="pt-BR" altLang="pt-BR" dirty="0"/>
          </a:p>
        </p:txBody>
      </p:sp>
      <p:pic>
        <p:nvPicPr>
          <p:cNvPr id="32772" name="Picture 2" descr="Arte076">
            <a:extLst>
              <a:ext uri="{FF2B5EF4-FFF2-40B4-BE49-F238E27FC236}">
                <a16:creationId xmlns:a16="http://schemas.microsoft.com/office/drawing/2014/main" id="{9A8DF8AD-17F4-4405-81DF-A966C1BAC9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2188" y="4849811"/>
            <a:ext cx="2032000" cy="1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63F90779-9A97-4DFA-A57E-11F9E986A8B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latin typeface="Garamond" panose="02020404030301010803" pitchFamily="18" charset="0"/>
              </a:rPr>
              <a:t>Formação Diretoria de Conselho Central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4BE30A29-AF98-4A65-9972-EACCDF3CF44D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2DE4F830-0CE8-4026-BE5C-7C27BCBDAD7B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0" name="Agrupar 9">
              <a:extLst>
                <a:ext uri="{FF2B5EF4-FFF2-40B4-BE49-F238E27FC236}">
                  <a16:creationId xmlns:a16="http://schemas.microsoft.com/office/drawing/2014/main" id="{F565B8F5-6DA0-4290-A189-54B3AB201FD0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38C68C63-CC95-49F8-90B7-72B0EC671BCC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C98739C0-6A94-41ED-A6DE-D8143A8F4AFF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pic>
        <p:nvPicPr>
          <p:cNvPr id="13" name="Imagem 12">
            <a:extLst>
              <a:ext uri="{FF2B5EF4-FFF2-40B4-BE49-F238E27FC236}">
                <a16:creationId xmlns:a16="http://schemas.microsoft.com/office/drawing/2014/main" id="{5214A44E-EAD5-4DB8-ADAF-5CB3CEB8FA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D6BC9383-E10A-410C-A46E-189CD3FE8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059F1084-AEB1-4312-B87B-D81F848D8136}"/>
              </a:ext>
            </a:extLst>
          </p:cNvPr>
          <p:cNvGrpSpPr/>
          <p:nvPr/>
        </p:nvGrpSpPr>
        <p:grpSpPr>
          <a:xfrm rot="5400000">
            <a:off x="4621540" y="3312663"/>
            <a:ext cx="6857997" cy="232673"/>
            <a:chOff x="0" y="6378264"/>
            <a:chExt cx="12192000" cy="305870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9C9AD26D-FEBF-4A4B-90D7-C6AD4AEFA918}"/>
                </a:ext>
              </a:extLst>
            </p:cNvPr>
            <p:cNvSpPr/>
            <p:nvPr/>
          </p:nvSpPr>
          <p:spPr>
            <a:xfrm>
              <a:off x="0" y="6378264"/>
              <a:ext cx="12191998" cy="3058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02C62DAC-29D5-4232-91C6-D222F89C6E97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7B3ED004-2012-4130-B00B-DF2250722C53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3976EDA3-8AF0-417D-B32E-FB6617E69791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8126257" y="0"/>
            <a:ext cx="4065743" cy="68579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5CFF523A-C0E0-4A4C-A226-3EAAADECCC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057" y="2083498"/>
            <a:ext cx="3042141" cy="3060000"/>
          </a:xfrm>
          <a:prstGeom prst="rect">
            <a:avLst/>
          </a:prstGeom>
        </p:spPr>
      </p:pic>
      <p:sp>
        <p:nvSpPr>
          <p:cNvPr id="17" name="Retângulo 6"/>
          <p:cNvSpPr>
            <a:spLocks noChangeArrowheads="1"/>
          </p:cNvSpPr>
          <p:nvPr/>
        </p:nvSpPr>
        <p:spPr bwMode="auto">
          <a:xfrm>
            <a:off x="591266" y="2890392"/>
            <a:ext cx="6378575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2300" indent="-6223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A </a:t>
            </a:r>
            <a:r>
              <a:rPr lang="en-US" altLang="pt-BR" sz="44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Estrutura</a:t>
            </a:r>
            <a:r>
              <a:rPr lang="en-US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 da SSVP e a </a:t>
            </a:r>
            <a:r>
              <a:rPr lang="en-US" altLang="pt-BR" sz="4400" b="1" dirty="0" err="1">
                <a:solidFill>
                  <a:schemeClr val="bg1"/>
                </a:solidFill>
                <a:latin typeface="Garamond" panose="02020404030301010803" pitchFamily="18" charset="0"/>
              </a:rPr>
              <a:t>sua</a:t>
            </a:r>
            <a:r>
              <a:rPr lang="en-US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organização</a:t>
            </a:r>
          </a:p>
        </p:txBody>
      </p:sp>
    </p:spTree>
    <p:extLst>
      <p:ext uri="{BB962C8B-B14F-4D97-AF65-F5344CB8AC3E}">
        <p14:creationId xmlns:p14="http://schemas.microsoft.com/office/powerpoint/2010/main" val="19775382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856AEBED-B5AD-41BF-9B98-5665750E863C}"/>
              </a:ext>
            </a:extLst>
          </p:cNvPr>
          <p:cNvSpPr/>
          <p:nvPr/>
        </p:nvSpPr>
        <p:spPr>
          <a:xfrm>
            <a:off x="914400" y="1654175"/>
            <a:ext cx="950118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2300" indent="-622300" algn="ctr">
              <a:tabLst>
                <a:tab pos="622300" algn="l"/>
              </a:tabLst>
              <a:defRPr/>
            </a:pPr>
            <a:r>
              <a:rPr lang="en-US" sz="2800" b="1" dirty="0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A </a:t>
            </a:r>
            <a:r>
              <a:rPr lang="en-US" sz="2800" b="1" dirty="0" err="1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Estrutura</a:t>
            </a:r>
            <a:r>
              <a:rPr lang="en-US" sz="2800" b="1" dirty="0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 da SSVP</a:t>
            </a:r>
            <a:endParaRPr lang="pt-BR" sz="2800" b="1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algn="just">
              <a:defRPr/>
            </a:pPr>
            <a:endParaRPr lang="pt-BR" sz="3200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algn="just">
              <a:defRPr/>
            </a:pPr>
            <a:r>
              <a:rPr lang="pt-BR" sz="2800" dirty="0">
                <a:latin typeface="Montserrat" panose="00000500000000000000" pitchFamily="2" charset="0"/>
                <a:cs typeface="Arial" charset="0"/>
              </a:rPr>
              <a:t>Devido ao  crescimento do número de conferências, fez-se necessário criar um órgão administrativo que estabelecesse uma ligação entre elas, e coordenasse suas atividades, para não fugir do objetivo proposto; para preservar os princípios fundamentais: </a:t>
            </a:r>
            <a:r>
              <a:rPr lang="pt-BR" sz="2800" b="1" dirty="0">
                <a:latin typeface="Montserrat" panose="00000500000000000000" pitchFamily="2" charset="0"/>
                <a:cs typeface="Arial" charset="0"/>
              </a:rPr>
              <a:t>“evangelizar e servir aos Pobres”.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89E99C50-77BE-4AC7-84D5-1343C01ABD46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latin typeface="Garamond" panose="02020404030301010803" pitchFamily="18" charset="0"/>
              </a:rPr>
              <a:t>Formação Diretoria de Conselho Central</a:t>
            </a:r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4F7E36FD-48E6-46DB-81A7-78DFA46B00F1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E2B44399-A594-4A96-91F6-609FA44C62FB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5" name="Agrupar 14">
              <a:extLst>
                <a:ext uri="{FF2B5EF4-FFF2-40B4-BE49-F238E27FC236}">
                  <a16:creationId xmlns:a16="http://schemas.microsoft.com/office/drawing/2014/main" id="{BEE56278-8F79-4F34-8911-F4B158853B26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6" name="Retângulo 15">
                <a:extLst>
                  <a:ext uri="{FF2B5EF4-FFF2-40B4-BE49-F238E27FC236}">
                    <a16:creationId xmlns:a16="http://schemas.microsoft.com/office/drawing/2014/main" id="{5C9BD19C-BD16-4025-BDC5-63DE638A5EF0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92A3C037-408B-4FAF-BE94-2DDB6E282AB1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pic>
        <p:nvPicPr>
          <p:cNvPr id="18" name="Imagem 17">
            <a:extLst>
              <a:ext uri="{FF2B5EF4-FFF2-40B4-BE49-F238E27FC236}">
                <a16:creationId xmlns:a16="http://schemas.microsoft.com/office/drawing/2014/main" id="{5E726B7E-E544-43C2-8BAE-91B1330E0E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F7CC53A2-0092-4207-A60C-9727F2ACEACF}"/>
              </a:ext>
            </a:extLst>
          </p:cNvPr>
          <p:cNvSpPr/>
          <p:nvPr/>
        </p:nvSpPr>
        <p:spPr>
          <a:xfrm>
            <a:off x="477078" y="951594"/>
            <a:ext cx="11025809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2300" indent="-622300" algn="ctr">
              <a:tabLst>
                <a:tab pos="622300" algn="l"/>
              </a:tabLst>
              <a:defRPr/>
            </a:pPr>
            <a:r>
              <a:rPr lang="en-US" sz="2800" b="1" dirty="0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A </a:t>
            </a:r>
            <a:r>
              <a:rPr lang="en-US" sz="2800" b="1" dirty="0" err="1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Estrutura</a:t>
            </a:r>
            <a:r>
              <a:rPr lang="en-US" sz="2800" b="1" dirty="0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da</a:t>
            </a:r>
            <a:r>
              <a:rPr lang="en-US" sz="2800" b="1" dirty="0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 SSVP</a:t>
            </a:r>
          </a:p>
          <a:p>
            <a:pPr marL="622300" indent="-622300" algn="ctr">
              <a:tabLst>
                <a:tab pos="622300" algn="l"/>
              </a:tabLst>
              <a:defRPr/>
            </a:pPr>
            <a:endParaRPr lang="pt-BR" sz="1400" b="1" i="1" u="sng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marL="622300" indent="-622300" algn="ctr">
              <a:tabLst>
                <a:tab pos="622300" algn="l"/>
              </a:tabLst>
              <a:defRPr/>
            </a:pPr>
            <a:endParaRPr lang="pt-BR" sz="1400" b="1" i="1" u="sng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algn="just">
              <a:buFont typeface="Arial" charset="0"/>
              <a:buChar char="•"/>
              <a:defRPr/>
            </a:pPr>
            <a:r>
              <a:rPr lang="pt-BR" sz="2800" dirty="0">
                <a:latin typeface="Montserrat" panose="00000500000000000000" pitchFamily="2" charset="0"/>
                <a:cs typeface="Arial" charset="0"/>
              </a:rPr>
              <a:t> A organização administrativa não foi </a:t>
            </a:r>
            <a:r>
              <a:rPr lang="pt-BR" sz="2800" dirty="0" err="1">
                <a:latin typeface="Montserrat" panose="00000500000000000000" pitchFamily="2" charset="0"/>
                <a:cs typeface="Arial" charset="0"/>
              </a:rPr>
              <a:t>pré</a:t>
            </a:r>
            <a:r>
              <a:rPr lang="pt-BR" sz="2800" dirty="0">
                <a:latin typeface="Montserrat" panose="00000500000000000000" pitchFamily="2" charset="0"/>
                <a:cs typeface="Arial" charset="0"/>
              </a:rPr>
              <a:t>-estruturada, </a:t>
            </a:r>
          </a:p>
          <a:p>
            <a:pPr algn="just">
              <a:defRPr/>
            </a:pPr>
            <a:r>
              <a:rPr lang="pt-BR" sz="2800" dirty="0" err="1">
                <a:latin typeface="Montserrat" panose="00000500000000000000" pitchFamily="2" charset="0"/>
                <a:cs typeface="Arial" charset="0"/>
              </a:rPr>
              <a:t>pré</a:t>
            </a:r>
            <a:r>
              <a:rPr lang="pt-BR" sz="2800" dirty="0">
                <a:latin typeface="Montserrat" panose="00000500000000000000" pitchFamily="2" charset="0"/>
                <a:cs typeface="Arial" charset="0"/>
              </a:rPr>
              <a:t>-planejada</a:t>
            </a:r>
            <a:r>
              <a:rPr lang="pt-BR" dirty="0">
                <a:latin typeface="Montserrat" panose="00000500000000000000" pitchFamily="2" charset="0"/>
                <a:cs typeface="Arial" charset="0"/>
              </a:rPr>
              <a:t>. </a:t>
            </a:r>
          </a:p>
          <a:p>
            <a:pPr algn="just">
              <a:defRPr/>
            </a:pPr>
            <a:r>
              <a:rPr lang="pt-BR" dirty="0">
                <a:latin typeface="Montserrat" panose="00000500000000000000" pitchFamily="2" charset="0"/>
                <a:cs typeface="Arial" charset="0"/>
              </a:rPr>
              <a:t> </a:t>
            </a:r>
            <a:endParaRPr lang="pt-BR" sz="700" dirty="0">
              <a:latin typeface="Montserrat" panose="00000500000000000000" pitchFamily="2" charset="0"/>
              <a:cs typeface="Arial" charset="0"/>
            </a:endParaRPr>
          </a:p>
          <a:p>
            <a:pPr algn="just">
              <a:buFont typeface="Arial" charset="0"/>
              <a:buChar char="•"/>
              <a:defRPr/>
            </a:pPr>
            <a:r>
              <a:rPr lang="pt-BR" sz="2800" dirty="0">
                <a:latin typeface="Montserrat" panose="00000500000000000000" pitchFamily="2" charset="0"/>
              </a:rPr>
              <a:t> Embora sendo uma organização católica de leigos a SSVP estabelece livremente suas regras, elege seus responsáveis com toda independência, administra o seu patrimônio de maneira autônoma</a:t>
            </a:r>
            <a:r>
              <a:rPr lang="pt-BR" sz="1600" dirty="0">
                <a:latin typeface="Montserrat" panose="00000500000000000000" pitchFamily="2" charset="0"/>
              </a:rPr>
              <a:t>.</a:t>
            </a:r>
          </a:p>
          <a:p>
            <a:pPr algn="just">
              <a:buFont typeface="Arial" charset="0"/>
              <a:buChar char="•"/>
              <a:defRPr/>
            </a:pPr>
            <a:endParaRPr lang="pt-BR" dirty="0">
              <a:latin typeface="Montserrat" panose="00000500000000000000" pitchFamily="2" charset="0"/>
              <a:cs typeface="Arial" charset="0"/>
            </a:endParaRPr>
          </a:p>
          <a:p>
            <a:pPr algn="just">
              <a:buFont typeface="Arial" charset="0"/>
              <a:buChar char="•"/>
              <a:defRPr/>
            </a:pPr>
            <a:r>
              <a:rPr lang="pt-BR" sz="2800" dirty="0">
                <a:latin typeface="Montserrat" panose="00000500000000000000" pitchFamily="2" charset="0"/>
                <a:cs typeface="Arial" charset="0"/>
              </a:rPr>
              <a:t> A estrutura hierárquica da SSVP é constituída de unidades vinculadas entre si.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2D7174B8-1529-445C-9247-D20A293E1EF0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latin typeface="Garamond" panose="02020404030301010803" pitchFamily="18" charset="0"/>
              </a:rPr>
              <a:t>Formação Diretoria de Conselho Central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F518E502-A5E2-4A10-9438-487E89F133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44EA600D-944E-461F-8315-7B40FEF946E5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0" name="Agrupar 9">
              <a:extLst>
                <a:ext uri="{FF2B5EF4-FFF2-40B4-BE49-F238E27FC236}">
                  <a16:creationId xmlns:a16="http://schemas.microsoft.com/office/drawing/2014/main" id="{47CE5FE9-6DE4-4236-ADB1-EAAF36FA5854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BEC21E64-A957-4015-ABE5-7FAAC41AA671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00E5A3C2-5311-44E4-A179-EB223D09168F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pic>
        <p:nvPicPr>
          <p:cNvPr id="13" name="Imagem 12">
            <a:extLst>
              <a:ext uri="{FF2B5EF4-FFF2-40B4-BE49-F238E27FC236}">
                <a16:creationId xmlns:a16="http://schemas.microsoft.com/office/drawing/2014/main" id="{F9E7EE97-2884-4DC5-8B4B-A8ACED1A53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tângulo 8">
            <a:extLst>
              <a:ext uri="{FF2B5EF4-FFF2-40B4-BE49-F238E27FC236}">
                <a16:creationId xmlns:a16="http://schemas.microsoft.com/office/drawing/2014/main" id="{7E6AF1CE-409D-4CF9-96ED-2BBE19A95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0" y="1989138"/>
            <a:ext cx="6985000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pt-BR" sz="2800" b="1">
                <a:solidFill>
                  <a:srgbClr val="0070C0"/>
                </a:solidFill>
                <a:latin typeface="Montserrat" panose="00000500000000000000" pitchFamily="2" charset="0"/>
              </a:rPr>
              <a:t>A Estrutura da SSVP</a:t>
            </a:r>
            <a:endParaRPr lang="pt-BR" altLang="pt-BR" sz="2800" b="1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just"/>
            <a:endParaRPr lang="pt-BR" altLang="pt-BR" sz="100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just"/>
            <a:endParaRPr lang="pt-BR" altLang="pt-BR" sz="280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just"/>
            <a:endParaRPr lang="pt-BR" altLang="pt-BR" sz="280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just"/>
            <a:r>
              <a:rPr lang="pt-BR" altLang="pt-BR" sz="2800">
                <a:latin typeface="Montserrat" panose="00000500000000000000" pitchFamily="2" charset="0"/>
              </a:rPr>
              <a:t>Embora seja católica, a SSVP não tem vínculo pastoral com as Paróquias, mas caminha junto à Igreja, seguindo e obedecendo seus preceitos.</a:t>
            </a:r>
          </a:p>
        </p:txBody>
      </p:sp>
      <p:sp>
        <p:nvSpPr>
          <p:cNvPr id="36870" name="Retângulo 5">
            <a:extLst>
              <a:ext uri="{FF2B5EF4-FFF2-40B4-BE49-F238E27FC236}">
                <a16:creationId xmlns:a16="http://schemas.microsoft.com/office/drawing/2014/main" id="{6FD30CE6-B641-472C-828B-58612D744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50814"/>
            <a:ext cx="914082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Cons. Central</a:t>
            </a:r>
            <a:endParaRPr lang="pt-BR" altLang="pt-BR" sz="4400" b="1" i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FF9DE55B-385A-4347-9EF5-01F1928ECA0F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latin typeface="Garamond" panose="02020404030301010803" pitchFamily="18" charset="0"/>
              </a:rPr>
              <a:t>Formação Diretoria de Conselho Central</a:t>
            </a:r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BEE621BF-559D-4F41-A04B-92B787E93E0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76692D0B-B5D5-4613-9B11-947D4D6CC160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5" name="Agrupar 14">
              <a:extLst>
                <a:ext uri="{FF2B5EF4-FFF2-40B4-BE49-F238E27FC236}">
                  <a16:creationId xmlns:a16="http://schemas.microsoft.com/office/drawing/2014/main" id="{7B39E7B8-C010-4E63-94EE-2396BF58CC5E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6" name="Retângulo 15">
                <a:extLst>
                  <a:ext uri="{FF2B5EF4-FFF2-40B4-BE49-F238E27FC236}">
                    <a16:creationId xmlns:a16="http://schemas.microsoft.com/office/drawing/2014/main" id="{D61677F8-A270-442E-94A0-5057AE66FCF4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CB9B1940-B4C4-4FC7-AFE1-82219308F25F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pic>
        <p:nvPicPr>
          <p:cNvPr id="18" name="Imagem 17">
            <a:extLst>
              <a:ext uri="{FF2B5EF4-FFF2-40B4-BE49-F238E27FC236}">
                <a16:creationId xmlns:a16="http://schemas.microsoft.com/office/drawing/2014/main" id="{0E04C1FA-ED4B-461E-BC76-F7E423C0F4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09BD7FAF-CEF6-430B-8C23-0FCAA7B5063F}"/>
              </a:ext>
            </a:extLst>
          </p:cNvPr>
          <p:cNvSpPr/>
          <p:nvPr/>
        </p:nvSpPr>
        <p:spPr>
          <a:xfrm>
            <a:off x="556592" y="1597026"/>
            <a:ext cx="1115833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2300" indent="-622300" algn="ctr">
              <a:tabLst>
                <a:tab pos="622300" algn="l"/>
              </a:tabLst>
              <a:defRPr/>
            </a:pPr>
            <a:r>
              <a:rPr lang="en-US" sz="2800" b="1" dirty="0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A </a:t>
            </a:r>
            <a:r>
              <a:rPr lang="en-US" sz="2800" b="1" dirty="0" err="1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Estrutura</a:t>
            </a:r>
            <a:r>
              <a:rPr lang="en-US" sz="2800" b="1" dirty="0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 da SSVP</a:t>
            </a:r>
          </a:p>
          <a:p>
            <a:pPr marL="622300" indent="-622300" algn="ctr">
              <a:tabLst>
                <a:tab pos="622300" algn="l"/>
              </a:tabLst>
              <a:defRPr/>
            </a:pPr>
            <a:endParaRPr lang="en-US" sz="2400" b="1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marL="622300" indent="-622300" algn="ctr">
              <a:tabLst>
                <a:tab pos="622300" algn="l"/>
              </a:tabLst>
              <a:defRPr/>
            </a:pPr>
            <a:endParaRPr lang="pt-BR" sz="1000" b="1" i="1" u="sng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algn="just">
              <a:buFontTx/>
              <a:buChar char="-"/>
              <a:defRPr/>
            </a:pPr>
            <a:r>
              <a:rPr lang="pt-BR" sz="2800" dirty="0">
                <a:latin typeface="Montserrat" panose="00000500000000000000" pitchFamily="2" charset="0"/>
                <a:cs typeface="Arial" charset="0"/>
              </a:rPr>
              <a:t> A SSVP é uma comunidade Cristã formada por leigos(as) Católicos, com espiritualidade e carisma de São Vicente de Paulo, organizada de forma funcional e hierárquica; </a:t>
            </a:r>
            <a:r>
              <a:rPr lang="pt-BR" sz="2000" dirty="0">
                <a:latin typeface="Montserrat" panose="00000500000000000000" pitchFamily="2" charset="0"/>
                <a:cs typeface="Arial" charset="0"/>
              </a:rPr>
              <a:t> </a:t>
            </a:r>
            <a:endParaRPr lang="pt-BR" sz="2800" dirty="0">
              <a:latin typeface="Montserrat" panose="00000500000000000000" pitchFamily="2" charset="0"/>
              <a:cs typeface="Arial" charset="0"/>
            </a:endParaRPr>
          </a:p>
          <a:p>
            <a:pPr algn="just">
              <a:buFontTx/>
              <a:buChar char="-"/>
              <a:defRPr/>
            </a:pPr>
            <a:endParaRPr lang="pt-BR" sz="1200" dirty="0">
              <a:latin typeface="Montserrat" panose="00000500000000000000" pitchFamily="2" charset="0"/>
              <a:cs typeface="Arial" charset="0"/>
            </a:endParaRPr>
          </a:p>
          <a:p>
            <a:pPr algn="just">
              <a:buFontTx/>
              <a:buChar char="-"/>
              <a:defRPr/>
            </a:pPr>
            <a:r>
              <a:rPr lang="pt-BR" sz="2800" dirty="0">
                <a:latin typeface="Montserrat" panose="00000500000000000000" pitchFamily="2" charset="0"/>
                <a:cs typeface="Arial" charset="0"/>
              </a:rPr>
              <a:t> No Brasil, houve a necessidade de criar os Conselhos Metropolitanos - </a:t>
            </a:r>
            <a:r>
              <a:rPr lang="pt-BR" sz="2800" dirty="0" err="1">
                <a:latin typeface="Montserrat" panose="00000500000000000000" pitchFamily="2" charset="0"/>
                <a:cs typeface="Arial" charset="0"/>
              </a:rPr>
              <a:t>CMs</a:t>
            </a:r>
            <a:r>
              <a:rPr lang="pt-BR" sz="2800" dirty="0">
                <a:latin typeface="Montserrat" panose="00000500000000000000" pitchFamily="2" charset="0"/>
                <a:cs typeface="Arial" charset="0"/>
              </a:rPr>
              <a:t>, por causa da grande extensão territorial do país e da quantidade de unidades vicentinas;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8C80219A-74E9-4DB7-B7E6-F88216E45B4C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latin typeface="Garamond" panose="02020404030301010803" pitchFamily="18" charset="0"/>
              </a:rPr>
              <a:t>Formação Diretoria de Conselho Central</a:t>
            </a:r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E765933F-C0B3-4F40-AAAA-5A158B7628C1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A93A1874-E548-42EC-AF7D-32D3E8ED913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5" name="Agrupar 14">
              <a:extLst>
                <a:ext uri="{FF2B5EF4-FFF2-40B4-BE49-F238E27FC236}">
                  <a16:creationId xmlns:a16="http://schemas.microsoft.com/office/drawing/2014/main" id="{8220A7DD-F8C2-4CD6-81B8-16ACE6FA14E0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6" name="Retângulo 15">
                <a:extLst>
                  <a:ext uri="{FF2B5EF4-FFF2-40B4-BE49-F238E27FC236}">
                    <a16:creationId xmlns:a16="http://schemas.microsoft.com/office/drawing/2014/main" id="{B93026B4-F565-41B2-AE9B-4948782A03CF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75F99E32-9F74-4753-8A0F-1093600DED5A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pic>
        <p:nvPicPr>
          <p:cNvPr id="18" name="Imagem 17">
            <a:extLst>
              <a:ext uri="{FF2B5EF4-FFF2-40B4-BE49-F238E27FC236}">
                <a16:creationId xmlns:a16="http://schemas.microsoft.com/office/drawing/2014/main" id="{794F7287-4486-4DAF-B140-3848A54388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0CC0229F-C530-4B55-8A0A-BE486FAF9521}"/>
              </a:ext>
            </a:extLst>
          </p:cNvPr>
          <p:cNvSpPr/>
          <p:nvPr/>
        </p:nvSpPr>
        <p:spPr>
          <a:xfrm>
            <a:off x="583097" y="1781175"/>
            <a:ext cx="10628242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2300" indent="-622300" algn="ctr">
              <a:tabLst>
                <a:tab pos="622300" algn="l"/>
              </a:tabLst>
              <a:defRPr/>
            </a:pPr>
            <a:r>
              <a:rPr lang="en-US" sz="2800" b="1" dirty="0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A </a:t>
            </a:r>
            <a:r>
              <a:rPr lang="en-US" sz="2800" b="1" dirty="0" err="1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Estrutura</a:t>
            </a:r>
            <a:r>
              <a:rPr lang="en-US" sz="2800" b="1" dirty="0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da</a:t>
            </a:r>
            <a:r>
              <a:rPr lang="en-US" sz="2800" b="1" dirty="0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 SSVP</a:t>
            </a:r>
          </a:p>
          <a:p>
            <a:pPr marL="622300" indent="-622300" algn="ctr">
              <a:tabLst>
                <a:tab pos="622300" algn="l"/>
              </a:tabLst>
              <a:defRPr/>
            </a:pPr>
            <a:endParaRPr lang="en-US" sz="1000" b="1" i="1" u="sng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algn="just" eaLnBrk="1" hangingPunct="1">
              <a:buFont typeface="Arial" charset="0"/>
              <a:buNone/>
              <a:defRPr/>
            </a:pPr>
            <a:endParaRPr lang="pt-BR" sz="1200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algn="just" eaLnBrk="1" hangingPunct="1">
              <a:buFont typeface="Arial" charset="0"/>
              <a:buNone/>
              <a:defRPr/>
            </a:pPr>
            <a:r>
              <a:rPr lang="pt-BR" sz="2800" dirty="0">
                <a:latin typeface="Montserrat" panose="00000500000000000000" pitchFamily="2" charset="0"/>
                <a:cs typeface="Arial" charset="0"/>
              </a:rPr>
              <a:t>Os </a:t>
            </a:r>
            <a:r>
              <a:rPr lang="pt-BR" sz="2800" dirty="0" err="1">
                <a:latin typeface="Montserrat" panose="00000500000000000000" pitchFamily="2" charset="0"/>
                <a:cs typeface="Arial" charset="0"/>
              </a:rPr>
              <a:t>CMs</a:t>
            </a:r>
            <a:r>
              <a:rPr lang="pt-BR" sz="2800" dirty="0">
                <a:latin typeface="Montserrat" panose="00000500000000000000" pitchFamily="2" charset="0"/>
                <a:cs typeface="Arial" charset="0"/>
              </a:rPr>
              <a:t> foram criados para orientar e organizar a atuação das unidades vicentinas e os patrimônios.</a:t>
            </a:r>
          </a:p>
          <a:p>
            <a:pPr algn="just" eaLnBrk="1" hangingPunct="1">
              <a:buFont typeface="Arial" charset="0"/>
              <a:buNone/>
              <a:defRPr/>
            </a:pPr>
            <a:endParaRPr lang="pt-BR" sz="2800" dirty="0">
              <a:latin typeface="Montserrat" panose="00000500000000000000" pitchFamily="2" charset="0"/>
              <a:cs typeface="Arial" charset="0"/>
            </a:endParaRPr>
          </a:p>
          <a:p>
            <a:pPr algn="just" eaLnBrk="1" hangingPunct="1">
              <a:buFont typeface="Arial" charset="0"/>
              <a:buNone/>
              <a:defRPr/>
            </a:pPr>
            <a:r>
              <a:rPr lang="pt-BR" sz="2800" dirty="0">
                <a:latin typeface="Montserrat" panose="00000500000000000000" pitchFamily="2" charset="0"/>
                <a:cs typeface="Arial" charset="0"/>
              </a:rPr>
              <a:t>Coordenar  as atividades vicentinas, estando a serviço das Conferências, </a:t>
            </a:r>
            <a:r>
              <a:rPr lang="pt-BR" sz="2800" dirty="0" err="1">
                <a:latin typeface="Montserrat" panose="00000500000000000000" pitchFamily="2" charset="0"/>
                <a:cs typeface="Arial" charset="0"/>
              </a:rPr>
              <a:t>CPs</a:t>
            </a:r>
            <a:r>
              <a:rPr lang="pt-BR" sz="2800" dirty="0">
                <a:latin typeface="Montserrat" panose="00000500000000000000" pitchFamily="2" charset="0"/>
                <a:cs typeface="Arial" charset="0"/>
              </a:rPr>
              <a:t>, </a:t>
            </a:r>
            <a:r>
              <a:rPr lang="pt-BR" sz="2800" dirty="0" err="1">
                <a:latin typeface="Montserrat" panose="00000500000000000000" pitchFamily="2" charset="0"/>
                <a:cs typeface="Arial" charset="0"/>
              </a:rPr>
              <a:t>CCs</a:t>
            </a:r>
            <a:r>
              <a:rPr lang="pt-BR" sz="2800" dirty="0">
                <a:latin typeface="Montserrat" panose="00000500000000000000" pitchFamily="2" charset="0"/>
                <a:cs typeface="Arial" charset="0"/>
              </a:rPr>
              <a:t>, Obras Unidas e Obras Especiais.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6988EECF-D026-452F-AF3C-D28866FAB805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latin typeface="Garamond" panose="02020404030301010803" pitchFamily="18" charset="0"/>
              </a:rPr>
              <a:t>Formação Diretoria de Conselho Central</a:t>
            </a:r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F4FC18B5-3EA4-469F-B744-655B9DB2C618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A63D2E8C-3E7C-44C6-BF5B-463A018DF733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5" name="Agrupar 14">
              <a:extLst>
                <a:ext uri="{FF2B5EF4-FFF2-40B4-BE49-F238E27FC236}">
                  <a16:creationId xmlns:a16="http://schemas.microsoft.com/office/drawing/2014/main" id="{69428F6C-A814-4482-BB58-4CB366EFAD5C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6" name="Retângulo 15">
                <a:extLst>
                  <a:ext uri="{FF2B5EF4-FFF2-40B4-BE49-F238E27FC236}">
                    <a16:creationId xmlns:a16="http://schemas.microsoft.com/office/drawing/2014/main" id="{F900705D-13FE-43C6-A35B-4628C287C892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D1697A37-BEAC-42C7-AEE9-7C01AA150F76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pic>
        <p:nvPicPr>
          <p:cNvPr id="18" name="Imagem 17">
            <a:extLst>
              <a:ext uri="{FF2B5EF4-FFF2-40B4-BE49-F238E27FC236}">
                <a16:creationId xmlns:a16="http://schemas.microsoft.com/office/drawing/2014/main" id="{4D7FAF0A-FC8B-4921-933F-184BBBC34D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15" name="Imagem 3">
            <a:extLst>
              <a:ext uri="{FF2B5EF4-FFF2-40B4-BE49-F238E27FC236}">
                <a16:creationId xmlns:a16="http://schemas.microsoft.com/office/drawing/2014/main" id="{E97E887B-402D-0561-A500-5055AE682F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81"/>
          <a:stretch/>
        </p:blipFill>
        <p:spPr bwMode="auto">
          <a:xfrm>
            <a:off x="2844629" y="2275417"/>
            <a:ext cx="5684806" cy="3926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tângulo 8">
            <a:extLst>
              <a:ext uri="{FF2B5EF4-FFF2-40B4-BE49-F238E27FC236}">
                <a16:creationId xmlns:a16="http://schemas.microsoft.com/office/drawing/2014/main" id="{5722726D-9768-CE0B-2BFC-5AA15B86B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1539" y="3250220"/>
            <a:ext cx="19288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dirty="0"/>
              <a:t>/Obras Unidas  </a:t>
            </a:r>
            <a:endParaRPr lang="pt-BR" altLang="pt-BR" i="1" dirty="0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143A11B5-C1DF-4B15-8209-9F82E99DDB53}"/>
              </a:ext>
            </a:extLst>
          </p:cNvPr>
          <p:cNvSpPr txBox="1"/>
          <p:nvPr/>
        </p:nvSpPr>
        <p:spPr>
          <a:xfrm>
            <a:off x="124429" y="1365656"/>
            <a:ext cx="106962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chemeClr val="accent1"/>
                </a:solidFill>
                <a:latin typeface="Montserrat" panose="00000500000000000000" pitchFamily="50" charset="0"/>
              </a:rPr>
              <a:t>Hierarquia </a:t>
            </a:r>
            <a:r>
              <a:rPr lang="pt-BR" sz="2800" b="1" dirty="0">
                <a:solidFill>
                  <a:schemeClr val="accent1"/>
                </a:solidFill>
                <a:latin typeface="Montserrat" panose="00000500000000000000" pitchFamily="2" charset="0"/>
              </a:rPr>
              <a:t>da</a:t>
            </a: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 Sociedade de São Vicente de Paulo</a:t>
            </a:r>
            <a:endParaRPr lang="pt-BR" sz="2800" b="1" dirty="0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6BE5774A-FE82-46EF-A5CE-C59C20164CD0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latin typeface="Garamond" panose="02020404030301010803" pitchFamily="18" charset="0"/>
              </a:rPr>
              <a:t>Formação Diretoria de Conselho Central</a:t>
            </a:r>
          </a:p>
        </p:txBody>
      </p:sp>
      <p:pic>
        <p:nvPicPr>
          <p:cNvPr id="21" name="Imagem 20">
            <a:extLst>
              <a:ext uri="{FF2B5EF4-FFF2-40B4-BE49-F238E27FC236}">
                <a16:creationId xmlns:a16="http://schemas.microsoft.com/office/drawing/2014/main" id="{C4A78217-1CB9-41FE-AA7C-0C85965FD3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0139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tângulo 6">
            <a:extLst>
              <a:ext uri="{FF2B5EF4-FFF2-40B4-BE49-F238E27FC236}">
                <a16:creationId xmlns:a16="http://schemas.microsoft.com/office/drawing/2014/main" id="{1CE6D4E5-E64F-440F-9026-0D350BC1D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339" y="1557338"/>
            <a:ext cx="11039061" cy="461664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A </a:t>
            </a:r>
            <a:r>
              <a:rPr lang="en-US" altLang="pt-BR" sz="2800" b="1" dirty="0" err="1">
                <a:solidFill>
                  <a:srgbClr val="0070C0"/>
                </a:solidFill>
                <a:latin typeface="Montserrat" panose="00000500000000000000" pitchFamily="2" charset="0"/>
              </a:rPr>
              <a:t>Estrutura</a:t>
            </a:r>
            <a:r>
              <a:rPr lang="en-US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 da SSVP</a:t>
            </a:r>
          </a:p>
          <a:p>
            <a:pPr algn="ctr">
              <a:defRPr/>
            </a:pPr>
            <a:endParaRPr lang="en-US" altLang="pt-BR" sz="2800" b="1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just">
              <a:defRPr/>
            </a:pPr>
            <a:endParaRPr lang="en-US" altLang="pt-BR" sz="1400" b="1" i="1" u="sng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Entre os escalões citados, as conferências e os </a:t>
            </a:r>
            <a:r>
              <a:rPr lang="pt-BR" altLang="pt-BR" sz="2800" dirty="0" err="1">
                <a:latin typeface="Montserrat" panose="00000500000000000000" pitchFamily="2" charset="0"/>
              </a:rPr>
              <a:t>CPs</a:t>
            </a:r>
            <a:r>
              <a:rPr lang="pt-BR" altLang="pt-BR" sz="2800" dirty="0">
                <a:latin typeface="Montserrat" panose="00000500000000000000" pitchFamily="2" charset="0"/>
              </a:rPr>
              <a:t>, não possuem personalidade jurídica;</a:t>
            </a:r>
          </a:p>
          <a:p>
            <a:pPr algn="just">
              <a:defRPr/>
            </a:pPr>
            <a:endParaRPr lang="pt-BR" altLang="pt-BR" sz="2800" dirty="0">
              <a:latin typeface="Montserrat" panose="00000500000000000000" pitchFamily="2" charset="0"/>
            </a:endParaRPr>
          </a:p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O Conselho Particular – CP, é quem está ligado diretamente  às Conferências, é o responsável pelo seu bom funcionamento. </a:t>
            </a:r>
            <a:r>
              <a:rPr lang="en-US" altLang="pt-BR" sz="2800" dirty="0" err="1">
                <a:latin typeface="Montserrat" panose="00000500000000000000" pitchFamily="2" charset="0"/>
              </a:rPr>
              <a:t>Dando</a:t>
            </a:r>
            <a:r>
              <a:rPr lang="en-US" altLang="pt-BR" sz="2800" dirty="0">
                <a:latin typeface="Montserrat" panose="00000500000000000000" pitchFamily="2" charset="0"/>
              </a:rPr>
              <a:t> total </a:t>
            </a:r>
            <a:r>
              <a:rPr lang="en-US" altLang="pt-BR" sz="2800" dirty="0" err="1">
                <a:latin typeface="Montserrat" panose="00000500000000000000" pitchFamily="2" charset="0"/>
              </a:rPr>
              <a:t>suporte</a:t>
            </a:r>
            <a:r>
              <a:rPr lang="en-US" altLang="pt-BR" sz="2800" dirty="0">
                <a:latin typeface="Montserrat" panose="00000500000000000000" pitchFamily="2" charset="0"/>
              </a:rPr>
              <a:t> </a:t>
            </a:r>
            <a:r>
              <a:rPr lang="en-US" altLang="pt-BR" sz="2800" dirty="0" err="1">
                <a:latin typeface="Montserrat" panose="00000500000000000000" pitchFamily="2" charset="0"/>
              </a:rPr>
              <a:t>às</a:t>
            </a:r>
            <a:r>
              <a:rPr lang="en-US" altLang="pt-BR" sz="2800" dirty="0">
                <a:latin typeface="Montserrat" panose="00000500000000000000" pitchFamily="2" charset="0"/>
              </a:rPr>
              <a:t> </a:t>
            </a:r>
            <a:r>
              <a:rPr lang="pt-BR" altLang="pt-BR" sz="2800" dirty="0">
                <a:latin typeface="Montserrat" panose="00000500000000000000" pitchFamily="2" charset="0"/>
              </a:rPr>
              <a:t>Conferências</a:t>
            </a:r>
            <a:r>
              <a:rPr lang="en-US" altLang="pt-BR" sz="2800" dirty="0">
                <a:latin typeface="Montserrat" panose="00000500000000000000" pitchFamily="2" charset="0"/>
              </a:rPr>
              <a:t> de </a:t>
            </a:r>
            <a:r>
              <a:rPr lang="en-US" altLang="pt-BR" sz="2800" dirty="0" err="1">
                <a:latin typeface="Montserrat" panose="00000500000000000000" pitchFamily="2" charset="0"/>
              </a:rPr>
              <a:t>sua</a:t>
            </a:r>
            <a:r>
              <a:rPr lang="en-US" altLang="pt-BR" sz="2800" dirty="0">
                <a:latin typeface="Montserrat" panose="00000500000000000000" pitchFamily="2" charset="0"/>
              </a:rPr>
              <a:t> </a:t>
            </a:r>
            <a:r>
              <a:rPr lang="en-US" altLang="pt-BR" sz="2800" dirty="0" err="1">
                <a:latin typeface="Montserrat" panose="00000500000000000000" pitchFamily="2" charset="0"/>
              </a:rPr>
              <a:t>área</a:t>
            </a:r>
            <a:r>
              <a:rPr lang="en-US" altLang="pt-BR" sz="2800" dirty="0">
                <a:latin typeface="Montserrat" panose="00000500000000000000" pitchFamily="2" charset="0"/>
              </a:rPr>
              <a:t> de </a:t>
            </a:r>
            <a:r>
              <a:rPr lang="en-US" altLang="pt-BR" sz="2800" dirty="0" err="1">
                <a:latin typeface="Montserrat" panose="00000500000000000000" pitchFamily="2" charset="0"/>
              </a:rPr>
              <a:t>atuação</a:t>
            </a:r>
            <a:endParaRPr lang="pt-BR" altLang="pt-BR" sz="2800" dirty="0">
              <a:latin typeface="Montserrat" panose="00000500000000000000" pitchFamily="2" charset="0"/>
            </a:endParaRPr>
          </a:p>
          <a:p>
            <a:pPr algn="just">
              <a:defRPr/>
            </a:pPr>
            <a:endParaRPr lang="pt-BR" altLang="pt-BR" sz="2800" b="1" dirty="0">
              <a:latin typeface="+mn-lt"/>
            </a:endParaRPr>
          </a:p>
        </p:txBody>
      </p:sp>
      <p:pic>
        <p:nvPicPr>
          <p:cNvPr id="40966" name="Imagem 11">
            <a:extLst>
              <a:ext uri="{FF2B5EF4-FFF2-40B4-BE49-F238E27FC236}">
                <a16:creationId xmlns:a16="http://schemas.microsoft.com/office/drawing/2014/main" id="{6E89544B-6088-408A-BE3F-AEB30A8089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3725" y="1049614"/>
            <a:ext cx="1501775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4DF4EA10-EA6B-401E-8916-0ACEA948C641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latin typeface="Garamond" panose="02020404030301010803" pitchFamily="18" charset="0"/>
              </a:rPr>
              <a:t>Formação Diretoria de Conselho Central</a:t>
            </a: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D8F5D03F-2DF2-4126-A7D5-A92FC1CEFA58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id="{C7DF7881-7898-4309-B4C9-3D1EA728B39C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4" name="Agrupar 13">
              <a:extLst>
                <a:ext uri="{FF2B5EF4-FFF2-40B4-BE49-F238E27FC236}">
                  <a16:creationId xmlns:a16="http://schemas.microsoft.com/office/drawing/2014/main" id="{D0D5F127-A6EC-4B88-A0E0-5081C563EAF8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89C76AD1-3394-4CE9-9845-000E26B7C04E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6" name="Retângulo 15">
                <a:extLst>
                  <a:ext uri="{FF2B5EF4-FFF2-40B4-BE49-F238E27FC236}">
                    <a16:creationId xmlns:a16="http://schemas.microsoft.com/office/drawing/2014/main" id="{F50CCB42-C9BB-4AF0-AE30-97ED5852BFDB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tângulo 6">
            <a:extLst>
              <a:ext uri="{FF2B5EF4-FFF2-40B4-BE49-F238E27FC236}">
                <a16:creationId xmlns:a16="http://schemas.microsoft.com/office/drawing/2014/main" id="{202315D9-73C9-483C-A6B6-7F5B2FF43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791" y="1341439"/>
            <a:ext cx="11688418" cy="43345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A </a:t>
            </a:r>
            <a:r>
              <a:rPr lang="en-US" altLang="pt-BR" sz="2800" b="1" dirty="0" err="1">
                <a:solidFill>
                  <a:srgbClr val="0070C0"/>
                </a:solidFill>
                <a:latin typeface="Montserrat" panose="00000500000000000000" pitchFamily="2" charset="0"/>
              </a:rPr>
              <a:t>Estrutura</a:t>
            </a:r>
            <a:r>
              <a:rPr lang="en-US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 da SSVP</a:t>
            </a:r>
          </a:p>
          <a:p>
            <a:pPr algn="ctr">
              <a:defRPr/>
            </a:pPr>
            <a:endParaRPr lang="en-US" altLang="pt-BR" sz="2800" b="1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ctr">
              <a:defRPr/>
            </a:pPr>
            <a:endParaRPr lang="en-US" altLang="pt-BR" sz="2400" b="1" i="1" u="sng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marL="457200" indent="-457200" algn="just">
              <a:spcAft>
                <a:spcPts val="1000"/>
              </a:spcAft>
              <a:buFontTx/>
              <a:buChar char="-"/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O Conselho Particular  é o órgão que cuida diretamente das conferências vicentinas, para que o trabalho junto  aos Pobres assistidos seja de acordo com os ideais vicentinos.</a:t>
            </a:r>
          </a:p>
          <a:p>
            <a:pPr marL="457200" indent="-457200" algn="just">
              <a:spcAft>
                <a:spcPts val="1000"/>
              </a:spcAft>
              <a:buFontTx/>
              <a:buChar char="-"/>
              <a:defRPr/>
            </a:pPr>
            <a:endParaRPr lang="pt-BR" altLang="pt-BR" sz="1100" dirty="0">
              <a:latin typeface="Montserrat" panose="00000500000000000000" pitchFamily="2" charset="0"/>
            </a:endParaRPr>
          </a:p>
          <a:p>
            <a:pPr algn="just">
              <a:spcAft>
                <a:spcPts val="1000"/>
              </a:spcAft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- Os Conselhos, não importa em que nível, são       especialmente chamados a criar novas Conferências, ajudar a expansão das já existentes.</a:t>
            </a:r>
            <a:endParaRPr lang="pt-BR" altLang="pt-BR" sz="1600" dirty="0">
              <a:latin typeface="Montserrat" panose="00000500000000000000" pitchFamily="2" charset="0"/>
            </a:endParaRPr>
          </a:p>
        </p:txBody>
      </p:sp>
      <p:pic>
        <p:nvPicPr>
          <p:cNvPr id="41989" name="Imagem 6">
            <a:extLst>
              <a:ext uri="{FF2B5EF4-FFF2-40B4-BE49-F238E27FC236}">
                <a16:creationId xmlns:a16="http://schemas.microsoft.com/office/drawing/2014/main" id="{ADF09123-B843-40D5-B3BE-1A2E9F4AA4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247" y="1049614"/>
            <a:ext cx="1501775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A803F877-7F36-402F-936E-58668FA45589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latin typeface="Garamond" panose="02020404030301010803" pitchFamily="18" charset="0"/>
              </a:rPr>
              <a:t>Formação Diretoria de Conselho Central</a:t>
            </a:r>
          </a:p>
        </p:txBody>
      </p:sp>
      <p:grpSp>
        <p:nvGrpSpPr>
          <p:cNvPr id="7" name="Agrupar 6">
            <a:extLst>
              <a:ext uri="{FF2B5EF4-FFF2-40B4-BE49-F238E27FC236}">
                <a16:creationId xmlns:a16="http://schemas.microsoft.com/office/drawing/2014/main" id="{7CA4A90E-4219-4063-8A05-1FE08941A337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31D49B81-66D8-4082-A5D8-A2F53501F09D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9" name="Agrupar 8">
              <a:extLst>
                <a:ext uri="{FF2B5EF4-FFF2-40B4-BE49-F238E27FC236}">
                  <a16:creationId xmlns:a16="http://schemas.microsoft.com/office/drawing/2014/main" id="{DB8DC39B-59A5-4D8D-8B12-7A9792CE9790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789B16A0-69C7-4B93-BEAF-75D649C88005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0A372F32-FA47-49A2-A005-EE07EA6B4DFC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latin typeface="Garamond" panose="02020404030301010803" pitchFamily="18" charset="0"/>
              </a:rPr>
              <a:t>Formação Diretoria de Conselho Central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6466C1AB-B69B-4FBA-8997-9B0EFABDED55}"/>
              </a:ext>
            </a:extLst>
          </p:cNvPr>
          <p:cNvSpPr txBox="1"/>
          <p:nvPr/>
        </p:nvSpPr>
        <p:spPr>
          <a:xfrm>
            <a:off x="132521" y="2807418"/>
            <a:ext cx="11905345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rgbClr val="0070C0"/>
                </a:solidFill>
                <a:latin typeface="Garamond" panose="02020404030301010803" pitchFamily="18" charset="0"/>
              </a:rPr>
              <a:t>Formação para Diretoria de Conselho Central     1ª parte</a:t>
            </a:r>
            <a:endParaRPr lang="pt-BR" sz="2000" b="1" i="1" dirty="0">
              <a:solidFill>
                <a:srgbClr val="0070C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0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tângulo 6">
            <a:extLst>
              <a:ext uri="{FF2B5EF4-FFF2-40B4-BE49-F238E27FC236}">
                <a16:creationId xmlns:a16="http://schemas.microsoft.com/office/drawing/2014/main" id="{CB499C81-8034-4869-A571-A1E5C3B45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989139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2300" indent="-6223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t-BR" altLang="pt-BR" sz="2800" b="1">
                <a:solidFill>
                  <a:srgbClr val="0070C0"/>
                </a:solidFill>
                <a:latin typeface="Montserrat" panose="00000500000000000000" pitchFamily="2" charset="0"/>
              </a:rPr>
              <a:t>A importância da Regra </a:t>
            </a:r>
            <a:endParaRPr lang="en-US" altLang="pt-BR" sz="1600" b="1" i="1" u="sng">
              <a:solidFill>
                <a:srgbClr val="0070C0"/>
              </a:solidFill>
              <a:latin typeface="Montserrat" panose="00000500000000000000" pitchFamily="2" charset="0"/>
            </a:endParaRPr>
          </a:p>
        </p:txBody>
      </p:sp>
      <p:pic>
        <p:nvPicPr>
          <p:cNvPr id="43011" name="Picture 4" descr="Vela – Wikipédia, a enciclopédia livre">
            <a:extLst>
              <a:ext uri="{FF2B5EF4-FFF2-40B4-BE49-F238E27FC236}">
                <a16:creationId xmlns:a16="http://schemas.microsoft.com/office/drawing/2014/main" id="{5F13B79E-C517-462F-AB33-B9B93C809E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7339" y="3213100"/>
            <a:ext cx="3995737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tângulo 12">
            <a:extLst>
              <a:ext uri="{FF2B5EF4-FFF2-40B4-BE49-F238E27FC236}">
                <a16:creationId xmlns:a16="http://schemas.microsoft.com/office/drawing/2014/main" id="{D0FAF7AF-3AE9-4A7A-A3E5-4D61D98EFDB0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latin typeface="Garamond" panose="02020404030301010803" pitchFamily="18" charset="0"/>
              </a:rPr>
              <a:t>Formação Diretoria de Conselho Central</a:t>
            </a:r>
          </a:p>
        </p:txBody>
      </p: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0DD03090-0DAB-4A30-B9DE-79A173DF2AF4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id="{FD66BEF2-8FF3-441F-930B-FAC7B816BDD1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90627811-3892-40CA-85C6-5C558E0F8FDF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8C70BD67-4FA4-4D56-A112-D29193891B6E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8" name="Retângulo 17">
                <a:extLst>
                  <a:ext uri="{FF2B5EF4-FFF2-40B4-BE49-F238E27FC236}">
                    <a16:creationId xmlns:a16="http://schemas.microsoft.com/office/drawing/2014/main" id="{BA77CF5C-4FE8-4532-953B-18B4644B2983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pic>
        <p:nvPicPr>
          <p:cNvPr id="19" name="Imagem 18">
            <a:extLst>
              <a:ext uri="{FF2B5EF4-FFF2-40B4-BE49-F238E27FC236}">
                <a16:creationId xmlns:a16="http://schemas.microsoft.com/office/drawing/2014/main" id="{C875CBF4-4EEF-4922-929D-CB9CECA947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tângulo 6">
            <a:extLst>
              <a:ext uri="{FF2B5EF4-FFF2-40B4-BE49-F238E27FC236}">
                <a16:creationId xmlns:a16="http://schemas.microsoft.com/office/drawing/2014/main" id="{061D2459-D4E8-406F-AA1F-85E178A3D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125539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2300" indent="-6223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t-BR" altLang="pt-BR" sz="2800" b="1">
                <a:solidFill>
                  <a:srgbClr val="0070C0"/>
                </a:solidFill>
                <a:latin typeface="Montserrat" panose="00000500000000000000" pitchFamily="2" charset="0"/>
              </a:rPr>
              <a:t>A importância da Regra </a:t>
            </a:r>
            <a:endParaRPr lang="en-US" altLang="pt-BR" sz="1600" b="1" i="1" u="sng">
              <a:solidFill>
                <a:srgbClr val="0070C0"/>
              </a:solidFill>
              <a:latin typeface="Montserrat" panose="00000500000000000000" pitchFamily="2" charset="0"/>
            </a:endParaRPr>
          </a:p>
        </p:txBody>
      </p:sp>
      <p:sp>
        <p:nvSpPr>
          <p:cNvPr id="44035" name="Retângulo 7">
            <a:extLst>
              <a:ext uri="{FF2B5EF4-FFF2-40B4-BE49-F238E27FC236}">
                <a16:creationId xmlns:a16="http://schemas.microsoft.com/office/drawing/2014/main" id="{46150BE7-DA04-4850-B553-5CD0B3FEC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9" y="4930776"/>
            <a:ext cx="88471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pt-BR" altLang="pt-BR" sz="2700" dirty="0">
                <a:latin typeface="Montserrat" panose="00000500000000000000" pitchFamily="2" charset="0"/>
              </a:rPr>
              <a:t>A Regra é a luz que mantém acesa a chama da unidade da SSVP em todos os lugares do planeta.</a:t>
            </a:r>
          </a:p>
        </p:txBody>
      </p:sp>
      <p:pic>
        <p:nvPicPr>
          <p:cNvPr id="44036" name="Picture 4" descr="Vela – Wikipédia, a enciclopédia livre">
            <a:extLst>
              <a:ext uri="{FF2B5EF4-FFF2-40B4-BE49-F238E27FC236}">
                <a16:creationId xmlns:a16="http://schemas.microsoft.com/office/drawing/2014/main" id="{7F34C41B-5EC6-4F99-93E8-FAE545CA5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164" y="1804988"/>
            <a:ext cx="3997325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tângulo 12">
            <a:extLst>
              <a:ext uri="{FF2B5EF4-FFF2-40B4-BE49-F238E27FC236}">
                <a16:creationId xmlns:a16="http://schemas.microsoft.com/office/drawing/2014/main" id="{37700EF4-3DB0-44B5-948C-0C45B63B11A2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latin typeface="Garamond" panose="02020404030301010803" pitchFamily="18" charset="0"/>
              </a:rPr>
              <a:t>Formação Diretoria de Conselho Central</a:t>
            </a:r>
          </a:p>
        </p:txBody>
      </p: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77A00279-48DC-4C8B-AC7B-DC43CFB75134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id="{84859956-38C1-4D77-9AD8-3CC1EB84E9CA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3DE70D16-57E0-4D71-A430-A2D5ECC71AD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BA8F087C-24EE-41A5-92AE-938B2BD48A50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8" name="Retângulo 17">
                <a:extLst>
                  <a:ext uri="{FF2B5EF4-FFF2-40B4-BE49-F238E27FC236}">
                    <a16:creationId xmlns:a16="http://schemas.microsoft.com/office/drawing/2014/main" id="{E9B4904B-87FB-47D8-BD86-9421E0CB37D9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pic>
        <p:nvPicPr>
          <p:cNvPr id="19" name="Imagem 18">
            <a:extLst>
              <a:ext uri="{FF2B5EF4-FFF2-40B4-BE49-F238E27FC236}">
                <a16:creationId xmlns:a16="http://schemas.microsoft.com/office/drawing/2014/main" id="{6170C907-C218-49E9-B213-E5E9771FB4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tângulo 6">
            <a:extLst>
              <a:ext uri="{FF2B5EF4-FFF2-40B4-BE49-F238E27FC236}">
                <a16:creationId xmlns:a16="http://schemas.microsoft.com/office/drawing/2014/main" id="{B30195E5-B7CE-45C3-BE4F-8FCA0D9973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4" y="2492376"/>
            <a:ext cx="7056437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altLang="pt-BR" sz="2800" dirty="0">
                <a:latin typeface="Montserrat" panose="00000500000000000000" pitchFamily="2" charset="0"/>
              </a:rPr>
              <a:t>A Regra é um Livro que guarda toda a essência dos princípios Fundamentais da SSVP no mundo e, é graças a este Regulamento que existe a “unidade entre os vicentinos”. </a:t>
            </a:r>
          </a:p>
        </p:txBody>
      </p:sp>
      <p:sp>
        <p:nvSpPr>
          <p:cNvPr id="45059" name="Retângulo 6">
            <a:extLst>
              <a:ext uri="{FF2B5EF4-FFF2-40B4-BE49-F238E27FC236}">
                <a16:creationId xmlns:a16="http://schemas.microsoft.com/office/drawing/2014/main" id="{DCFB1863-5BF2-4F1F-B863-38C19C2EC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125539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2300" indent="-6223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t-BR" altLang="pt-BR" sz="2800" b="1">
                <a:solidFill>
                  <a:srgbClr val="0070C0"/>
                </a:solidFill>
                <a:latin typeface="Montserrat" panose="00000500000000000000" pitchFamily="2" charset="0"/>
              </a:rPr>
              <a:t>A importância da Regra </a:t>
            </a:r>
            <a:endParaRPr lang="en-US" altLang="pt-BR" sz="1600" b="1" i="1" u="sng">
              <a:solidFill>
                <a:srgbClr val="0070C0"/>
              </a:solidFill>
              <a:latin typeface="Montserrat" panose="00000500000000000000" pitchFamily="2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31B57030-CAEE-4952-BE6A-2179B6482150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latin typeface="Garamond" panose="02020404030301010803" pitchFamily="18" charset="0"/>
              </a:rPr>
              <a:t>Formação Diretoria de Conselho Central</a:t>
            </a:r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4E414A2D-2FEA-4894-A979-0ABEDB994382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AB305EE0-D78F-4840-B7C0-8680EF76B503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5" name="Agrupar 14">
              <a:extLst>
                <a:ext uri="{FF2B5EF4-FFF2-40B4-BE49-F238E27FC236}">
                  <a16:creationId xmlns:a16="http://schemas.microsoft.com/office/drawing/2014/main" id="{38D15723-FCEE-4960-9E12-16609DFD365C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6" name="Retângulo 15">
                <a:extLst>
                  <a:ext uri="{FF2B5EF4-FFF2-40B4-BE49-F238E27FC236}">
                    <a16:creationId xmlns:a16="http://schemas.microsoft.com/office/drawing/2014/main" id="{0A620B3B-D1E2-4747-BFEE-790AC3C758C3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3BE90698-FDE1-4367-9ED1-A7E8D8BE3592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pic>
        <p:nvPicPr>
          <p:cNvPr id="18" name="Imagem 17">
            <a:extLst>
              <a:ext uri="{FF2B5EF4-FFF2-40B4-BE49-F238E27FC236}">
                <a16:creationId xmlns:a16="http://schemas.microsoft.com/office/drawing/2014/main" id="{C08B68E3-AE8C-4138-A932-CE93A15DE4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tângulo 6">
            <a:extLst>
              <a:ext uri="{FF2B5EF4-FFF2-40B4-BE49-F238E27FC236}">
                <a16:creationId xmlns:a16="http://schemas.microsoft.com/office/drawing/2014/main" id="{2A17A60A-107D-41DB-B9D5-04E11D10C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1" y="2249488"/>
            <a:ext cx="7458075" cy="298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22300" indent="-622300" algn="ctr">
              <a:tabLst>
                <a:tab pos="622300" algn="l"/>
              </a:tabLst>
              <a:defRPr/>
            </a:pPr>
            <a:endParaRPr lang="pt-BR" sz="3600" b="1" dirty="0">
              <a:solidFill>
                <a:srgbClr val="0070C0"/>
              </a:solidFill>
              <a:latin typeface="+mj-lt"/>
              <a:cs typeface="Arial" charset="0"/>
            </a:endParaRPr>
          </a:p>
          <a:p>
            <a:pPr algn="just" eaLnBrk="1" hangingPunct="1">
              <a:buFont typeface="Arial" charset="0"/>
              <a:buNone/>
              <a:defRPr/>
            </a:pPr>
            <a:endParaRPr lang="pt-BR" sz="1200" dirty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 algn="just" eaLnBrk="1" hangingPunct="1">
              <a:buFont typeface="Arial" charset="0"/>
              <a:buNone/>
              <a:defRPr/>
            </a:pPr>
            <a:r>
              <a:rPr lang="pt-BR" sz="2800" dirty="0">
                <a:latin typeface="Montserrat" panose="00000500000000000000" pitchFamily="2" charset="0"/>
                <a:cs typeface="Arial" charset="0"/>
              </a:rPr>
              <a:t>- O regulamento da SSVP é o livro do presidente e dos membros da Diretoria;</a:t>
            </a:r>
          </a:p>
          <a:p>
            <a:pPr algn="just" eaLnBrk="1" hangingPunct="1">
              <a:defRPr/>
            </a:pPr>
            <a:endParaRPr lang="pt-BR" sz="2800" dirty="0">
              <a:latin typeface="Montserrat" panose="00000500000000000000" pitchFamily="2" charset="0"/>
              <a:cs typeface="Arial" charset="0"/>
            </a:endParaRPr>
          </a:p>
          <a:p>
            <a:pPr algn="just" eaLnBrk="1" hangingPunct="1">
              <a:defRPr/>
            </a:pPr>
            <a:r>
              <a:rPr lang="pt-BR" sz="2800" dirty="0">
                <a:latin typeface="Montserrat" panose="00000500000000000000" pitchFamily="2" charset="0"/>
                <a:cs typeface="Arial" charset="0"/>
              </a:rPr>
              <a:t>- A diretoria precisa cumprir as atribuições  prescritas na Regra. </a:t>
            </a:r>
            <a:endParaRPr lang="en-US" sz="2800" b="1" i="1" u="sng" dirty="0">
              <a:latin typeface="Montserrat" panose="00000500000000000000" pitchFamily="2" charset="0"/>
              <a:cs typeface="Arial" charset="0"/>
            </a:endParaRPr>
          </a:p>
        </p:txBody>
      </p:sp>
      <p:sp>
        <p:nvSpPr>
          <p:cNvPr id="46083" name="Retângulo 6">
            <a:extLst>
              <a:ext uri="{FF2B5EF4-FFF2-40B4-BE49-F238E27FC236}">
                <a16:creationId xmlns:a16="http://schemas.microsoft.com/office/drawing/2014/main" id="{2CEDB1C7-BC8C-4A04-910E-DC1C283DC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125539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2300" indent="-6223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t-BR" altLang="pt-BR" sz="2800" b="1">
                <a:solidFill>
                  <a:srgbClr val="0070C0"/>
                </a:solidFill>
                <a:latin typeface="Montserrat" panose="00000500000000000000" pitchFamily="2" charset="0"/>
              </a:rPr>
              <a:t>A importância da Regra </a:t>
            </a:r>
            <a:endParaRPr lang="en-US" altLang="pt-BR" sz="1600" b="1" i="1" u="sng">
              <a:solidFill>
                <a:srgbClr val="0070C0"/>
              </a:solidFill>
              <a:latin typeface="Montserrat" panose="00000500000000000000" pitchFamily="2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08BBF7A5-D3FA-4287-91A8-C073D5F6B835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latin typeface="Garamond" panose="02020404030301010803" pitchFamily="18" charset="0"/>
              </a:rPr>
              <a:t>Formação Diretoria de Conselho Central</a:t>
            </a:r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7442BDE2-623D-473B-8D75-3328200C1B3F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AC1EE3CA-96C0-43E1-AC05-B20A6B6FCC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5" name="Agrupar 14">
              <a:extLst>
                <a:ext uri="{FF2B5EF4-FFF2-40B4-BE49-F238E27FC236}">
                  <a16:creationId xmlns:a16="http://schemas.microsoft.com/office/drawing/2014/main" id="{E64CC27A-021C-4F8F-A6AA-CFCD2E2957F5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6" name="Retângulo 15">
                <a:extLst>
                  <a:ext uri="{FF2B5EF4-FFF2-40B4-BE49-F238E27FC236}">
                    <a16:creationId xmlns:a16="http://schemas.microsoft.com/office/drawing/2014/main" id="{AF86478E-45A1-4717-BE53-616DB7C5447C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3525DBFD-37C0-4C75-9B87-566CB3CC2D0C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pic>
        <p:nvPicPr>
          <p:cNvPr id="18" name="Imagem 17">
            <a:extLst>
              <a:ext uri="{FF2B5EF4-FFF2-40B4-BE49-F238E27FC236}">
                <a16:creationId xmlns:a16="http://schemas.microsoft.com/office/drawing/2014/main" id="{EDC4A72E-D827-401D-96F6-8BD4FDFAE6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tângulo 6">
            <a:extLst>
              <a:ext uri="{FF2B5EF4-FFF2-40B4-BE49-F238E27FC236}">
                <a16:creationId xmlns:a16="http://schemas.microsoft.com/office/drawing/2014/main" id="{ABC838D0-A6B8-497E-86BC-6C91332DF1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367" y="2025153"/>
            <a:ext cx="9656487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altLang="pt-BR" sz="2800" dirty="0">
                <a:latin typeface="Montserrat" panose="00000500000000000000" pitchFamily="2" charset="0"/>
              </a:rPr>
              <a:t>A Regra é um livro de orientação e de formação vicentina, orienta sobre: </a:t>
            </a:r>
          </a:p>
          <a:p>
            <a:pPr algn="just" eaLnBrk="1" hangingPunct="1"/>
            <a:endParaRPr lang="pt-BR" altLang="pt-BR" sz="1400" dirty="0">
              <a:latin typeface="Montserrat" panose="00000500000000000000" pitchFamily="2" charset="0"/>
            </a:endParaRPr>
          </a:p>
          <a:p>
            <a:pPr algn="just" eaLnBrk="1" hangingPunct="1"/>
            <a:r>
              <a:rPr lang="pt-BR" altLang="pt-BR" sz="2800" dirty="0">
                <a:latin typeface="Montserrat" panose="00000500000000000000" pitchFamily="2" charset="0"/>
              </a:rPr>
              <a:t> - A vocação, o carisma  e a espiritualidade vicentina;</a:t>
            </a:r>
          </a:p>
          <a:p>
            <a:pPr algn="just" eaLnBrk="1" hangingPunct="1"/>
            <a:endParaRPr lang="pt-BR" altLang="pt-BR" sz="1400" dirty="0">
              <a:latin typeface="Montserrat" panose="00000500000000000000" pitchFamily="2" charset="0"/>
            </a:endParaRPr>
          </a:p>
          <a:p>
            <a:pPr algn="just" eaLnBrk="1" hangingPunct="1"/>
            <a:r>
              <a:rPr lang="pt-BR" altLang="pt-BR" sz="2800" dirty="0">
                <a:latin typeface="Montserrat" panose="00000500000000000000" pitchFamily="2" charset="0"/>
              </a:rPr>
              <a:t> - A unidade com a Igreja, </a:t>
            </a:r>
          </a:p>
          <a:p>
            <a:pPr algn="just" eaLnBrk="1" hangingPunct="1"/>
            <a:endParaRPr lang="pt-BR" altLang="pt-BR" sz="1400" dirty="0">
              <a:latin typeface="Montserrat" panose="00000500000000000000" pitchFamily="2" charset="0"/>
            </a:endParaRPr>
          </a:p>
          <a:p>
            <a:pPr algn="just" eaLnBrk="1" hangingPunct="1">
              <a:buFontTx/>
              <a:buChar char="-"/>
            </a:pPr>
            <a:r>
              <a:rPr lang="pt-BR" altLang="pt-BR" sz="2800" i="1" dirty="0">
                <a:latin typeface="Montserrat" panose="00000500000000000000" pitchFamily="2" charset="0"/>
              </a:rPr>
              <a:t> </a:t>
            </a:r>
            <a:r>
              <a:rPr lang="pt-BR" altLang="pt-BR" sz="2800" dirty="0">
                <a:latin typeface="Montserrat" panose="00000500000000000000" pitchFamily="2" charset="0"/>
              </a:rPr>
              <a:t>O trabalho junto aos Pobres;</a:t>
            </a:r>
          </a:p>
          <a:p>
            <a:pPr algn="just" eaLnBrk="1" hangingPunct="1">
              <a:buFontTx/>
              <a:buChar char="-"/>
            </a:pPr>
            <a:endParaRPr lang="pt-BR" altLang="pt-BR" sz="1400" dirty="0">
              <a:latin typeface="Montserrat" panose="00000500000000000000" pitchFamily="2" charset="0"/>
            </a:endParaRPr>
          </a:p>
          <a:p>
            <a:pPr algn="just" eaLnBrk="1" hangingPunct="1">
              <a:buFontTx/>
              <a:buChar char="-"/>
            </a:pPr>
            <a:r>
              <a:rPr lang="pt-BR" altLang="pt-BR" sz="2800" dirty="0">
                <a:latin typeface="Montserrat" panose="00000500000000000000" pitchFamily="2" charset="0"/>
              </a:rPr>
              <a:t>  A  vida de oração e  as virtudes vicentinas.</a:t>
            </a:r>
          </a:p>
        </p:txBody>
      </p:sp>
      <p:sp>
        <p:nvSpPr>
          <p:cNvPr id="47107" name="Retângulo 7">
            <a:extLst>
              <a:ext uri="{FF2B5EF4-FFF2-40B4-BE49-F238E27FC236}">
                <a16:creationId xmlns:a16="http://schemas.microsoft.com/office/drawing/2014/main" id="{99716005-58B6-4482-81E9-A0A4B532C5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125539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2300" indent="-6223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t-BR" altLang="pt-BR" sz="2800" b="1">
                <a:solidFill>
                  <a:srgbClr val="0070C0"/>
                </a:solidFill>
                <a:latin typeface="Montserrat" panose="00000500000000000000" pitchFamily="2" charset="0"/>
              </a:rPr>
              <a:t>A importância da Regra </a:t>
            </a:r>
            <a:endParaRPr lang="en-US" altLang="pt-BR" sz="1600" b="1" i="1" u="sng">
              <a:solidFill>
                <a:srgbClr val="0070C0"/>
              </a:solidFill>
              <a:latin typeface="Montserrat" panose="00000500000000000000" pitchFamily="2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C1F188DE-56F9-4592-B013-F707A2EED3C6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latin typeface="Garamond" panose="02020404030301010803" pitchFamily="18" charset="0"/>
              </a:rPr>
              <a:t>Formação Diretoria de Conselho Central</a:t>
            </a:r>
          </a:p>
        </p:txBody>
      </p:sp>
      <p:grpSp>
        <p:nvGrpSpPr>
          <p:cNvPr id="15" name="Agrupar 14">
            <a:extLst>
              <a:ext uri="{FF2B5EF4-FFF2-40B4-BE49-F238E27FC236}">
                <a16:creationId xmlns:a16="http://schemas.microsoft.com/office/drawing/2014/main" id="{E5FA93DB-ABF2-47A0-88A0-0F4419436365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id="{8357D6C3-2EB8-4620-93E7-022540094016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7" name="Agrupar 16">
              <a:extLst>
                <a:ext uri="{FF2B5EF4-FFF2-40B4-BE49-F238E27FC236}">
                  <a16:creationId xmlns:a16="http://schemas.microsoft.com/office/drawing/2014/main" id="{D20A0FA3-461F-4C31-86C3-6E3E82D365A8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8" name="Retângulo 17">
                <a:extLst>
                  <a:ext uri="{FF2B5EF4-FFF2-40B4-BE49-F238E27FC236}">
                    <a16:creationId xmlns:a16="http://schemas.microsoft.com/office/drawing/2014/main" id="{14CFB64C-7A49-4112-BAC2-937D6379021F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9" name="Retângulo 18">
                <a:extLst>
                  <a:ext uri="{FF2B5EF4-FFF2-40B4-BE49-F238E27FC236}">
                    <a16:creationId xmlns:a16="http://schemas.microsoft.com/office/drawing/2014/main" id="{83B08371-6217-4313-BE72-A46553882031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pic>
        <p:nvPicPr>
          <p:cNvPr id="20" name="Imagem 19">
            <a:extLst>
              <a:ext uri="{FF2B5EF4-FFF2-40B4-BE49-F238E27FC236}">
                <a16:creationId xmlns:a16="http://schemas.microsoft.com/office/drawing/2014/main" id="{88173A06-6C0A-43DA-A67B-8A757B33D6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tângulo 6">
            <a:extLst>
              <a:ext uri="{FF2B5EF4-FFF2-40B4-BE49-F238E27FC236}">
                <a16:creationId xmlns:a16="http://schemas.microsoft.com/office/drawing/2014/main" id="{4138046C-D7C2-4CBA-A494-57556E5812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5446" y="2850184"/>
            <a:ext cx="8640417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altLang="pt-BR" sz="2800" dirty="0">
                <a:latin typeface="Montserrat" panose="00000500000000000000" pitchFamily="2" charset="0"/>
              </a:rPr>
              <a:t>A Regra é um Livro que guarda toda a essência dos princípios Fundamentais da SSVP no mundo e, é graças a este Regulamento que existe a “unidade entre os vicentinos”. </a:t>
            </a:r>
          </a:p>
        </p:txBody>
      </p:sp>
      <p:sp>
        <p:nvSpPr>
          <p:cNvPr id="48131" name="Retângulo 6">
            <a:extLst>
              <a:ext uri="{FF2B5EF4-FFF2-40B4-BE49-F238E27FC236}">
                <a16:creationId xmlns:a16="http://schemas.microsoft.com/office/drawing/2014/main" id="{241C8BCD-D3D3-4645-AAA4-052D5C7B2C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125539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2300" indent="-6223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t-BR" altLang="pt-BR" sz="2800" b="1">
                <a:solidFill>
                  <a:srgbClr val="0070C0"/>
                </a:solidFill>
                <a:latin typeface="Montserrat" panose="00000500000000000000" pitchFamily="2" charset="0"/>
              </a:rPr>
              <a:t>A importância da Regra </a:t>
            </a:r>
            <a:endParaRPr lang="en-US" altLang="pt-BR" sz="1600" b="1" i="1" u="sng">
              <a:solidFill>
                <a:srgbClr val="0070C0"/>
              </a:solidFill>
              <a:latin typeface="Montserrat" panose="00000500000000000000" pitchFamily="2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6403FAE6-97E9-42F6-BBF6-9232638EDE7F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latin typeface="Garamond" panose="02020404030301010803" pitchFamily="18" charset="0"/>
              </a:rPr>
              <a:t>Formação Diretoria de Conselho Central</a:t>
            </a:r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C65E0DB5-D2E1-4BB4-AF55-07F1A87B0854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D294850B-6FE5-43B1-A05C-CA6ED0EA2BCD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5" name="Agrupar 14">
              <a:extLst>
                <a:ext uri="{FF2B5EF4-FFF2-40B4-BE49-F238E27FC236}">
                  <a16:creationId xmlns:a16="http://schemas.microsoft.com/office/drawing/2014/main" id="{4E85CEB0-DC49-428A-BCF6-3CAF9B99F616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6" name="Retângulo 15">
                <a:extLst>
                  <a:ext uri="{FF2B5EF4-FFF2-40B4-BE49-F238E27FC236}">
                    <a16:creationId xmlns:a16="http://schemas.microsoft.com/office/drawing/2014/main" id="{4B7B616F-E8F9-4AA2-84D1-F92228D62C3F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E659CBB1-D1ED-4D80-9EE0-591405EA671C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pic>
        <p:nvPicPr>
          <p:cNvPr id="19" name="Imagem 18">
            <a:extLst>
              <a:ext uri="{FF2B5EF4-FFF2-40B4-BE49-F238E27FC236}">
                <a16:creationId xmlns:a16="http://schemas.microsoft.com/office/drawing/2014/main" id="{F373184E-D556-4934-A3EF-ABF024C508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tângulo 7">
            <a:extLst>
              <a:ext uri="{FF2B5EF4-FFF2-40B4-BE49-F238E27FC236}">
                <a16:creationId xmlns:a16="http://schemas.microsoft.com/office/drawing/2014/main" id="{74CA737F-4803-412B-AB0E-63649072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6435" y="2540001"/>
            <a:ext cx="942409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>
                <a:latin typeface="Montserrat" panose="00000500000000000000" pitchFamily="2" charset="0"/>
              </a:rPr>
              <a:t>A diretoria precisa conhecedor a regra para saber das suas funções e dos deveres, como responsáveis por seu Conselho e das demais unidades; </a:t>
            </a:r>
            <a:endParaRPr lang="pt-BR" altLang="pt-BR" sz="2000" dirty="0">
              <a:latin typeface="Montserrat" panose="00000500000000000000" pitchFamily="2" charset="0"/>
            </a:endParaRPr>
          </a:p>
          <a:p>
            <a:pPr eaLnBrk="1" hangingPunct="1"/>
            <a:endParaRPr lang="pt-BR" altLang="pt-BR" sz="1200" dirty="0">
              <a:latin typeface="Montserrat" panose="00000500000000000000" pitchFamily="2" charset="0"/>
            </a:endParaRPr>
          </a:p>
          <a:p>
            <a:r>
              <a:rPr lang="pt-BR" altLang="pt-BR" sz="2800" dirty="0">
                <a:latin typeface="Montserrat" panose="00000500000000000000" pitchFamily="2" charset="0"/>
              </a:rPr>
              <a:t>Conhecer e seguir a regra ajuda a ter menos problemas para dirigir e administrar o CC.</a:t>
            </a:r>
          </a:p>
          <a:p>
            <a:endParaRPr lang="pt-BR" altLang="pt-BR" sz="1200" dirty="0">
              <a:latin typeface="Montserrat" panose="00000500000000000000" pitchFamily="2" charset="0"/>
            </a:endParaRPr>
          </a:p>
          <a:p>
            <a:pPr eaLnBrk="1" hangingPunct="1"/>
            <a:r>
              <a:rPr lang="pt-BR" altLang="pt-BR" sz="2800" dirty="0">
                <a:latin typeface="Montserrat" panose="00000500000000000000" pitchFamily="2" charset="0"/>
              </a:rPr>
              <a:t>Cumprir as atribuições  prescritas na Regra. </a:t>
            </a:r>
            <a:endParaRPr lang="pt-BR" altLang="pt-BR" sz="2000" dirty="0">
              <a:latin typeface="Montserrat" panose="00000500000000000000" pitchFamily="2" charset="0"/>
            </a:endParaRPr>
          </a:p>
        </p:txBody>
      </p:sp>
      <p:sp>
        <p:nvSpPr>
          <p:cNvPr id="49155" name="Retângulo 6">
            <a:extLst>
              <a:ext uri="{FF2B5EF4-FFF2-40B4-BE49-F238E27FC236}">
                <a16:creationId xmlns:a16="http://schemas.microsoft.com/office/drawing/2014/main" id="{884F1EEB-2A56-429D-B96E-32300C648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125539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2300" indent="-6223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t-BR" altLang="pt-BR" sz="2800" b="1">
                <a:solidFill>
                  <a:srgbClr val="0070C0"/>
                </a:solidFill>
                <a:latin typeface="Montserrat" panose="00000500000000000000" pitchFamily="2" charset="0"/>
              </a:rPr>
              <a:t>A importância da Regra </a:t>
            </a:r>
            <a:endParaRPr lang="en-US" altLang="pt-BR" sz="1600" b="1" i="1" u="sng">
              <a:solidFill>
                <a:srgbClr val="0070C0"/>
              </a:solidFill>
              <a:latin typeface="Montserrat" panose="00000500000000000000" pitchFamily="2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E95C72E7-043D-4260-8CFF-30BE1B5C5789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latin typeface="Garamond" panose="02020404030301010803" pitchFamily="18" charset="0"/>
              </a:rPr>
              <a:t>Formação Diretoria de Conselho Central</a:t>
            </a:r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EB9B418A-2A13-4736-8C75-68F97C31E55D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6A87F0DE-A9C7-412B-B9DE-73F74E6EE2D3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5" name="Agrupar 14">
              <a:extLst>
                <a:ext uri="{FF2B5EF4-FFF2-40B4-BE49-F238E27FC236}">
                  <a16:creationId xmlns:a16="http://schemas.microsoft.com/office/drawing/2014/main" id="{E19205C8-78F4-44CA-A411-FF2C3509902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6" name="Retângulo 15">
                <a:extLst>
                  <a:ext uri="{FF2B5EF4-FFF2-40B4-BE49-F238E27FC236}">
                    <a16:creationId xmlns:a16="http://schemas.microsoft.com/office/drawing/2014/main" id="{70AAE42E-C671-49AE-A988-3D8101CA56AA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C3F7D6B0-952F-411A-8B63-6F20067DF27A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pic>
        <p:nvPicPr>
          <p:cNvPr id="18" name="Imagem 17">
            <a:extLst>
              <a:ext uri="{FF2B5EF4-FFF2-40B4-BE49-F238E27FC236}">
                <a16:creationId xmlns:a16="http://schemas.microsoft.com/office/drawing/2014/main" id="{CCCCDB01-E5C7-4AC5-92E9-AEDDB856D9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tângulo 1">
            <a:extLst>
              <a:ext uri="{FF2B5EF4-FFF2-40B4-BE49-F238E27FC236}">
                <a16:creationId xmlns:a16="http://schemas.microsoft.com/office/drawing/2014/main" id="{147884EE-99C9-47BB-8466-EB91AF319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325939"/>
            <a:ext cx="91440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514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514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514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514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Louvado Seja Nosso Senhor Jesus Cristo! </a:t>
            </a:r>
          </a:p>
          <a:p>
            <a:pPr algn="ctr" eaLnBrk="1" hangingPunct="1"/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ecafo@ssvpbrasil.org.br</a:t>
            </a:r>
          </a:p>
        </p:txBody>
      </p:sp>
      <p:pic>
        <p:nvPicPr>
          <p:cNvPr id="50180" name="Picture 2">
            <a:extLst>
              <a:ext uri="{FF2B5EF4-FFF2-40B4-BE49-F238E27FC236}">
                <a16:creationId xmlns:a16="http://schemas.microsoft.com/office/drawing/2014/main" id="{13D22F01-006D-4FD6-85A7-D2A62F9164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897" y="1558418"/>
            <a:ext cx="4316413" cy="220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Agrupar 10">
            <a:extLst>
              <a:ext uri="{FF2B5EF4-FFF2-40B4-BE49-F238E27FC236}">
                <a16:creationId xmlns:a16="http://schemas.microsoft.com/office/drawing/2014/main" id="{06929887-B460-43AC-A91B-F67B7322ADC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5A822648-CDE5-429C-8C40-5162533BE336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B1B5B2C6-A9B9-400C-ACCD-4EC1EFC0B739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3C08DE5B-D139-4A0E-B20E-7CDC70A7CC2C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5DFF054B-D031-40F6-81A1-C848793FFC69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>
            <a:extLst>
              <a:ext uri="{FF2B5EF4-FFF2-40B4-BE49-F238E27FC236}">
                <a16:creationId xmlns:a16="http://schemas.microsoft.com/office/drawing/2014/main" id="{66B9FC09-E902-453D-9319-41269D1599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8" r="2686" b="-2"/>
          <a:stretch>
            <a:fillRect/>
          </a:stretch>
        </p:blipFill>
        <p:spPr bwMode="auto">
          <a:xfrm>
            <a:off x="2640013" y="1184276"/>
            <a:ext cx="6191250" cy="563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A55656BA-B08E-4134-BD3B-9F397B5A0110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latin typeface="Garamond" panose="02020404030301010803" pitchFamily="18" charset="0"/>
              </a:rPr>
              <a:t>Formação Diretoria de Conselho Central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BA09B550-7719-4356-9D5C-5E7F5A7F91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D6BC9383-E10A-410C-A46E-189CD3FE8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059F1084-AEB1-4312-B87B-D81F848D8136}"/>
              </a:ext>
            </a:extLst>
          </p:cNvPr>
          <p:cNvGrpSpPr/>
          <p:nvPr/>
        </p:nvGrpSpPr>
        <p:grpSpPr>
          <a:xfrm rot="5400000">
            <a:off x="4621540" y="3312663"/>
            <a:ext cx="6857997" cy="232673"/>
            <a:chOff x="0" y="6378264"/>
            <a:chExt cx="12192000" cy="305870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9C9AD26D-FEBF-4A4B-90D7-C6AD4AEFA918}"/>
                </a:ext>
              </a:extLst>
            </p:cNvPr>
            <p:cNvSpPr/>
            <p:nvPr/>
          </p:nvSpPr>
          <p:spPr>
            <a:xfrm>
              <a:off x="0" y="6378264"/>
              <a:ext cx="12191998" cy="3058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02C62DAC-29D5-4232-91C6-D222F89C6E97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7B3ED004-2012-4130-B00B-DF2250722C53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3976EDA3-8AF0-417D-B32E-FB6617E69791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8126257" y="0"/>
            <a:ext cx="4065743" cy="68579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5CFF523A-C0E0-4A4C-A226-3EAAADECCC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057" y="2083498"/>
            <a:ext cx="3042141" cy="3060000"/>
          </a:xfrm>
          <a:prstGeom prst="rect">
            <a:avLst/>
          </a:prstGeom>
        </p:spPr>
      </p:pic>
      <p:sp>
        <p:nvSpPr>
          <p:cNvPr id="18" name="Retângulo 2">
            <a:extLst>
              <a:ext uri="{FF2B5EF4-FFF2-40B4-BE49-F238E27FC236}">
                <a16:creationId xmlns:a16="http://schemas.microsoft.com/office/drawing/2014/main" id="{39C114C9-868A-4D0A-A52E-697843ED19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228529"/>
            <a:ext cx="527526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O Serviço aos Pobres</a:t>
            </a:r>
            <a:endParaRPr lang="pt-BR" altLang="pt-BR" sz="32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210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tângulo 2">
            <a:extLst>
              <a:ext uri="{FF2B5EF4-FFF2-40B4-BE49-F238E27FC236}">
                <a16:creationId xmlns:a16="http://schemas.microsoft.com/office/drawing/2014/main" id="{517D1800-C4AF-45E3-B24F-3468A0CA86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827" y="1171575"/>
            <a:ext cx="11370364" cy="4139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O Serviço aos Pobres:</a:t>
            </a:r>
          </a:p>
          <a:p>
            <a:pPr algn="ctr"/>
            <a:endParaRPr lang="pt-BR" altLang="pt-BR" sz="2800" b="1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ctr"/>
            <a:endParaRPr lang="pt-BR" altLang="pt-BR" sz="2800" b="1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ctr"/>
            <a:endParaRPr lang="pt-BR" altLang="pt-BR" sz="1200" b="1" dirty="0">
              <a:latin typeface="Montserrat" panose="00000500000000000000" pitchFamily="2" charset="0"/>
            </a:endParaRPr>
          </a:p>
          <a:p>
            <a:pPr algn="just"/>
            <a:r>
              <a:rPr lang="pt-BR" altLang="pt-BR" sz="2700" dirty="0">
                <a:latin typeface="Montserrat" panose="00000500000000000000" pitchFamily="2" charset="0"/>
              </a:rPr>
              <a:t>Servir ao próximo, e de maneira especial aos Pobres;</a:t>
            </a:r>
          </a:p>
          <a:p>
            <a:pPr algn="just"/>
            <a:endParaRPr lang="pt-BR" altLang="pt-BR" sz="1200" dirty="0">
              <a:latin typeface="Montserrat" panose="00000500000000000000" pitchFamily="2" charset="0"/>
            </a:endParaRPr>
          </a:p>
          <a:p>
            <a:pPr algn="just"/>
            <a:r>
              <a:rPr lang="pt-BR" altLang="pt-BR" sz="2700" dirty="0">
                <a:latin typeface="Montserrat" panose="00000500000000000000" pitchFamily="2" charset="0"/>
              </a:rPr>
              <a:t>Tornar efetivo e afetivo o seguimento de Jesus Cristo;</a:t>
            </a:r>
          </a:p>
          <a:p>
            <a:pPr algn="just"/>
            <a:endParaRPr lang="pt-BR" altLang="pt-BR" sz="1000" dirty="0">
              <a:latin typeface="Montserrat" panose="00000500000000000000" pitchFamily="2" charset="0"/>
            </a:endParaRPr>
          </a:p>
          <a:p>
            <a:pPr algn="just"/>
            <a:r>
              <a:rPr lang="pt-BR" altLang="pt-BR" sz="2700" dirty="0">
                <a:latin typeface="Montserrat" panose="00000500000000000000" pitchFamily="2" charset="0"/>
              </a:rPr>
              <a:t>Proporcionar-lhes instrumentos de trabalho, a fim de garantir  seu sustento;</a:t>
            </a:r>
          </a:p>
          <a:p>
            <a:endParaRPr lang="pt-BR" altLang="pt-BR" sz="1000" dirty="0">
              <a:latin typeface="Montserrat" panose="00000500000000000000" pitchFamily="2" charset="0"/>
            </a:endParaRPr>
          </a:p>
          <a:p>
            <a:r>
              <a:rPr lang="pt-BR" altLang="pt-BR" sz="2700" dirty="0">
                <a:latin typeface="Montserrat" panose="00000500000000000000" pitchFamily="2" charset="0"/>
              </a:rPr>
              <a:t>Caridade organizada em prol  dos desamparados  excluídos.</a:t>
            </a:r>
          </a:p>
        </p:txBody>
      </p:sp>
      <p:sp>
        <p:nvSpPr>
          <p:cNvPr id="18437" name="Retângulo 5">
            <a:extLst>
              <a:ext uri="{FF2B5EF4-FFF2-40B4-BE49-F238E27FC236}">
                <a16:creationId xmlns:a16="http://schemas.microsoft.com/office/drawing/2014/main" id="{28358D89-0DFC-4EF7-B1A7-02CA2A758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50814"/>
            <a:ext cx="914082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4400" b="1">
                <a:solidFill>
                  <a:schemeClr val="bg1"/>
                </a:solidFill>
                <a:latin typeface="Garamond" panose="02020404030301010803" pitchFamily="18" charset="0"/>
              </a:rPr>
              <a:t>Formação Diretoria de Cons. Central</a:t>
            </a:r>
            <a:endParaRPr lang="pt-BR" altLang="pt-BR" sz="4400" b="1" i="1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8A646545-021D-4FAA-AEBA-D2BA9DF31CF0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latin typeface="Garamond" panose="02020404030301010803" pitchFamily="18" charset="0"/>
              </a:rPr>
              <a:t>Formação Diretoria de Conselho Central</a:t>
            </a: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DD067ECC-AAF0-4F9C-8917-146DE1BF9357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id="{F7C4A00D-48F2-4B9E-A958-4B4050EC5E88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4" name="Agrupar 13">
              <a:extLst>
                <a:ext uri="{FF2B5EF4-FFF2-40B4-BE49-F238E27FC236}">
                  <a16:creationId xmlns:a16="http://schemas.microsoft.com/office/drawing/2014/main" id="{D8C8C83D-76F2-4A29-8005-8F34DBFDB639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F96DEFBF-83A9-482E-B768-9B7A2C7233AC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6" name="Retângulo 15">
                <a:extLst>
                  <a:ext uri="{FF2B5EF4-FFF2-40B4-BE49-F238E27FC236}">
                    <a16:creationId xmlns:a16="http://schemas.microsoft.com/office/drawing/2014/main" id="{C153E885-5AED-4C94-9519-CAD47683066D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pic>
        <p:nvPicPr>
          <p:cNvPr id="17" name="Imagem 16">
            <a:extLst>
              <a:ext uri="{FF2B5EF4-FFF2-40B4-BE49-F238E27FC236}">
                <a16:creationId xmlns:a16="http://schemas.microsoft.com/office/drawing/2014/main" id="{21790E48-3560-40CD-98A8-B9C8998AFF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tângulo 2">
            <a:extLst>
              <a:ext uri="{FF2B5EF4-FFF2-40B4-BE49-F238E27FC236}">
                <a16:creationId xmlns:a16="http://schemas.microsoft.com/office/drawing/2014/main" id="{9F31F61A-756D-4BEA-9590-92F852139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566" y="1514476"/>
            <a:ext cx="10853530" cy="394723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O Serviço aos </a:t>
            </a:r>
            <a:r>
              <a:rPr lang="pt-BR" altLang="pt-BR" sz="2800" b="1" dirty="0" err="1">
                <a:solidFill>
                  <a:srgbClr val="0070C0"/>
                </a:solidFill>
                <a:latin typeface="Montserrat" panose="00000500000000000000" pitchFamily="2" charset="0"/>
              </a:rPr>
              <a:t>Pobres:k</a:t>
            </a:r>
            <a:endParaRPr lang="pt-BR" altLang="pt-BR" sz="2800" b="1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ctr">
              <a:defRPr/>
            </a:pPr>
            <a:endParaRPr lang="pt-BR" altLang="pt-BR" sz="2800" b="1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just">
              <a:defRPr/>
            </a:pPr>
            <a:endParaRPr lang="pt-BR" altLang="pt-BR" sz="1200" b="1" dirty="0">
              <a:latin typeface="Montserrat" panose="00000500000000000000" pitchFamily="2" charset="0"/>
            </a:endParaRPr>
          </a:p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O Amor e o serviço aos Pobres nos compromete a lutar contra todo tipo de pobreza.</a:t>
            </a:r>
          </a:p>
          <a:p>
            <a:pPr algn="just">
              <a:defRPr/>
            </a:pPr>
            <a:endParaRPr lang="pt-BR" altLang="pt-BR" sz="1050" dirty="0">
              <a:latin typeface="Montserrat" panose="00000500000000000000" pitchFamily="2" charset="0"/>
            </a:endParaRPr>
          </a:p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Aliviar com urgência a miséria dos Pobres, dando-lhes de imediato o pão e, ao mesmo tempo, proporcionando-lhes instrumentos de trabalho, a fim de produzir e garantir seu próprio sustento</a:t>
            </a:r>
            <a:r>
              <a:rPr lang="pt-BR" altLang="pt-BR" sz="3200" dirty="0">
                <a:latin typeface="Montserrat" panose="00000500000000000000" pitchFamily="2" charset="0"/>
              </a:rPr>
              <a:t>. </a:t>
            </a:r>
          </a:p>
        </p:txBody>
      </p:sp>
      <p:sp>
        <p:nvSpPr>
          <p:cNvPr id="19460" name="Retângulo 5">
            <a:extLst>
              <a:ext uri="{FF2B5EF4-FFF2-40B4-BE49-F238E27FC236}">
                <a16:creationId xmlns:a16="http://schemas.microsoft.com/office/drawing/2014/main" id="{EAC42348-6B33-455E-BFFF-86EF1581F6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175" y="234950"/>
            <a:ext cx="91376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Formação Diretoria de Cons. Central</a:t>
            </a:r>
            <a:endParaRPr lang="pt-BR" altLang="pt-BR" sz="4400" b="1" i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38EF8906-CF5D-4793-8665-4BB32EBC8E39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latin typeface="Garamond" panose="02020404030301010803" pitchFamily="18" charset="0"/>
              </a:rPr>
              <a:t>Formação Diretoria de Conselho Central</a:t>
            </a: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FF9F90F5-7F2C-4147-A8DA-130C3ED7DE44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id="{99D9A35D-6637-4AA7-A14F-527B6F6C8389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4" name="Agrupar 13">
              <a:extLst>
                <a:ext uri="{FF2B5EF4-FFF2-40B4-BE49-F238E27FC236}">
                  <a16:creationId xmlns:a16="http://schemas.microsoft.com/office/drawing/2014/main" id="{936A7434-9680-4256-97A4-0B94FE7FF48E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31B61CB2-7A33-4F9A-816E-6ADF2BB451F7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6" name="Retângulo 15">
                <a:extLst>
                  <a:ext uri="{FF2B5EF4-FFF2-40B4-BE49-F238E27FC236}">
                    <a16:creationId xmlns:a16="http://schemas.microsoft.com/office/drawing/2014/main" id="{78AF443D-5E79-4EEC-B398-F70694AECC15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pic>
        <p:nvPicPr>
          <p:cNvPr id="17" name="Imagem 16">
            <a:extLst>
              <a:ext uri="{FF2B5EF4-FFF2-40B4-BE49-F238E27FC236}">
                <a16:creationId xmlns:a16="http://schemas.microsoft.com/office/drawing/2014/main" id="{5B1C5A28-ACD7-49A1-83B2-68817B391D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D6BC9383-E10A-410C-A46E-189CD3FE8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059F1084-AEB1-4312-B87B-D81F848D8136}"/>
              </a:ext>
            </a:extLst>
          </p:cNvPr>
          <p:cNvGrpSpPr/>
          <p:nvPr/>
        </p:nvGrpSpPr>
        <p:grpSpPr>
          <a:xfrm rot="5400000">
            <a:off x="4621540" y="3312663"/>
            <a:ext cx="6857997" cy="232673"/>
            <a:chOff x="0" y="6378264"/>
            <a:chExt cx="12192000" cy="305870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9C9AD26D-FEBF-4A4B-90D7-C6AD4AEFA918}"/>
                </a:ext>
              </a:extLst>
            </p:cNvPr>
            <p:cNvSpPr/>
            <p:nvPr/>
          </p:nvSpPr>
          <p:spPr>
            <a:xfrm>
              <a:off x="0" y="6378264"/>
              <a:ext cx="12191998" cy="3058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02C62DAC-29D5-4232-91C6-D222F89C6E97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7B3ED004-2012-4130-B00B-DF2250722C53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3976EDA3-8AF0-417D-B32E-FB6617E69791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8126257" y="0"/>
            <a:ext cx="4065743" cy="68579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5CFF523A-C0E0-4A4C-A226-3EAAADECCC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057" y="2083498"/>
            <a:ext cx="3042141" cy="3060000"/>
          </a:xfrm>
          <a:prstGeom prst="rect">
            <a:avLst/>
          </a:prstGeom>
        </p:spPr>
      </p:pic>
      <p:sp>
        <p:nvSpPr>
          <p:cNvPr id="17" name="Retângulo 2">
            <a:extLst>
              <a:ext uri="{FF2B5EF4-FFF2-40B4-BE49-F238E27FC236}">
                <a16:creationId xmlns:a16="http://schemas.microsoft.com/office/drawing/2014/main" id="{F716D5ED-6635-4719-8ED3-46B40E3C2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2940" y="3228777"/>
            <a:ext cx="589839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O Sentido da Caridade</a:t>
            </a:r>
            <a:endParaRPr lang="pt-BR" altLang="pt-BR" sz="32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419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6244AFBF-9CE3-4659-BD73-28E93B4032F3}"/>
              </a:ext>
            </a:extLst>
          </p:cNvPr>
          <p:cNvSpPr/>
          <p:nvPr/>
        </p:nvSpPr>
        <p:spPr>
          <a:xfrm>
            <a:off x="2309814" y="142875"/>
            <a:ext cx="6357937" cy="7699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t-BR" sz="4400" b="1" i="1" dirty="0">
                <a:solidFill>
                  <a:schemeClr val="bg1"/>
                </a:solidFill>
                <a:cs typeface="Arial" charset="0"/>
              </a:rPr>
              <a:t>	</a:t>
            </a:r>
            <a:endParaRPr lang="pt-BR" sz="44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8195" name="Retângulo 2">
            <a:extLst>
              <a:ext uri="{FF2B5EF4-FFF2-40B4-BE49-F238E27FC236}">
                <a16:creationId xmlns:a16="http://schemas.microsoft.com/office/drawing/2014/main" id="{81B5B9FC-414A-4B4E-98A0-179E43564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095" y="1773238"/>
            <a:ext cx="10919791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pt-BR" sz="2800" b="1" dirty="0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O Sentido da Caridade: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pt-BR" sz="1200" b="1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pt-BR" sz="700" b="1" u="sng" dirty="0">
              <a:solidFill>
                <a:srgbClr val="0070C0"/>
              </a:solidFill>
              <a:latin typeface="Montserrat" panose="00000500000000000000" pitchFamily="2" charset="0"/>
              <a:cs typeface="Arial" charset="0"/>
            </a:endParaRPr>
          </a:p>
          <a:p>
            <a:pPr algn="just">
              <a:spcBef>
                <a:spcPct val="20000"/>
              </a:spcBef>
              <a:buFontTx/>
              <a:buChar char="-"/>
              <a:defRPr/>
            </a:pPr>
            <a:r>
              <a:rPr lang="pt-BR" sz="2800" dirty="0">
                <a:latin typeface="Montserrat" panose="00000500000000000000" pitchFamily="2" charset="0"/>
                <a:cs typeface="Arial" charset="0"/>
              </a:rPr>
              <a:t>  A Caridade só tem sentido no compromisso de solidariedade com os que sofrem  a miséria, a fim de testemunhar o amor de Deus e erradicar o mal que a miséria representa.  </a:t>
            </a:r>
          </a:p>
          <a:p>
            <a:pPr algn="just">
              <a:spcBef>
                <a:spcPct val="20000"/>
              </a:spcBef>
              <a:buFontTx/>
              <a:buChar char="-"/>
              <a:defRPr/>
            </a:pPr>
            <a:endParaRPr lang="pt-BR" sz="2800" dirty="0">
              <a:latin typeface="Montserrat" panose="00000500000000000000" pitchFamily="2" charset="0"/>
              <a:cs typeface="Arial" charset="0"/>
            </a:endParaRPr>
          </a:p>
          <a:p>
            <a:pPr algn="just">
              <a:spcBef>
                <a:spcPct val="20000"/>
              </a:spcBef>
              <a:buFontTx/>
              <a:buChar char="-"/>
              <a:defRPr/>
            </a:pPr>
            <a:r>
              <a:rPr lang="pt-BR" sz="2800" dirty="0">
                <a:latin typeface="Montserrat" panose="00000500000000000000" pitchFamily="2" charset="0"/>
                <a:cs typeface="Arial" charset="0"/>
              </a:rPr>
              <a:t>  Não se ama a pobreza, mas os Pobres</a:t>
            </a:r>
            <a:r>
              <a:rPr lang="pt-BR" sz="2800" dirty="0">
                <a:solidFill>
                  <a:srgbClr val="0070C0"/>
                </a:solidFill>
                <a:latin typeface="Montserrat" panose="00000500000000000000" pitchFamily="2" charset="0"/>
                <a:cs typeface="Arial" charset="0"/>
              </a:rPr>
              <a:t>. 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75B09044-D5E1-4B85-A03D-768450A39B39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>
                <a:latin typeface="Garamond" panose="02020404030301010803" pitchFamily="18" charset="0"/>
              </a:rPr>
              <a:t>Formação Diretoria de Conselho Central</a:t>
            </a:r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A1D90E3A-7BD9-4E68-827C-51E2C1F4F7A2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D303752E-E832-4CD5-9D3D-A56EF3656F7C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5" name="Agrupar 14">
              <a:extLst>
                <a:ext uri="{FF2B5EF4-FFF2-40B4-BE49-F238E27FC236}">
                  <a16:creationId xmlns:a16="http://schemas.microsoft.com/office/drawing/2014/main" id="{5F960243-0CDF-4BD8-A6B0-A00C0E74567C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6" name="Retângulo 15">
                <a:extLst>
                  <a:ext uri="{FF2B5EF4-FFF2-40B4-BE49-F238E27FC236}">
                    <a16:creationId xmlns:a16="http://schemas.microsoft.com/office/drawing/2014/main" id="{D5982B1F-E017-4A7C-A3DF-B92C4D9DDED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CC074E2D-8AC1-442E-AD6E-646CF80FA54C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pic>
        <p:nvPicPr>
          <p:cNvPr id="18" name="Imagem 17">
            <a:extLst>
              <a:ext uri="{FF2B5EF4-FFF2-40B4-BE49-F238E27FC236}">
                <a16:creationId xmlns:a16="http://schemas.microsoft.com/office/drawing/2014/main" id="{B8BBD90E-DB43-4D71-9CEE-6B228CB684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</TotalTime>
  <Words>1494</Words>
  <Application>Microsoft Office PowerPoint</Application>
  <PresentationFormat>Widescreen</PresentationFormat>
  <Paragraphs>209</Paragraphs>
  <Slides>37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43" baseType="lpstr">
      <vt:lpstr>Arial</vt:lpstr>
      <vt:lpstr>Calibri</vt:lpstr>
      <vt:lpstr>Calibri Light</vt:lpstr>
      <vt:lpstr>Garamond</vt:lpstr>
      <vt:lpstr>Montserrat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</dc:creator>
  <cp:lastModifiedBy>césar custódio da silva</cp:lastModifiedBy>
  <cp:revision>67</cp:revision>
  <dcterms:created xsi:type="dcterms:W3CDTF">2022-08-23T14:33:21Z</dcterms:created>
  <dcterms:modified xsi:type="dcterms:W3CDTF">2024-08-18T23:40:08Z</dcterms:modified>
</cp:coreProperties>
</file>