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94" r:id="rId2"/>
    <p:sldId id="258" r:id="rId3"/>
    <p:sldId id="658" r:id="rId4"/>
    <p:sldId id="623" r:id="rId5"/>
    <p:sldId id="624" r:id="rId6"/>
    <p:sldId id="634" r:id="rId7"/>
    <p:sldId id="625" r:id="rId8"/>
    <p:sldId id="626" r:id="rId9"/>
    <p:sldId id="627" r:id="rId10"/>
    <p:sldId id="628" r:id="rId11"/>
    <p:sldId id="659" r:id="rId12"/>
    <p:sldId id="629" r:id="rId13"/>
    <p:sldId id="630" r:id="rId14"/>
    <p:sldId id="631" r:id="rId15"/>
    <p:sldId id="632" r:id="rId16"/>
    <p:sldId id="633" r:id="rId17"/>
    <p:sldId id="660" r:id="rId18"/>
    <p:sldId id="636" r:id="rId19"/>
    <p:sldId id="637" r:id="rId20"/>
    <p:sldId id="638" r:id="rId21"/>
    <p:sldId id="639" r:id="rId22"/>
    <p:sldId id="647" r:id="rId23"/>
    <p:sldId id="648" r:id="rId24"/>
    <p:sldId id="649" r:id="rId25"/>
    <p:sldId id="650" r:id="rId26"/>
    <p:sldId id="651" r:id="rId27"/>
    <p:sldId id="652" r:id="rId28"/>
    <p:sldId id="653" r:id="rId29"/>
    <p:sldId id="654" r:id="rId30"/>
    <p:sldId id="655" r:id="rId31"/>
    <p:sldId id="656" r:id="rId32"/>
    <p:sldId id="664" r:id="rId33"/>
    <p:sldId id="665" r:id="rId34"/>
    <p:sldId id="666" r:id="rId35"/>
    <p:sldId id="667" r:id="rId36"/>
    <p:sldId id="670" r:id="rId37"/>
    <p:sldId id="671" r:id="rId38"/>
    <p:sldId id="668" r:id="rId39"/>
    <p:sldId id="669" r:id="rId40"/>
    <p:sldId id="663" r:id="rId4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30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990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351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455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6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m ou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935" y="64677"/>
            <a:ext cx="11617291" cy="63166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2255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A6FF731F-E13E-4724-B870-7BEF333DEFEF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9" name="Retângulo 6">
            <a:extLst>
              <a:ext uri="{FF2B5EF4-FFF2-40B4-BE49-F238E27FC236}">
                <a16:creationId xmlns:a16="http://schemas.microsoft.com/office/drawing/2014/main" id="{7DF1DD8D-25F7-49DF-8176-B90B80B4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8349" y="2216574"/>
            <a:ext cx="7239234" cy="24314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/>
              </a:rPr>
              <a:t>Atenção</a:t>
            </a:r>
          </a:p>
          <a:p>
            <a:pPr algn="just">
              <a:defRPr/>
            </a:pPr>
            <a:endParaRPr lang="pt-BR" altLang="pt-BR" sz="36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Este modulo será aplicado somente para os membros do Conselho Fiscal (titulares e suplentes)</a:t>
            </a:r>
          </a:p>
        </p:txBody>
      </p:sp>
    </p:spTree>
    <p:extLst>
      <p:ext uri="{BB962C8B-B14F-4D97-AF65-F5344CB8AC3E}">
        <p14:creationId xmlns:p14="http://schemas.microsoft.com/office/powerpoint/2010/main" val="461363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08C8261B-9A5E-4B72-A61E-516004044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068" y="2614721"/>
            <a:ext cx="9774795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 importância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e de suas deliberações é efetiva, razão pela qual deve estar pautada pela máxima responsabilidade de seus membros no exercício das funções para as quais foram eleitos.</a:t>
            </a: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72F8C257-EAC5-458A-8A58-C5377608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2" y="1057595"/>
            <a:ext cx="100455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 Cons. Fiscal de uma unidade da SSVP?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1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6E4F1AA2-DE40-4E7E-8C0B-BB26DFB74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0102" y="3044276"/>
            <a:ext cx="8110331" cy="14465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Competências do Conselho Fiscal:</a:t>
            </a:r>
          </a:p>
        </p:txBody>
      </p:sp>
    </p:spTree>
    <p:extLst>
      <p:ext uri="{BB962C8B-B14F-4D97-AF65-F5344CB8AC3E}">
        <p14:creationId xmlns:p14="http://schemas.microsoft.com/office/powerpoint/2010/main" val="217727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63AE71D4-CAB2-41FF-80DA-B1D24A03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699" y="2024023"/>
            <a:ext cx="11500833" cy="42165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 - fiscalizar, por qualquer de seus membros</a:t>
            </a: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 ou conjuntamente, os atos dos administradores;</a:t>
            </a:r>
          </a:p>
          <a:p>
            <a:pPr algn="just"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1200" dirty="0">
                <a:latin typeface="Montserrat" panose="00000500000000000000" pitchFamily="2" charset="0"/>
              </a:rPr>
              <a:t> </a:t>
            </a:r>
            <a:endParaRPr lang="pt-BR" altLang="pt-BR" sz="10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II - opinar sobre o relatório anual da diretoria. </a:t>
            </a:r>
          </a:p>
          <a:p>
            <a:pPr algn="just"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/>
              </a:rPr>
              <a:t>III - denunciar, à diretoria e, se esta não tomar as providências necessárias para a proteção dos interesses da SSVP, à assembleia-geral, os erros, fraudes ou crimes que descobrirem, e sugerir providências úteis à UNIDADE VICENTINA;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B6421BD-43CF-466C-B7B1-CBFD75712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1190625"/>
            <a:ext cx="72739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Competências do Conselho Fiscal: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4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63AE71D4-CAB2-41FF-80DA-B1D24A03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90" y="2463053"/>
            <a:ext cx="10892728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IV - convocar a assembleia-geral ordinária, se a diretoria retardar por mais de 1 (um) mês essa convocação, e a extraordinária, sempre que ocorrerem motivos graves ou urgentes.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V – analisar o balancete e demais demonstrações financeiras ou extraordinariamente, a cada 6 meses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B6421BD-43CF-466C-B7B1-CBFD75712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1190625"/>
            <a:ext cx="72739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Competências do Conselho Fiscal: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8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63AE71D4-CAB2-41FF-80DA-B1D24A03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25" y="2061078"/>
            <a:ext cx="10818254" cy="40318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VI - examinar as demonstrações financeiras do exercício social findo, até o final da primeira quinzena de fevereiro seguinte.</a:t>
            </a:r>
          </a:p>
          <a:p>
            <a:pPr algn="just"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VII - exercer essas atribuições, durante a liquidação ou extinção da UNIDADE, tendo em vista as disposições especiais que a regulam.</a:t>
            </a:r>
          </a:p>
          <a:p>
            <a:pPr algn="just"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VIII – Notificar a diretoria a respeito de falhas e irregularidades.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B6421BD-43CF-466C-B7B1-CBFD75712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1190625"/>
            <a:ext cx="72739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Competências do Conselho Fiscal: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2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B6421BD-43CF-466C-B7B1-CBFD75712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1190625"/>
            <a:ext cx="72739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Competências do Conselho Fiscal:</a:t>
            </a:r>
          </a:p>
        </p:txBody>
      </p:sp>
      <p:sp>
        <p:nvSpPr>
          <p:cNvPr id="17" name="Retângulo 4">
            <a:extLst>
              <a:ext uri="{FF2B5EF4-FFF2-40B4-BE49-F238E27FC236}">
                <a16:creationId xmlns:a16="http://schemas.microsoft.com/office/drawing/2014/main" id="{C168F309-AC7F-4C11-8700-726EB1BA9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974" y="2526969"/>
            <a:ext cx="10885375" cy="29238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As manifestações dos atos do conselho fiscal, tais como pareceres, recomendações, notificações, etc., devem ser sempre por escrito e assinadas pelos membros presentes </a:t>
            </a:r>
            <a:endParaRPr lang="pt-BR" altLang="pt-BR" sz="16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endParaRPr lang="pt-BR" altLang="pt-BR" sz="16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 suas reuniões devem ser registradas em </a:t>
            </a:r>
            <a:r>
              <a:rPr lang="pt-BR" altLang="pt-BR" sz="2800" b="1" dirty="0">
                <a:latin typeface="Montserrat" panose="00000500000000000000" pitchFamily="2" charset="0"/>
              </a:rPr>
              <a:t>LIVRO DE ATAS PRÓPRIO.</a:t>
            </a:r>
            <a:endParaRPr lang="pt-BR" altLang="pt-BR" sz="4800" b="1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8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DB0B8688-A4E1-426D-B16D-BE5DDDC3B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0" y="2012789"/>
            <a:ext cx="9807792" cy="36004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pt-BR" sz="2800" b="1" u="sng" dirty="0" err="1">
                <a:latin typeface="Montserrat" panose="00000500000000000000" pitchFamily="2" charset="0"/>
              </a:rPr>
              <a:t>Que</a:t>
            </a:r>
            <a:r>
              <a:rPr lang="en-US" altLang="pt-BR" sz="2800" b="1" u="sng" dirty="0">
                <a:latin typeface="Montserrat" panose="00000500000000000000" pitchFamily="2" charset="0"/>
              </a:rPr>
              <a:t> examine: </a:t>
            </a:r>
          </a:p>
          <a:p>
            <a:pPr algn="just" eaLnBrk="1" hangingPunct="1">
              <a:buFontTx/>
              <a:buChar char="-"/>
              <a:defRPr/>
            </a:pPr>
            <a:endParaRPr lang="pt-BR" altLang="pt-BR" sz="11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pt-BR" altLang="pt-BR" sz="3200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Todas as contas,</a:t>
            </a:r>
          </a:p>
          <a:p>
            <a:pPr algn="just" eaLnBrk="1" hangingPunct="1">
              <a:buFontTx/>
              <a:buChar char="-"/>
              <a:defRPr/>
            </a:pPr>
            <a:endParaRPr lang="pt-BR" altLang="pt-BR" sz="11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pt-BR" altLang="pt-BR" sz="3200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Os demonstrativos de receitas e despesas,</a:t>
            </a:r>
          </a:p>
          <a:p>
            <a:pPr algn="just" eaLnBrk="1" hangingPunct="1">
              <a:buFontTx/>
              <a:buChar char="-"/>
              <a:defRPr/>
            </a:pPr>
            <a:endParaRPr lang="pt-BR" altLang="pt-BR" sz="11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pt-BR" altLang="pt-BR" sz="3200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O balanço patrimonial anual; </a:t>
            </a:r>
          </a:p>
          <a:p>
            <a:pPr algn="just" eaLnBrk="1" hangingPunct="1">
              <a:buFontTx/>
              <a:buChar char="-"/>
              <a:defRPr/>
            </a:pPr>
            <a:endParaRPr lang="pt-BR" altLang="pt-BR" sz="1100" dirty="0">
              <a:latin typeface="Montserrat" panose="00000500000000000000" pitchFamily="2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pt-BR" altLang="pt-BR" sz="3200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Verificar toda documentação financeira da   Unidade em questão;</a:t>
            </a:r>
          </a:p>
        </p:txBody>
      </p:sp>
      <p:sp>
        <p:nvSpPr>
          <p:cNvPr id="19" name="Retângulo 6">
            <a:extLst>
              <a:ext uri="{FF2B5EF4-FFF2-40B4-BE49-F238E27FC236}">
                <a16:creationId xmlns:a16="http://schemas.microsoft.com/office/drawing/2014/main" id="{4FB2B108-34C4-439C-A3D1-CEE12DF9D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99" y="110274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a SSVP espera do Conselho Fiscal 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18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8" name="Retângulo 6">
            <a:extLst>
              <a:ext uri="{FF2B5EF4-FFF2-40B4-BE49-F238E27FC236}">
                <a16:creationId xmlns:a16="http://schemas.microsoft.com/office/drawing/2014/main" id="{6A64F6D9-32B1-4064-8E5A-81D09D67B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24" y="2705722"/>
            <a:ext cx="7655507" cy="14465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2733681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08" y="1246764"/>
            <a:ext cx="1003264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A33833B9-DCD0-4AA4-B312-E0623C32F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039" y="2317774"/>
            <a:ext cx="11261921" cy="35394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</a:t>
            </a:r>
            <a:r>
              <a:rPr lang="pt-BR" altLang="pt-BR" sz="2800" dirty="0">
                <a:latin typeface="Montserrat" panose="00000500000000000000" pitchFamily="2" charset="0"/>
              </a:rPr>
              <a:t>, solicitará à diretoria, esclarecimentos ou informações, desde que relativas à sua função fiscalizadora.</a:t>
            </a:r>
          </a:p>
          <a:p>
            <a:pPr algn="just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Os membros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</a:t>
            </a:r>
            <a:r>
              <a:rPr lang="pt-BR" altLang="pt-BR" sz="2800" dirty="0">
                <a:latin typeface="Montserrat" panose="00000500000000000000" pitchFamily="2" charset="0"/>
              </a:rPr>
              <a:t>, ou ao menos um deles, deverão comparecer às reuniões da assembleia-geral, caso convocados, e responder aos pedidos de informações.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8A6C90D-99AD-47AE-AE91-5418E85118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00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BA5F4CA4-36E3-4F41-A265-A608A1041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193" y="2614722"/>
            <a:ext cx="7356824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Circunstancialmente e sendo estritamente necessário, 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poderá, para melhor desempenho das suas funções, escolher contador ou empresa de auditoria.</a:t>
            </a:r>
            <a:endParaRPr lang="pt-BR" altLang="pt-BR" sz="2400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3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444765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65667551-F149-49F9-9F62-1E355765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96" y="2386237"/>
            <a:ext cx="9509608" cy="32932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endParaRPr lang="pt-BR" altLang="pt-BR" sz="1200" dirty="0">
              <a:solidFill>
                <a:srgbClr val="0070C0"/>
              </a:solidFill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poderá também, para apurar fato cujo esclarecimento seja necessário ao desempenho de suas funções, formular, com justificativa, questões a serem respondidas por perito e solicitar à diretoria que indique, para esse fim, no prazo máximo de trinta dias, três peritos.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87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60807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52" y="1246764"/>
            <a:ext cx="10341735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227D4C37-14C7-4323-A3F4-03FA8D9B7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52" y="2513502"/>
            <a:ext cx="11797047" cy="32624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Os pareceres e representações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</a:t>
            </a:r>
            <a:r>
              <a:rPr lang="pt-BR" altLang="pt-BR" sz="2800" dirty="0">
                <a:latin typeface="Montserrat" panose="00000500000000000000" pitchFamily="2" charset="0"/>
              </a:rPr>
              <a:t>, poderão ser apresentados e lidos na assembleia geral.</a:t>
            </a:r>
          </a:p>
          <a:p>
            <a:pPr algn="just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membro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não é responsável pelos atos ilícitos de outros membros.</a:t>
            </a:r>
          </a:p>
          <a:p>
            <a:pPr algn="just">
              <a:defRPr/>
            </a:pPr>
            <a:endParaRPr lang="pt-BR" altLang="pt-BR" sz="10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 responsabilidade dos membros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por omissão no cumprimento de seus deveres é solidária.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111067D4-FEF0-4640-A09F-AF2505E0F4D5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301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972DF689-D02D-4B4C-B2AF-5E84586E0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254" y="2513502"/>
            <a:ext cx="8701610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</a:rPr>
              <a:t>O </a:t>
            </a:r>
            <a:r>
              <a:rPr 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sz="2800" dirty="0">
                <a:latin typeface="Montserrat" panose="00000500000000000000" pitchFamily="2" charset="0"/>
              </a:rPr>
              <a:t>deve reunir-se ordinariamente, no mínimo, a cada 6 (seis) meses e extraordinariamente sempre que se entender necessário, ou ainda, por convocação do Presidente ou de 2/3 (dois terços) da Diretoria da Unidade Vicentina ou da Assembleia Geral</a:t>
            </a:r>
            <a:endParaRPr lang="pt-BR" altLang="pt-BR" sz="4400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0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902597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972DF689-D02D-4B4C-B2AF-5E84586E0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12" y="2780369"/>
            <a:ext cx="11053805" cy="160043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endParaRPr 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Devem funcionar como estruturas de fiscalização com absoluta autonomia e independência no exercício das atividades que sejam de sua competência.</a:t>
            </a:r>
            <a:endParaRPr lang="pt-BR" altLang="pt-BR" sz="4400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0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3180649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972DF689-D02D-4B4C-B2AF-5E84586E0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82" y="2456213"/>
            <a:ext cx="10561983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No exercício de suas funções seus Membros não receberão qualquer remuneração; e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Na primeira reunião depois da posse os Membros titulares deverão escolher seu Coordenador, a quem caberá apenas e tão somente coordenar os trabalhos.</a:t>
            </a:r>
            <a:endParaRPr lang="pt-BR" altLang="pt-BR" sz="4400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0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548217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FB6EF24C-17D7-440F-9DB6-90C7C6192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46" y="2421017"/>
            <a:ext cx="11883321" cy="33547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Os Membros suplentes substituirão os titulares nos casos de afastamentos, abandonos ou renúncias, inclusive em reuniões em que estes se ausentarem, obedecendo-se a ordem de votação recebida.</a:t>
            </a:r>
          </a:p>
          <a:p>
            <a:pPr algn="just">
              <a:defRPr/>
            </a:pPr>
            <a:endParaRPr lang="pt-BR" altLang="pt-BR" sz="16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 posse dos Membros eleitos, titulares e suplentes, ocorrerá juntamente com a do Presidente eleito e sua Diretoria.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1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3022083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1C806EA0-1B9B-4616-A9A3-0427A7743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408" y="2559520"/>
            <a:ext cx="10404637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Nos casos de renúncia, afastamento, desligamento da SSVP ou qualquer causa que impossibilite a atuação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e, esgotando-se o número de Membros suplentes disponíveis, realizar-se-á nova eleição, para sua recomposição.</a:t>
            </a:r>
            <a:endParaRPr lang="pt-BR" altLang="pt-BR" sz="3600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20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1325621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B1FF55ED-DA24-43C7-A6E8-892ADEAA5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87" y="1626853"/>
            <a:ext cx="11250010" cy="46166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Para execução de suas atividades, deverá solicitar: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marL="514350" indent="-514350">
              <a:buAutoNum type="alphaLcParenR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Estatutos Sociais, </a:t>
            </a:r>
          </a:p>
          <a:p>
            <a:pPr marL="514350" indent="-514350">
              <a:buAutoNum type="alphaLcParenR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Regimentos Internos;</a:t>
            </a: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c)  Livros de atas,    </a:t>
            </a: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d)  Livros de registros;</a:t>
            </a: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e)  Certidões de regularidade da Unidade;</a:t>
            </a: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f)  Registros eletrônicos de controles;</a:t>
            </a: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g) Documentações de recursos humanos;</a:t>
            </a: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h) Registros contábeis, Movimentação financeira; e/ou Outros documentos que se fizerem necessários.</a:t>
            </a:r>
          </a:p>
        </p:txBody>
      </p:sp>
      <p:grpSp>
        <p:nvGrpSpPr>
          <p:cNvPr id="8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07" y="1022887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2464624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7" name="Retângulo 4">
            <a:extLst>
              <a:ext uri="{FF2B5EF4-FFF2-40B4-BE49-F238E27FC236}">
                <a16:creationId xmlns:a16="http://schemas.microsoft.com/office/drawing/2014/main" id="{8261E559-DBEB-4F79-AC30-B55C22410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10" y="1703708"/>
            <a:ext cx="10419953" cy="42165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Fiscalizar o pagamento dos compromissos financeiros das Unidades Vicentinas, verificando despesas com juros e multas, o recolhimento de “Décimas” ou “</a:t>
            </a:r>
            <a:r>
              <a:rPr lang="pt-BR" altLang="pt-BR" sz="2800" dirty="0" err="1">
                <a:latin typeface="Montserrat" panose="00000500000000000000" pitchFamily="2" charset="0"/>
              </a:rPr>
              <a:t>Duocentésimas</a:t>
            </a:r>
            <a:r>
              <a:rPr lang="pt-BR" altLang="pt-BR" sz="2800" dirty="0">
                <a:latin typeface="Montserrat" panose="00000500000000000000" pitchFamily="2" charset="0"/>
              </a:rPr>
              <a:t> e Meia”.</a:t>
            </a:r>
          </a:p>
          <a:p>
            <a:pPr algn="just"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Fiscalizar documentações e processos relacionados aos empregados da Unidade Vicentina, preservando os direitos, benefícios, deveres e obrigações tanto daqueles quando dessa, evitando assim multas e ações judiciais;</a:t>
            </a:r>
          </a:p>
        </p:txBody>
      </p:sp>
      <p:grpSp>
        <p:nvGrpSpPr>
          <p:cNvPr id="9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9732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32096841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8" name="Retângulo 4">
            <a:extLst>
              <a:ext uri="{FF2B5EF4-FFF2-40B4-BE49-F238E27FC236}">
                <a16:creationId xmlns:a16="http://schemas.microsoft.com/office/drawing/2014/main" id="{5A53E63E-1C5A-423C-A65D-B2FD1EB91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39" y="2456213"/>
            <a:ext cx="10457645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Fiscalizar a adequada utilização de recursos financeiros e patrimoniais da Unidade Vicentina;</a:t>
            </a:r>
          </a:p>
          <a:p>
            <a:pPr algn="just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Emitir parecer sobre situações e documentos analisados, de forma clara, consistente e amparada nas Leis que regulamentam as matérias analisadas.</a:t>
            </a:r>
          </a:p>
        </p:txBody>
      </p:sp>
      <p:grpSp>
        <p:nvGrpSpPr>
          <p:cNvPr id="9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785294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037" y="2356834"/>
            <a:ext cx="6705494" cy="2438936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519084BF-0E64-4A74-B906-22FAE35FC8FC}"/>
              </a:ext>
            </a:extLst>
          </p:cNvPr>
          <p:cNvSpPr/>
          <p:nvPr/>
        </p:nvSpPr>
        <p:spPr>
          <a:xfrm>
            <a:off x="103353" y="3099611"/>
            <a:ext cx="78308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</a:p>
          <a:p>
            <a:pPr algn="ctr" eaLnBrk="1" hangingPunct="1">
              <a:defRPr/>
            </a:pPr>
            <a:r>
              <a:rPr lang="pt-BR" sz="32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(art. 181 a 191 regra edição 2023)</a:t>
            </a:r>
          </a:p>
        </p:txBody>
      </p:sp>
    </p:spTree>
    <p:extLst>
      <p:ext uri="{BB962C8B-B14F-4D97-AF65-F5344CB8AC3E}">
        <p14:creationId xmlns:p14="http://schemas.microsoft.com/office/powerpoint/2010/main" val="195420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7" name="Retângulo 4">
            <a:extLst>
              <a:ext uri="{FF2B5EF4-FFF2-40B4-BE49-F238E27FC236}">
                <a16:creationId xmlns:a16="http://schemas.microsoft.com/office/drawing/2014/main" id="{A1FDE589-2A3E-4CA0-B009-F9DBE8855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311" y="3235739"/>
            <a:ext cx="8681142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Exigir a manifestação, por escrito, da Diretoria da </a:t>
            </a:r>
            <a:r>
              <a:rPr lang="pt-BR" altLang="pt-BR" sz="2800" b="1" dirty="0">
                <a:latin typeface="Montserrat" panose="00000500000000000000" pitchFamily="2" charset="0"/>
              </a:rPr>
              <a:t>Unidade Vicentina </a:t>
            </a:r>
            <a:r>
              <a:rPr lang="pt-BR" altLang="pt-BR" sz="2800" dirty="0">
                <a:latin typeface="Montserrat" panose="00000500000000000000" pitchFamily="2" charset="0"/>
              </a:rPr>
              <a:t>quanto a eventuais irregularidades apontadas durante as atividades de fiscalização.</a:t>
            </a:r>
          </a:p>
        </p:txBody>
      </p:sp>
      <p:grpSp>
        <p:nvGrpSpPr>
          <p:cNvPr id="9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383A6B1F-3F83-4F0C-83F9-CD0899698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6764"/>
            <a:ext cx="1053586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Considerações práticas sobre o Conselho Fiscal</a:t>
            </a:r>
          </a:p>
        </p:txBody>
      </p:sp>
    </p:spTree>
    <p:extLst>
      <p:ext uri="{BB962C8B-B14F-4D97-AF65-F5344CB8AC3E}">
        <p14:creationId xmlns:p14="http://schemas.microsoft.com/office/powerpoint/2010/main" val="14116651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3">
            <a:extLst>
              <a:ext uri="{FF2B5EF4-FFF2-40B4-BE49-F238E27FC236}">
                <a16:creationId xmlns:a16="http://schemas.microsoft.com/office/drawing/2014/main" id="{F34A4EBA-0236-4740-B177-E089E7753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79" y="1103633"/>
            <a:ext cx="9594574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Instrução Normativa N° 1/2018 de 05/08/2018</a:t>
            </a:r>
          </a:p>
        </p:txBody>
      </p:sp>
      <p:sp>
        <p:nvSpPr>
          <p:cNvPr id="8" name="Retângulo 4">
            <a:extLst>
              <a:ext uri="{FF2B5EF4-FFF2-40B4-BE49-F238E27FC236}">
                <a16:creationId xmlns:a16="http://schemas.microsoft.com/office/drawing/2014/main" id="{D074B27B-5ED5-4D68-ADB4-BA6793598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60" y="2426803"/>
            <a:ext cx="10985679" cy="35394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No caso de algum Membro atentar contra os princípios da SSVP no Brasil, não aceitar o cumprimento de seu Regulamento, seja motivo de escândalo ou, ainda, falte de forma injustificada a 3 (três) reuniões ordinárias consecutivas ou a 6 (seis) reuniões alternadas durante algum período de seu mandato, deverá tal condição ser notificada em Assembleia Geral para sua destituição.</a:t>
            </a:r>
            <a:endParaRPr lang="pt-BR" altLang="pt-BR" sz="4400" dirty="0">
              <a:latin typeface="Montserrat" panose="00000500000000000000" pitchFamily="2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E62DEE7-CCB2-4B3D-91D4-59147155DE69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grpSp>
        <p:nvGrpSpPr>
          <p:cNvPr id="9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66999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7" name="Retângulo 6">
            <a:extLst>
              <a:ext uri="{FF2B5EF4-FFF2-40B4-BE49-F238E27FC236}">
                <a16:creationId xmlns:a16="http://schemas.microsoft.com/office/drawing/2014/main" id="{CE732D01-380B-4B87-A591-55576A423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338" y="3099611"/>
            <a:ext cx="7072313" cy="76944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Noções de Contabilidade</a:t>
            </a:r>
          </a:p>
        </p:txBody>
      </p:sp>
    </p:spTree>
    <p:extLst>
      <p:ext uri="{BB962C8B-B14F-4D97-AF65-F5344CB8AC3E}">
        <p14:creationId xmlns:p14="http://schemas.microsoft.com/office/powerpoint/2010/main" val="3695495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57F30016-31B2-4D4D-8F74-B4EB78CEB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7" y="1207604"/>
            <a:ext cx="70723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Noções de Contabilidade</a:t>
            </a:r>
          </a:p>
        </p:txBody>
      </p:sp>
      <p:sp>
        <p:nvSpPr>
          <p:cNvPr id="19" name="Retângulo 6">
            <a:extLst>
              <a:ext uri="{FF2B5EF4-FFF2-40B4-BE49-F238E27FC236}">
                <a16:creationId xmlns:a16="http://schemas.microsoft.com/office/drawing/2014/main" id="{72B85118-E60E-476A-9C1D-57D5184D4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7" y="2456213"/>
            <a:ext cx="7883682" cy="29854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4000" dirty="0">
                <a:latin typeface="Montserrat" panose="00000500000000000000" pitchFamily="2" charset="0"/>
              </a:rPr>
              <a:t>O que é contabilidade:</a:t>
            </a:r>
            <a:r>
              <a:rPr lang="pt-BR" altLang="pt-BR" sz="3600" dirty="0">
                <a:latin typeface="Montserrat" panose="00000500000000000000" pitchFamily="2" charset="0"/>
              </a:rPr>
              <a:t> </a:t>
            </a:r>
          </a:p>
          <a:p>
            <a:pPr algn="ctr">
              <a:defRPr/>
            </a:pPr>
            <a:endParaRPr lang="pt-BR" altLang="pt-BR" sz="36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</a:rPr>
              <a:t>Contabilidade é a ciência que estuda a pratica, as funções de orientação, de controle e de registro dos atos e fatos de uma administração econômica </a:t>
            </a:r>
            <a:endParaRPr lang="pt-BR" altLang="pt-BR" sz="2800" dirty="0">
              <a:latin typeface="Montserrat" panose="00000500000000000000" pitchFamily="2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C617B91-BD28-45F3-AF01-DD615F75799F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855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57F30016-31B2-4D4D-8F74-B4EB78CEB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7" y="1207604"/>
            <a:ext cx="70723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Noções de Contabilidade</a:t>
            </a: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7D37DD52-7064-47CB-A984-857976978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992" y="2456213"/>
            <a:ext cx="9435548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latin typeface="Montserrat" panose="00000500000000000000" pitchFamily="2" charset="0"/>
              </a:rPr>
              <a:t>Competência: </a:t>
            </a:r>
          </a:p>
          <a:p>
            <a:pPr algn="ctr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</a:rPr>
              <a:t>A escrituração contábil deve respeitar o Regime de Competência, o Principio da Entidade e o Regime do Registro por Valor Original e o determinado nas Normas Brasileiras de Contabilidade.</a:t>
            </a:r>
            <a:endParaRPr lang="pt-BR" altLang="pt-BR" sz="2800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247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57F30016-31B2-4D4D-8F74-B4EB78CEB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7" y="1207604"/>
            <a:ext cx="70723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Noções de Contabilidade</a:t>
            </a:r>
          </a:p>
        </p:txBody>
      </p:sp>
      <p:sp>
        <p:nvSpPr>
          <p:cNvPr id="19" name="Retângulo 6">
            <a:extLst>
              <a:ext uri="{FF2B5EF4-FFF2-40B4-BE49-F238E27FC236}">
                <a16:creationId xmlns:a16="http://schemas.microsoft.com/office/drawing/2014/main" id="{BAF5BC3A-7A68-42D0-BB15-782861B28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7" y="2500530"/>
            <a:ext cx="8079478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2800" b="1" dirty="0">
                <a:latin typeface="Montserrat" panose="00000500000000000000" pitchFamily="2" charset="0"/>
              </a:rPr>
              <a:t>Demonstrativos contábeis:</a:t>
            </a:r>
          </a:p>
          <a:p>
            <a:pPr algn="ctr">
              <a:defRPr/>
            </a:pPr>
            <a:endParaRPr lang="pt-BR" sz="2800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sz="2800" dirty="0">
                <a:latin typeface="Montserrat" panose="00000500000000000000" pitchFamily="2" charset="0"/>
              </a:rPr>
              <a:t>A Contabilidade tem como principais fins o planejamento, controle e análise que servirão de base para a tomada de decisão</a:t>
            </a:r>
            <a:endParaRPr lang="pt-BR" altLang="pt-BR" sz="2800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3245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 bwMode="auto">
          <a:xfrm>
            <a:off x="1631950" y="-100013"/>
            <a:ext cx="7200900" cy="11525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3600" dirty="0">
                <a:solidFill>
                  <a:schemeClr val="bg1"/>
                </a:solidFill>
                <a:latin typeface="+mj-lt"/>
              </a:rPr>
              <a:t>Formação para novas  diretorias de Conferência </a:t>
            </a:r>
            <a:endParaRPr lang="pt-BR" altLang="pt-BR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C7564CD-E884-4CA5-BE7F-5A55D383A511}"/>
              </a:ext>
            </a:extLst>
          </p:cNvPr>
          <p:cNvSpPr/>
          <p:nvPr/>
        </p:nvSpPr>
        <p:spPr>
          <a:xfrm>
            <a:off x="0" y="0"/>
            <a:ext cx="12192000" cy="834206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4A65762-9808-4B88-98B7-D70B9FEFB4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471" y="1052513"/>
            <a:ext cx="1609725" cy="1612426"/>
          </a:xfrm>
          <a:prstGeom prst="rect">
            <a:avLst/>
          </a:prstGeom>
        </p:spPr>
      </p:pic>
      <p:sp>
        <p:nvSpPr>
          <p:cNvPr id="8" name="Retângulo 6"/>
          <p:cNvSpPr>
            <a:spLocks noChangeArrowheads="1"/>
          </p:cNvSpPr>
          <p:nvPr/>
        </p:nvSpPr>
        <p:spPr bwMode="auto">
          <a:xfrm>
            <a:off x="1631950" y="3065780"/>
            <a:ext cx="8928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4400" b="1" dirty="0">
                <a:solidFill>
                  <a:srgbClr val="0070C0"/>
                </a:solidFill>
                <a:latin typeface="Garamond" panose="02020404030301010803" pitchFamily="18" charset="0"/>
              </a:rPr>
              <a:t>O que a SSVP espera de vocês? 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83101F29-D053-431F-A1F9-02A056A8D936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1DDF111D-C522-40C4-94F0-89F3ABFB1D44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9BEA1075-5F41-47C3-8731-08F0BDEC688E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0A7B22C5-4FA1-45EE-800A-E5AE2E3C7720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70E1F9FB-8F06-48D7-8801-B5FDE4A3D189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030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 bwMode="auto">
          <a:xfrm>
            <a:off x="1631950" y="-100013"/>
            <a:ext cx="7200900" cy="11525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sz="3600" dirty="0">
                <a:solidFill>
                  <a:schemeClr val="bg1"/>
                </a:solidFill>
                <a:latin typeface="+mj-lt"/>
              </a:rPr>
              <a:t>Formação para novas  diretorias de Conferência </a:t>
            </a:r>
            <a:endParaRPr lang="pt-BR" altLang="pt-BR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C7564CD-E884-4CA5-BE7F-5A55D383A511}"/>
              </a:ext>
            </a:extLst>
          </p:cNvPr>
          <p:cNvSpPr/>
          <p:nvPr/>
        </p:nvSpPr>
        <p:spPr>
          <a:xfrm>
            <a:off x="0" y="-1"/>
            <a:ext cx="12192000" cy="95303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4A65762-9808-4B88-98B7-D70B9FEFB4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381" y="1106658"/>
            <a:ext cx="1609725" cy="1612426"/>
          </a:xfrm>
          <a:prstGeom prst="rect">
            <a:avLst/>
          </a:prstGeom>
        </p:spPr>
      </p:pic>
      <p:sp>
        <p:nvSpPr>
          <p:cNvPr id="9" name="Retângulo 1"/>
          <p:cNvSpPr>
            <a:spLocks noChangeArrowheads="1"/>
          </p:cNvSpPr>
          <p:nvPr/>
        </p:nvSpPr>
        <p:spPr bwMode="auto">
          <a:xfrm>
            <a:off x="2408181" y="2273347"/>
            <a:ext cx="652653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>
                <a:solidFill>
                  <a:srgbClr val="000000"/>
                </a:solidFill>
                <a:latin typeface="Montserrat" panose="00000500000000000000" pitchFamily="2" charset="0"/>
              </a:rPr>
              <a:t>Que faça tudo com muita </a:t>
            </a:r>
            <a:r>
              <a:rPr lang="pt-BR" altLang="pt-BR" sz="2800" b="1" dirty="0">
                <a:solidFill>
                  <a:srgbClr val="000000"/>
                </a:solidFill>
                <a:latin typeface="Montserrat" panose="00000500000000000000" pitchFamily="2" charset="0"/>
              </a:rPr>
              <a:t>dedicação</a:t>
            </a:r>
            <a:r>
              <a:rPr lang="pt-BR" altLang="pt-BR" sz="2800" dirty="0">
                <a:solidFill>
                  <a:srgbClr val="000000"/>
                </a:solidFill>
                <a:latin typeface="Montserrat" panose="00000500000000000000" pitchFamily="2" charset="0"/>
              </a:rPr>
              <a:t> </a:t>
            </a:r>
          </a:p>
          <a:p>
            <a:pPr algn="ctr" eaLnBrk="1" hangingPunct="1"/>
            <a:r>
              <a:rPr lang="pt-BR" altLang="pt-BR" sz="2800" dirty="0">
                <a:solidFill>
                  <a:srgbClr val="000000"/>
                </a:solidFill>
                <a:latin typeface="Montserrat" panose="00000500000000000000" pitchFamily="2" charset="0"/>
              </a:rPr>
              <a:t>e dentro do previsto no nosso </a:t>
            </a:r>
            <a:r>
              <a:rPr lang="pt-BR" altLang="pt-BR" sz="2800" b="1" dirty="0">
                <a:solidFill>
                  <a:srgbClr val="000000"/>
                </a:solidFill>
                <a:latin typeface="Montserrat" panose="00000500000000000000" pitchFamily="2" charset="0"/>
              </a:rPr>
              <a:t>Regulamento </a:t>
            </a:r>
            <a:r>
              <a:rPr lang="pt-BR" altLang="pt-BR" sz="2800" dirty="0">
                <a:solidFill>
                  <a:srgbClr val="000000"/>
                </a:solidFill>
                <a:latin typeface="Montserrat" panose="00000500000000000000" pitchFamily="2" charset="0"/>
              </a:rPr>
              <a:t>(Regra)e nas legislações brasileiras.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96317185-C263-46E6-80A9-830AE86BEF80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BAC6E14A-451B-45A5-9536-C8CE30BB6D28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2D735F8D-019D-4FA5-B2C7-A3B2E233E009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3186D9-2C1D-45A9-B29D-1946EBE12467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A8005DE6-5B49-43F3-9723-EBE84F22152F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5" name="Retângulo 14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6852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F76CA-98F7-483A-88A7-5384E962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04" y="1072750"/>
            <a:ext cx="9858084" cy="61248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Concluindo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46B99D3-FC9A-D758-08F6-68836C78A870}"/>
              </a:ext>
            </a:extLst>
          </p:cNvPr>
          <p:cNvSpPr txBox="1"/>
          <p:nvPr/>
        </p:nvSpPr>
        <p:spPr>
          <a:xfrm>
            <a:off x="188891" y="1991472"/>
            <a:ext cx="11814218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Montserrat" panose="00000500000000000000"/>
              </a:rPr>
              <a:t>A Vocação e a missão dos Vicentinos é seguir Jesus Cristo, servindo aqueles que precisam, dando testemunho do amor que </a:t>
            </a:r>
            <a:r>
              <a:rPr lang="pt-BR" sz="2700" dirty="0">
                <a:latin typeface="Montserrat" panose="00000500000000000000"/>
              </a:rPr>
              <a:t>liberta que cura e que dá a vida </a:t>
            </a:r>
          </a:p>
          <a:p>
            <a:pPr algn="just"/>
            <a:r>
              <a:rPr lang="pt-BR" sz="1200" dirty="0">
                <a:latin typeface="Montserrat" panose="00000500000000000000"/>
              </a:rPr>
              <a:t> </a:t>
            </a:r>
          </a:p>
          <a:p>
            <a:pPr algn="just"/>
            <a:r>
              <a:rPr lang="pt-BR" sz="2700" dirty="0">
                <a:latin typeface="Montserrat" panose="00000500000000000000"/>
              </a:rPr>
              <a:t>Os Vicentinos devem servir com alegria, pois tudo o que fizer deve ser com amor, como o próprio Cristo fez por nós.   </a:t>
            </a:r>
          </a:p>
          <a:p>
            <a:pPr algn="just"/>
            <a:endParaRPr lang="pt-BR" sz="1200" dirty="0">
              <a:latin typeface="Montserrat" panose="00000500000000000000"/>
            </a:endParaRPr>
          </a:p>
          <a:p>
            <a:pPr algn="just"/>
            <a:r>
              <a:rPr lang="pt-BR" sz="2600" dirty="0">
                <a:latin typeface="Montserrat" panose="00000500000000000000"/>
              </a:rPr>
              <a:t>”É na Conferência que está toda a essência do trabalho vicentino, toda a essência do amor de Deus aos excluídos”.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6" name="Agrupar 18">
            <a:extLst>
              <a:ext uri="{FF2B5EF4-FFF2-40B4-BE49-F238E27FC236}">
                <a16:creationId xmlns:a16="http://schemas.microsoft.com/office/drawing/2014/main" id="{2C0A18D5-BD82-4604-BB8D-F7634D4BD758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E3561F01-30FC-4368-A4FB-51F932346897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8" name="Agrupar 20">
              <a:extLst>
                <a:ext uri="{FF2B5EF4-FFF2-40B4-BE49-F238E27FC236}">
                  <a16:creationId xmlns:a16="http://schemas.microsoft.com/office/drawing/2014/main" id="{D2476B11-1F87-4ADE-9F8B-4BECE65BF5CD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9" name="Retângulo 18">
                <a:extLst>
                  <a:ext uri="{FF2B5EF4-FFF2-40B4-BE49-F238E27FC236}">
                    <a16:creationId xmlns:a16="http://schemas.microsoft.com/office/drawing/2014/main" id="{3A9ED428-F5BD-4D9D-AAA9-B368CA528639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" name="Retângulo 19">
                <a:extLst>
                  <a:ext uri="{FF2B5EF4-FFF2-40B4-BE49-F238E27FC236}">
                    <a16:creationId xmlns:a16="http://schemas.microsoft.com/office/drawing/2014/main" id="{71233463-460E-47E0-8526-2EF06450F905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0" name="Retângulo 9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695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354" y="2264864"/>
            <a:ext cx="6705494" cy="2438936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pic>
        <p:nvPicPr>
          <p:cNvPr id="18" name="Picture 4" descr="Resultado de imagem para uniÃ£o faz a forÃ§a">
            <a:extLst>
              <a:ext uri="{FF2B5EF4-FFF2-40B4-BE49-F238E27FC236}">
                <a16:creationId xmlns:a16="http://schemas.microsoft.com/office/drawing/2014/main" id="{10FCBCA6-79F4-4E0D-9BB2-368A33F29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90" y="55332"/>
            <a:ext cx="691763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1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F42C2D3C-83D1-4976-9D07-C0AE64D47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704" y="3042645"/>
            <a:ext cx="9144000" cy="144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4400" b="1" dirty="0">
                <a:solidFill>
                  <a:srgbClr val="0070C0"/>
                </a:solidFill>
                <a:latin typeface="Garamond" panose="02020404030301010803" pitchFamily="18" charset="0"/>
              </a:rPr>
              <a:t>O que é  Conselho Fiscal de uma unidade da SSVP?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66FDAEB-F4EF-459D-90C7-93A0DC4D2C21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622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0" y="4625542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Louvado Seja Nosso Senhor Jesus Cristo! </a:t>
            </a:r>
          </a:p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ecafo@ssvpbrasil.org.br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567" y="1065324"/>
            <a:ext cx="5352866" cy="273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32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72F8C257-EAC5-458A-8A58-C5377608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67" y="1127139"/>
            <a:ext cx="987809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 Cons. Fiscal de uma unidade da SSVP? </a:t>
            </a: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A6F386A2-0DCC-44D5-B4F6-95D2B5FD2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405" y="2671889"/>
            <a:ext cx="11264370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de uma unidade vicentina é o órgão integrante da administração, cuja competência é muito relevante, na medida em que a sua principal atribuição é a de exercer a fiscalização dos administradores das UNIDADES em que atuam, em relação à </a:t>
            </a:r>
            <a:r>
              <a:rPr lang="pt-BR" altLang="pt-BR" sz="2800" b="1" u="sng" dirty="0">
                <a:latin typeface="Montserrat" panose="00000500000000000000" pitchFamily="2" charset="0"/>
              </a:rPr>
              <a:t>legalidade</a:t>
            </a:r>
            <a:r>
              <a:rPr lang="pt-BR" altLang="pt-BR" sz="2800" dirty="0">
                <a:latin typeface="Montserrat" panose="00000500000000000000" pitchFamily="2" charset="0"/>
              </a:rPr>
              <a:t> e à </a:t>
            </a:r>
            <a:r>
              <a:rPr lang="pt-BR" altLang="pt-BR" sz="2800" b="1" u="sng" dirty="0">
                <a:latin typeface="Montserrat" panose="00000500000000000000" pitchFamily="2" charset="0"/>
              </a:rPr>
              <a:t>regularidade</a:t>
            </a:r>
            <a:r>
              <a:rPr lang="pt-BR" altLang="pt-BR" sz="2800" dirty="0">
                <a:latin typeface="Montserrat" panose="00000500000000000000" pitchFamily="2" charset="0"/>
              </a:rPr>
              <a:t> dos atos de gestão, em especial de gestão financeira e contábil.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463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72F8C257-EAC5-458A-8A58-C5377608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2" y="1057595"/>
            <a:ext cx="100455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 Cons. Fiscal de uma unidade da SSVP? </a:t>
            </a: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138595FD-C38F-4A4A-8C99-7154AB2CE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2" y="1953198"/>
            <a:ext cx="11831805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  <a:defRPr/>
            </a:pPr>
            <a:r>
              <a:rPr lang="pt-BR" altLang="pt-BR" sz="2800" dirty="0">
                <a:solidFill>
                  <a:srgbClr val="0070C0"/>
                </a:solidFill>
                <a:latin typeface="+mn-lt"/>
              </a:rPr>
              <a:t>	</a:t>
            </a:r>
            <a:r>
              <a:rPr lang="pt-BR" altLang="pt-BR" sz="2800" b="1" dirty="0">
                <a:latin typeface="Montserrat" panose="00000500000000000000" pitchFamily="2" charset="0"/>
              </a:rPr>
              <a:t>Composto por 6 membros, todos vicentinos;</a:t>
            </a:r>
          </a:p>
          <a:p>
            <a:pPr algn="just">
              <a:buFont typeface="Arial" panose="020B0604020202020204" pitchFamily="34" charset="0"/>
              <a:buNone/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 Eleitos e empossado juntamente com o presidente;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 Não fazem parte da diretoria, não tem direito a voto;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 Não tem obrigação de participar das reuniões da Unidade que fiscaliza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 Não participa das decisões administrativa da Unidade que fiscaliza.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82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92A87B96-CF43-4AB0-9CE7-35659F40D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90" y="2918927"/>
            <a:ext cx="10264462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tem total independência no exercício de seus cargos, ou seja, exercem o cargo sem interferência ou submissão a ninguém.</a:t>
            </a:r>
            <a:endParaRPr lang="pt-BR" altLang="pt-BR" sz="4400" dirty="0">
              <a:latin typeface="Montserrat" panose="00000500000000000000" pitchFamily="2" charset="0"/>
            </a:endParaRP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72F8C257-EAC5-458A-8A58-C5377608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2" y="1057595"/>
            <a:ext cx="100455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 Cons. Fiscal de uma unidade da SSVP?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33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9" name="Retângulo 4">
            <a:extLst>
              <a:ext uri="{FF2B5EF4-FFF2-40B4-BE49-F238E27FC236}">
                <a16:creationId xmlns:a16="http://schemas.microsoft.com/office/drawing/2014/main" id="{26E85969-F8C7-42C5-AE42-6180C123F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561" y="2663236"/>
            <a:ext cx="7473072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Os membros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devem estar dispostos a ajudar a administração da unidade vicentina a agir em consonância com os preceitos legais, cumprindo regularmente os atos da gestão. </a:t>
            </a:r>
          </a:p>
          <a:p>
            <a:pPr algn="just">
              <a:defRPr/>
            </a:pPr>
            <a:endParaRPr lang="pt-BR" altLang="pt-BR" sz="2800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E64832A-140F-4960-8971-2EB38A830519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72F8C257-EAC5-458A-8A58-C5377608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2" y="1057595"/>
            <a:ext cx="100455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 Cons. Fiscal de uma unidade da SSVP? </a:t>
            </a:r>
          </a:p>
        </p:txBody>
      </p:sp>
    </p:spTree>
    <p:extLst>
      <p:ext uri="{BB962C8B-B14F-4D97-AF65-F5344CB8AC3E}">
        <p14:creationId xmlns:p14="http://schemas.microsoft.com/office/powerpoint/2010/main" val="1190373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4">
            <a:extLst>
              <a:ext uri="{FF2B5EF4-FFF2-40B4-BE49-F238E27FC236}">
                <a16:creationId xmlns:a16="http://schemas.microsoft.com/office/drawing/2014/main" id="{D319EE11-BF85-485E-B7A7-AE5C99D55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432" y="2432592"/>
            <a:ext cx="9115030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Os membros do </a:t>
            </a:r>
            <a:r>
              <a:rPr lang="pt-BR" altLang="pt-BR" sz="2800" b="1" dirty="0">
                <a:latin typeface="Montserrat" panose="00000500000000000000" pitchFamily="2" charset="0"/>
              </a:rPr>
              <a:t>Conselho Fiscal </a:t>
            </a:r>
            <a:r>
              <a:rPr lang="pt-BR" altLang="pt-BR" sz="2800" dirty="0">
                <a:latin typeface="Montserrat" panose="00000500000000000000" pitchFamily="2" charset="0"/>
              </a:rPr>
              <a:t>titulam os mesmos deveres dos administradores e respondem, portanto, pelos danos resultantes de omissão no cumprimento de seus deveres e de atos que praticarem com culpa, dolo, ou, ainda, com violação da lei ou do estatuto social.</a:t>
            </a: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72F8C257-EAC5-458A-8A58-C5377608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2" y="1057595"/>
            <a:ext cx="100455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 Cons. Fiscal de uma unidade da SSVP?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9BC8902F-419A-468E-BE71-3B74A0462D52}"/>
              </a:ext>
            </a:extLst>
          </p:cNvPr>
          <p:cNvSpPr/>
          <p:nvPr/>
        </p:nvSpPr>
        <p:spPr>
          <a:xfrm>
            <a:off x="1695311" y="64765"/>
            <a:ext cx="79522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Conselho Fiscal</a:t>
            </a:r>
            <a:endParaRPr lang="pt-BR" sz="4400" b="1" i="1" dirty="0">
              <a:solidFill>
                <a:schemeClr val="bg1"/>
              </a:solidFill>
              <a:latin typeface="Garamond" panose="02020404030301010803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90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1756</Words>
  <Application>Microsoft Office PowerPoint</Application>
  <PresentationFormat>Widescreen</PresentationFormat>
  <Paragraphs>180</Paragraphs>
  <Slides>40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Garamond</vt:lpstr>
      <vt:lpstr>Montserrat</vt:lpstr>
      <vt:lpstr>Tema do Office</vt:lpstr>
      <vt:lpstr>Apresentação do PowerPoint</vt:lpstr>
      <vt:lpstr>Apresentação do PowerPoint</vt:lpstr>
      <vt:lpstr>Formação Básica 1ª parte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Concluindo</vt:lpstr>
      <vt:lpstr>Formação Básica 1ª parte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54</cp:revision>
  <dcterms:created xsi:type="dcterms:W3CDTF">2022-08-23T14:33:21Z</dcterms:created>
  <dcterms:modified xsi:type="dcterms:W3CDTF">2024-08-18T23:08:03Z</dcterms:modified>
</cp:coreProperties>
</file>