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94" r:id="rId2"/>
    <p:sldId id="258" r:id="rId3"/>
    <p:sldId id="624" r:id="rId4"/>
    <p:sldId id="298" r:id="rId5"/>
    <p:sldId id="299" r:id="rId6"/>
    <p:sldId id="300" r:id="rId7"/>
    <p:sldId id="295" r:id="rId8"/>
    <p:sldId id="296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5" r:id="rId23"/>
    <p:sldId id="314" r:id="rId24"/>
    <p:sldId id="316" r:id="rId25"/>
    <p:sldId id="625" r:id="rId2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6AFCD-46DF-4B76-990C-698C333ACC10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1D683-805F-4558-A1F8-9B1123409F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6600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1DC4E-A6C2-41F2-AAA0-F6053844181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2307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BBD2C0-FC6D-460A-8EFD-F312500ED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D13CE73-BD10-4B15-926B-BDB222FC3F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771B5-030E-42D9-9B76-6255847E1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88357B-40A3-4C2A-9FD7-A8EA67C98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363DB4-53F1-4C4A-A559-541228CD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828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FABB27-6A98-43A6-B7AB-848369A65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3BFE070-371A-45B2-973C-1BEF9A937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3587DA-83B3-4427-800F-9F382D59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A03BC6-1802-4853-A9B2-5D784869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70AEFD-B6FD-47BA-8F05-BA27C677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28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FDAB268-246C-4BDD-9F3B-FD294615AF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D1C9803-8BAA-4F68-937C-5099F47EE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E34698-6E52-4A03-9C90-406CEBE2E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097EA3-CD5F-48CB-BDAE-EAF4B7CE6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5DDE6C-40DC-445C-8F64-221438DBE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9108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EFE6FA-F2E2-4644-992C-3BF79D2AD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B4FCBD-EF52-4668-9595-67911CB1F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AD75E6-3B66-4BB9-8DAA-29164BDFD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28C8AA-6B16-469A-8990-65ED79390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02DD33-911B-4F73-85AA-605655BBA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69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D59CD-9586-4B13-909C-ED950829F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D0714F5-1DD0-490D-AC51-2F5B1552D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98CA95-99CA-4F52-8346-7491606A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39E06F-E225-420E-94B2-F65D5B96B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E1C59A-B848-446B-88A1-007F7F7A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676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9C5FB0-405A-436A-9A08-CC452E035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0ADE73-6A6A-48F4-8161-0A60D74131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8E9DEE-FCD0-46F0-9AC4-7C0D7CAB7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DF59034-D1E8-44ED-B179-0359F227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079A953-39CC-4E47-B0E0-B6554E19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3F7F68-F463-4E83-A2C3-3F93A35A5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69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5344DD-B359-4589-AF6A-83AA044E7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0B555A4-C681-4771-8AE2-63357EF80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C1617FB-EB75-49BC-BFA0-EA3640560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74BCBAA-7DA9-4980-978F-AA9A7DB290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3900BC7-2C2E-4C0A-A719-9F2BC919D9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EC56BE5-CDDF-42E1-8D43-760D8886C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11F873E-7EBE-4DED-86EC-65CAD70F4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87F3883-828A-48B5-8A7E-3772DC983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679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6A9DD5-B6E5-444C-B344-2B84E9C01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CB1F10B-4D77-41BB-A809-4A0C54017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6174A52-8501-467C-848C-3D0424FBB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7929797-E00F-416D-B776-54AD107EF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6202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00F94BD-2961-40FB-BD6B-A2D189D8C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5158D13-1BB7-43CE-A2DB-39760ECAC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B976DAF-0198-40F3-A9F7-E46553712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597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88C0CC-A6E4-4205-89ED-E6C688733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AEB8B8-0377-4A61-912D-B068471A2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CEDF00-405B-40BE-BA66-75E036B9D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AF37940-9FA8-4A2B-B88C-42530F3F9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87F2AED-4522-4F1D-970A-2E633E825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B7F7880-50AC-4304-B4A6-B43E3255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38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721A9-3A96-4B92-A8EE-7F2C76B30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775EB7F-735E-43E8-B797-48D2A899BE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C5BE947-6A26-420D-9660-4A1759189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918C770-026B-4211-BAA7-9426A1617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D1F0E9F-A7C9-498F-B83C-F351E1523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260D605-416B-415F-A2CB-003AA0227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56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B4CF572-AB65-4B15-9CBA-E5683F0E5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C2C9293-8B07-4A8A-BB7A-5DE378DE4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6EFB99-CCDD-4228-9C70-1B62D06019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A2EA1-8292-44DA-8F9F-4133E0E04F5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4B8B270-DBFA-483A-9831-CAD4045E5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FE891D-248E-4E83-B4F4-D0A29D2C29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C8ED0-D1FF-4D7D-95F5-BD1FD36211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559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5" name="Retângulo 6">
            <a:extLst>
              <a:ext uri="{FF2B5EF4-FFF2-40B4-BE49-F238E27FC236}">
                <a16:creationId xmlns:a16="http://schemas.microsoft.com/office/drawing/2014/main" id="{31649A3D-A20C-4C95-94E6-6FB2150F5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4937" y="1506428"/>
            <a:ext cx="7488238" cy="378565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Atenção:</a:t>
            </a:r>
          </a:p>
          <a:p>
            <a:pPr algn="ctr" eaLnBrk="1" hangingPunct="1">
              <a:defRPr/>
            </a:pPr>
            <a:endParaRPr lang="pt-BR" altLang="pt-BR" sz="3600" b="1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 algn="just" eaLnBrk="1" hangingPunct="1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O Código de Conduta Ética do Vicentino e da Administração da SSVP será aplicado junto para todos os membros da diretoria e para todos os membros do conselho fiscal (titulares e suplentes)</a:t>
            </a:r>
            <a:endParaRPr lang="pt-BR" altLang="pt-BR" sz="2800" u="sng" dirty="0">
              <a:latin typeface="Montserrat" panose="00000500000000000000" pitchFamily="2" charset="0"/>
            </a:endParaRP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C0DDD622-4592-4A7E-8DF5-C3CF6EAE2AF1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461363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19" name="Retângulo 6">
            <a:extLst>
              <a:ext uri="{FF2B5EF4-FFF2-40B4-BE49-F238E27FC236}">
                <a16:creationId xmlns:a16="http://schemas.microsoft.com/office/drawing/2014/main" id="{F2796472-4A45-4CE0-AF6E-162D8FAF2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8" y="2708275"/>
            <a:ext cx="10814251" cy="267765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- O consentimento com as decisões da hierarquia; </a:t>
            </a:r>
          </a:p>
          <a:p>
            <a:pPr>
              <a:defRPr/>
            </a:pPr>
            <a:endParaRPr lang="pt-BR" altLang="pt-BR" sz="2800" dirty="0">
              <a:latin typeface="Montserrat" panose="00000500000000000000" pitchFamily="2" charset="0"/>
            </a:endParaRPr>
          </a:p>
          <a:p>
            <a:pPr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- A obediência às diretrizes oriundas do CNB; </a:t>
            </a:r>
          </a:p>
          <a:p>
            <a:pPr>
              <a:defRPr/>
            </a:pPr>
            <a:endParaRPr lang="pt-BR" altLang="pt-BR" sz="2800" dirty="0">
              <a:latin typeface="Montserrat" panose="00000500000000000000" pitchFamily="2" charset="0"/>
            </a:endParaRPr>
          </a:p>
          <a:p>
            <a:pPr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- A observância deste Código e das decisões proferidas pela Comissão de Conduta Ética. 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42601EF2-A4B3-4DAD-A7E9-30C12DDAD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779" y="1054550"/>
            <a:ext cx="9858084" cy="895547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0053A1"/>
                </a:solidFill>
                <a:latin typeface="Montserrat" panose="00000500000000000000" pitchFamily="2" charset="0"/>
              </a:rPr>
              <a:t>Código de Conduta Ética do Vicentino e da Administração da SSVP 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BAE859FF-2575-49A2-95FC-C8BCB317C181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1016447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17" name="Retângulo 6">
            <a:extLst>
              <a:ext uri="{FF2B5EF4-FFF2-40B4-BE49-F238E27FC236}">
                <a16:creationId xmlns:a16="http://schemas.microsoft.com/office/drawing/2014/main" id="{EA93FFC0-BEDE-4B97-A94F-D232BF47A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779" y="2295525"/>
            <a:ext cx="10114718" cy="373948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Font typeface="Wingdings 2" panose="05020102010507070707" pitchFamily="18" charset="2"/>
              <a:buNone/>
              <a:defRPr/>
            </a:pPr>
            <a:endParaRPr lang="pt-BR" altLang="pt-BR" sz="900" b="1" u="sng" dirty="0">
              <a:solidFill>
                <a:srgbClr val="0070C0"/>
              </a:solidFill>
              <a:latin typeface="Montserrat" panose="00000500000000000000" pitchFamily="2" charset="0"/>
            </a:endParaRPr>
          </a:p>
          <a:p>
            <a:pPr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Art. 8º - Este Código deve estar presente no exercício diário das atividades da SSVP, expressando o comportamento e respeito quanto:</a:t>
            </a:r>
          </a:p>
          <a:p>
            <a:pPr>
              <a:defRPr/>
            </a:pPr>
            <a:endParaRPr lang="pt-BR" altLang="pt-BR" sz="1200" dirty="0">
              <a:latin typeface="Montserrat" panose="00000500000000000000" pitchFamily="2" charset="0"/>
            </a:endParaRPr>
          </a:p>
          <a:p>
            <a:pPr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I. A conduta ética e honesta perante as situações de conflitos de interesses.</a:t>
            </a:r>
          </a:p>
          <a:p>
            <a:pPr>
              <a:defRPr/>
            </a:pPr>
            <a:endParaRPr lang="pt-BR" altLang="pt-BR" sz="1200" dirty="0">
              <a:latin typeface="Montserrat" panose="00000500000000000000" pitchFamily="2" charset="0"/>
            </a:endParaRPr>
          </a:p>
          <a:p>
            <a:pPr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II. O cumprimento das leis vigentes no país, e as normas emanadas do CNB.</a:t>
            </a:r>
            <a:endParaRPr lang="pt-BR" altLang="pt-BR" sz="2800" b="1" u="sng" dirty="0">
              <a:latin typeface="Montserrat" panose="00000500000000000000" pitchFamily="2" charset="0"/>
            </a:endParaRP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id="{38FF194D-D599-46FC-A438-C191725B2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779" y="1054550"/>
            <a:ext cx="9858084" cy="895547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0053A1"/>
                </a:solidFill>
                <a:latin typeface="Montserrat" panose="00000500000000000000" pitchFamily="2" charset="0"/>
              </a:rPr>
              <a:t>Código de Conduta Ética do Vicentino e da Administração da SSVP 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74DB7FB6-421F-4C8C-BA19-2246BFF8724E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1246866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18" name="Retângulo 6">
            <a:extLst>
              <a:ext uri="{FF2B5EF4-FFF2-40B4-BE49-F238E27FC236}">
                <a16:creationId xmlns:a16="http://schemas.microsoft.com/office/drawing/2014/main" id="{5114E180-B583-442F-9902-05B18A011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055" y="3006196"/>
            <a:ext cx="11529266" cy="224676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Art. 9º - Pelas diretrizes deste Código os envolvidos nas atividades vicentinas se tornam responsáveis pelo seu cumprimento, assegurando a prática permanente dos princípios éticos e garantindo respeito ao bom nome da SSVP. </a:t>
            </a:r>
            <a:endParaRPr lang="pt-BR" altLang="pt-BR" sz="2800" b="1" u="sng" dirty="0">
              <a:latin typeface="Montserrat" panose="00000500000000000000" pitchFamily="2" charset="0"/>
            </a:endParaRP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B662CFAD-85E9-4BD5-BEA7-22C423F0F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779" y="1054550"/>
            <a:ext cx="9858084" cy="895547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0053A1"/>
                </a:solidFill>
                <a:latin typeface="Montserrat" panose="00000500000000000000" pitchFamily="2" charset="0"/>
              </a:rPr>
              <a:t>Código de Conduta Ética do Vicentino e da Administração da SSVP 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00C2D7BC-FAAB-4587-879D-1E620933BA10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3860427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17" name="Retângulo 6">
            <a:extLst>
              <a:ext uri="{FF2B5EF4-FFF2-40B4-BE49-F238E27FC236}">
                <a16:creationId xmlns:a16="http://schemas.microsoft.com/office/drawing/2014/main" id="{3B54592B-1C22-466F-AC84-E2A93500E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691" y="2354486"/>
            <a:ext cx="11610617" cy="350865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b="1" u="sng" dirty="0">
                <a:latin typeface="Montserrat" panose="00000500000000000000" pitchFamily="2" charset="0"/>
              </a:rPr>
              <a:t>Art. 15</a:t>
            </a:r>
            <a:r>
              <a:rPr lang="pt-BR" altLang="pt-BR" sz="2800" dirty="0">
                <a:latin typeface="Montserrat" panose="00000500000000000000" pitchFamily="2" charset="0"/>
              </a:rPr>
              <a:t>. Nas Unidades Vicentinas todos devem pautar o relacionamento entre si de acordo com os seguintes parâmetros de conduta: </a:t>
            </a:r>
          </a:p>
          <a:p>
            <a:pPr>
              <a:defRPr/>
            </a:pPr>
            <a:endParaRPr lang="pt-BR" altLang="pt-BR" sz="12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l. Agir com cortesia, respeitando as diferenças individuais; </a:t>
            </a:r>
          </a:p>
          <a:p>
            <a:pPr>
              <a:defRPr/>
            </a:pPr>
            <a:endParaRPr lang="pt-BR" altLang="pt-BR" sz="12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II. Reconhecer os méritos relativos aos trabalhos desenvolvidos pelos colegas; </a:t>
            </a: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id="{AB2C77F2-BC70-4814-BAE8-2CF41E72F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779" y="1054550"/>
            <a:ext cx="9858084" cy="895547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0053A1"/>
                </a:solidFill>
                <a:latin typeface="Montserrat" panose="00000500000000000000" pitchFamily="2" charset="0"/>
              </a:rPr>
              <a:t>Código de Conduta Ética do Vicentino e da Administração da SSVP 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D9AE7BEA-B0B2-46B6-A3F9-E1F5870CF541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1756391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18" name="Retângulo 6">
            <a:extLst>
              <a:ext uri="{FF2B5EF4-FFF2-40B4-BE49-F238E27FC236}">
                <a16:creationId xmlns:a16="http://schemas.microsoft.com/office/drawing/2014/main" id="{0D84836E-EC7E-45BA-8B05-484E1FC35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462" y="2903165"/>
            <a:ext cx="11475076" cy="224676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III. Não prejudicar a reputação de colegas por meio de julgamentos preconceituosos, falso testemunho; </a:t>
            </a:r>
          </a:p>
          <a:p>
            <a:pPr>
              <a:defRPr/>
            </a:pPr>
            <a:endParaRPr lang="pt-BR" altLang="pt-BR" sz="2800" dirty="0">
              <a:latin typeface="Montserrat" panose="00000500000000000000" pitchFamily="2" charset="0"/>
            </a:endParaRPr>
          </a:p>
          <a:p>
            <a:pPr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IV. Não buscar troca de favores que possam dar origem a qualquer tipo de compromisso ou obrigação pessoal; </a:t>
            </a:r>
            <a:endParaRPr lang="pt-BR" altLang="pt-BR" sz="2800" b="1" u="sng" dirty="0">
              <a:latin typeface="Montserrat" panose="00000500000000000000" pitchFamily="2" charset="0"/>
            </a:endParaRP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2591604D-1B37-4815-B83E-2E791711A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779" y="1054550"/>
            <a:ext cx="9858084" cy="895547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0053A1"/>
                </a:solidFill>
                <a:latin typeface="Montserrat" panose="00000500000000000000" pitchFamily="2" charset="0"/>
              </a:rPr>
              <a:t>Código de Conduta Ética do Vicentino e da Administração da SSVP 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F0F9AAAA-165E-4BF4-ADF8-A75F8994A0E3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3242988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17" name="Retângulo 6">
            <a:extLst>
              <a:ext uri="{FF2B5EF4-FFF2-40B4-BE49-F238E27FC236}">
                <a16:creationId xmlns:a16="http://schemas.microsoft.com/office/drawing/2014/main" id="{162791AA-66AC-44BB-9F63-BA583210C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" y="2924175"/>
            <a:ext cx="9636625" cy="181588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b="1" u="sng" dirty="0">
                <a:latin typeface="Montserrat" panose="00000500000000000000" pitchFamily="2" charset="0"/>
              </a:rPr>
              <a:t>Art. 15</a:t>
            </a:r>
            <a:r>
              <a:rPr lang="pt-BR" altLang="pt-BR" sz="2800" dirty="0">
                <a:latin typeface="Montserrat" panose="00000500000000000000" pitchFamily="2" charset="0"/>
              </a:rPr>
              <a:t>. § único. </a:t>
            </a: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É dever de todos zelar pela manutenção de um ambiente de trabalho cortês, harmônico e agradável, que possa transmitir conforto afetivo aos assistidos. </a:t>
            </a:r>
            <a:endParaRPr lang="pt-BR" altLang="pt-BR" sz="2800" b="1" u="sng" dirty="0">
              <a:latin typeface="Montserrat" panose="00000500000000000000" pitchFamily="2" charset="0"/>
            </a:endParaRP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id="{80815A0D-64D5-4065-A532-752733908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779" y="1054550"/>
            <a:ext cx="9858084" cy="895547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0053A1"/>
                </a:solidFill>
                <a:latin typeface="Montserrat" panose="00000500000000000000" pitchFamily="2" charset="0"/>
              </a:rPr>
              <a:t>Código de Conduta Ética do Vicentino e da Administração da SSVP 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745BF8F7-1988-49EC-A2D3-3B6BA19788E5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2180561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18" name="Retângulo 6">
            <a:extLst>
              <a:ext uri="{FF2B5EF4-FFF2-40B4-BE49-F238E27FC236}">
                <a16:creationId xmlns:a16="http://schemas.microsoft.com/office/drawing/2014/main" id="{E54B2B99-31CC-4599-B707-05508BF7B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371725"/>
            <a:ext cx="11167146" cy="35394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b="1" u="sng" dirty="0">
                <a:latin typeface="Montserrat" panose="00000500000000000000" pitchFamily="2" charset="0"/>
              </a:rPr>
              <a:t>Art. 18</a:t>
            </a:r>
            <a:r>
              <a:rPr lang="pt-BR" altLang="pt-BR" sz="2800" b="1" dirty="0">
                <a:latin typeface="Montserrat" panose="00000500000000000000" pitchFamily="2" charset="0"/>
              </a:rPr>
              <a:t> </a:t>
            </a:r>
            <a:r>
              <a:rPr lang="pt-BR" altLang="pt-BR" sz="2800" dirty="0">
                <a:latin typeface="Montserrat" panose="00000500000000000000" pitchFamily="2" charset="0"/>
              </a:rPr>
              <a:t>– A conduta dos dirigentes e gestores das Unidades Vicentinas deve servir de exemplo, sempre zelando pela harmonia e gerenciando os conflitos </a:t>
            </a:r>
          </a:p>
          <a:p>
            <a:pPr algn="just">
              <a:defRPr/>
            </a:pPr>
            <a:endParaRPr lang="pt-BR" altLang="pt-BR" sz="28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§ 1º. Os dirigentes e gestores devem pautar o relacionamento com os empregados, voluntários, terceirizados e prestadores de serviços pelos seguintes parâmetros de conduta:</a:t>
            </a:r>
            <a:endParaRPr lang="pt-BR" altLang="pt-BR" sz="2800" b="1" u="sng" dirty="0">
              <a:latin typeface="Montserrat" panose="00000500000000000000" pitchFamily="2" charset="0"/>
            </a:endParaRP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A9ACB6F7-3A5C-4EC6-8154-3A1D2764A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779" y="1054550"/>
            <a:ext cx="9858084" cy="895547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0053A1"/>
                </a:solidFill>
                <a:latin typeface="Montserrat" panose="00000500000000000000" pitchFamily="2" charset="0"/>
              </a:rPr>
              <a:t>Código de Conduta Ética do Vicentino e da Administração da SSVP 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61AD40A8-D5E9-4E68-B1FE-8CA75E6F1934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3340277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AB9F76CA-98F7-483A-88A7-5384E9626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416" y="951203"/>
            <a:ext cx="9858084" cy="890476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0053A1"/>
                </a:solidFill>
                <a:latin typeface="Montserrat" panose="00000500000000000000"/>
              </a:rPr>
              <a:t>Código de Conduta Ética do Vicentino e da Administração da SSVP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17" name="Retângulo 6">
            <a:extLst>
              <a:ext uri="{FF2B5EF4-FFF2-40B4-BE49-F238E27FC236}">
                <a16:creationId xmlns:a16="http://schemas.microsoft.com/office/drawing/2014/main" id="{478C368E-5309-43D1-AD99-910BAF998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801" y="1898968"/>
            <a:ext cx="11896199" cy="430887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/>
              </a:rPr>
              <a:t>I </a:t>
            </a:r>
            <a:r>
              <a:rPr lang="pt-BR" altLang="pt-BR" sz="2800" dirty="0"/>
              <a:t>. </a:t>
            </a:r>
            <a:r>
              <a:rPr lang="pt-BR" altLang="pt-BR" sz="2800" dirty="0">
                <a:latin typeface="Montserrat" panose="00000500000000000000" pitchFamily="2" charset="0"/>
              </a:rPr>
              <a:t>Estimular a manifestação de ideias; </a:t>
            </a:r>
          </a:p>
          <a:p>
            <a:pPr algn="just">
              <a:defRPr/>
            </a:pPr>
            <a:endParaRPr lang="pt-BR" altLang="pt-BR" sz="16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II. Reconhecer os méritos; </a:t>
            </a:r>
            <a:endParaRPr lang="pt-BR" altLang="pt-BR" sz="2800" b="1" u="sng" dirty="0">
              <a:latin typeface="Montserrat" panose="00000500000000000000" pitchFamily="2" charset="0"/>
            </a:endParaRPr>
          </a:p>
          <a:p>
            <a:pPr>
              <a:defRPr/>
            </a:pPr>
            <a:endParaRPr lang="pt-BR" altLang="pt-BR" sz="1600" dirty="0">
              <a:latin typeface="Montserrat" panose="00000500000000000000" pitchFamily="2" charset="0"/>
            </a:endParaRPr>
          </a:p>
          <a:p>
            <a:pPr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III. Agir com cortesia, respeitando as diferenças individuais; </a:t>
            </a:r>
          </a:p>
          <a:p>
            <a:pPr>
              <a:defRPr/>
            </a:pPr>
            <a:endParaRPr lang="pt-BR" altLang="pt-BR" dirty="0">
              <a:latin typeface="Montserrat" panose="00000500000000000000" pitchFamily="2" charset="0"/>
            </a:endParaRPr>
          </a:p>
          <a:p>
            <a:pPr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IV. Mostrar-se aberto a solucionar as dúvidas que lhes sejam apresentadas; </a:t>
            </a:r>
          </a:p>
          <a:p>
            <a:pPr>
              <a:defRPr/>
            </a:pPr>
            <a:endParaRPr lang="pt-BR" altLang="pt-BR" dirty="0">
              <a:latin typeface="Montserrat" panose="00000500000000000000" pitchFamily="2" charset="0"/>
            </a:endParaRPr>
          </a:p>
          <a:p>
            <a:pPr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V. Procurar dirimir e pacificar eventuais conflitos; </a:t>
            </a:r>
            <a:endParaRPr lang="pt-BR" altLang="pt-BR" sz="2800" b="1" u="sng" dirty="0">
              <a:latin typeface="Montserrat" panose="00000500000000000000" pitchFamily="2" charset="0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C733BEE7-2599-466B-B25B-1DA99ADA6D65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878074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18" name="Retângulo 6">
            <a:extLst>
              <a:ext uri="{FF2B5EF4-FFF2-40B4-BE49-F238E27FC236}">
                <a16:creationId xmlns:a16="http://schemas.microsoft.com/office/drawing/2014/main" id="{66677000-39BB-4F81-801A-D0DDF6619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32" y="2297820"/>
            <a:ext cx="11733067" cy="44012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Artigo 19. A SSVP é uma Organização, apartidária e que não admite nenhuma espécie de preconceito racial, filosófico ou político. </a:t>
            </a:r>
          </a:p>
          <a:p>
            <a:pPr algn="just">
              <a:defRPr/>
            </a:pPr>
            <a:endParaRPr lang="pt-BR" altLang="pt-BR" sz="14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§ 1º. Nas Unidades Vicentinas não devem tolerar assédios, ameaças, intimidações ou violências, de qualquer espécie ou natureza. </a:t>
            </a:r>
          </a:p>
          <a:p>
            <a:pPr algn="just">
              <a:defRPr/>
            </a:pPr>
            <a:endParaRPr lang="pt-BR" altLang="pt-BR" sz="14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§ 2º. Qualquer aliciamento, ato ou omissão que julguem contrários aos interesses da Organização devem ser comunicados imediatamente aos superiores hierárquicos;</a:t>
            </a:r>
            <a:endParaRPr lang="pt-BR" altLang="pt-BR" sz="2800" b="1" u="sng" dirty="0">
              <a:latin typeface="Montserrat" panose="00000500000000000000" pitchFamily="2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3022DC7E-0A5A-47E5-874F-BC7DB917D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779" y="1054550"/>
            <a:ext cx="9858084" cy="895547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0053A1"/>
                </a:solidFill>
                <a:latin typeface="Montserrat" panose="00000500000000000000" pitchFamily="2" charset="0"/>
              </a:rPr>
              <a:t>Código de Conduta Ética do Vicentino e da Administração da SSVP 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820BB12-055C-421F-9497-73787A5E3921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4203638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6" name="Retângulo 6">
            <a:extLst>
              <a:ext uri="{FF2B5EF4-FFF2-40B4-BE49-F238E27FC236}">
                <a16:creationId xmlns:a16="http://schemas.microsoft.com/office/drawing/2014/main" id="{530BB72B-C927-4070-9B20-14905322C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789" y="1950097"/>
            <a:ext cx="12063211" cy="415498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Wingdings 2" panose="05020102010507070707" pitchFamily="18" charset="2"/>
              <a:buNone/>
              <a:defRPr/>
            </a:pPr>
            <a:r>
              <a:rPr lang="pt-BR" altLang="pt-BR" sz="2800" b="1" dirty="0">
                <a:latin typeface="Montserrat" panose="00000500000000000000" pitchFamily="2" charset="0"/>
              </a:rPr>
              <a:t>Art. 21- DOS CONFLITOS DE INTERESSES  </a:t>
            </a:r>
            <a:endParaRPr lang="pt-BR" altLang="pt-BR" sz="2800" dirty="0">
              <a:latin typeface="Montserrat" panose="00000500000000000000" pitchFamily="2" charset="0"/>
            </a:endParaRPr>
          </a:p>
          <a:p>
            <a:pPr>
              <a:defRPr/>
            </a:pPr>
            <a:r>
              <a:rPr lang="pt-BR" sz="2800" dirty="0">
                <a:latin typeface="Montserrat" panose="00000500000000000000" pitchFamily="2" charset="0"/>
              </a:rPr>
              <a:t>São considerados conflitos de interesses, entre outros: </a:t>
            </a:r>
          </a:p>
          <a:p>
            <a:pPr>
              <a:defRPr/>
            </a:pPr>
            <a:endParaRPr lang="pt-BR" sz="2000" dirty="0">
              <a:latin typeface="Montserrat" panose="00000500000000000000" pitchFamily="2" charset="0"/>
            </a:endParaRPr>
          </a:p>
          <a:p>
            <a:pPr>
              <a:defRPr/>
            </a:pPr>
            <a:r>
              <a:rPr lang="pt-BR" sz="2800" dirty="0">
                <a:latin typeface="Montserrat" panose="00000500000000000000" pitchFamily="2" charset="0"/>
              </a:rPr>
              <a:t>I. Utilizar as instalações, equipamentos das Unidades Vicentinas em </a:t>
            </a:r>
            <a:r>
              <a:rPr lang="pt-BR" sz="2800" b="1" u="sng" dirty="0">
                <a:latin typeface="Montserrat" panose="00000500000000000000" pitchFamily="2" charset="0"/>
              </a:rPr>
              <a:t>proveito próprio</a:t>
            </a:r>
            <a:r>
              <a:rPr lang="pt-BR" sz="2800" dirty="0">
                <a:latin typeface="Montserrat" panose="00000500000000000000" pitchFamily="2" charset="0"/>
              </a:rPr>
              <a:t>, para fins particulares ou para a </a:t>
            </a:r>
            <a:r>
              <a:rPr lang="pt-BR" sz="2800" b="1" u="sng" dirty="0">
                <a:latin typeface="Montserrat" panose="00000500000000000000" pitchFamily="2" charset="0"/>
              </a:rPr>
              <a:t>promoção de atividades ou manifestações de natureza política ou corporativista; </a:t>
            </a:r>
          </a:p>
          <a:p>
            <a:pPr>
              <a:defRPr/>
            </a:pPr>
            <a:endParaRPr lang="pt-BR" sz="2000" dirty="0">
              <a:latin typeface="Montserrat" panose="00000500000000000000" pitchFamily="2" charset="0"/>
            </a:endParaRPr>
          </a:p>
          <a:p>
            <a:pPr>
              <a:defRPr/>
            </a:pPr>
            <a:r>
              <a:rPr lang="pt-BR" sz="2800" dirty="0">
                <a:latin typeface="Montserrat" panose="00000500000000000000" pitchFamily="2" charset="0"/>
              </a:rPr>
              <a:t>IV. Estabelecer ou manter relação de sociedade formal ou informal com fornecedores; </a:t>
            </a:r>
            <a:endParaRPr lang="pt-BR" altLang="pt-BR" sz="2800" b="1" u="sng" dirty="0">
              <a:latin typeface="Montserrat" panose="00000500000000000000" pitchFamily="2" charset="0"/>
            </a:endParaRP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id="{A7933200-7DEC-48E9-AF20-5125E8F91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779" y="1054550"/>
            <a:ext cx="9858084" cy="895547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0053A1"/>
                </a:solidFill>
                <a:latin typeface="Montserrat" panose="00000500000000000000" pitchFamily="2" charset="0"/>
              </a:rPr>
              <a:t>Código de Conduta Ética do Vicentino e da Administração da SSVP 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42C26A7C-F611-4016-8EEF-3A0719DB5475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202011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930" y="1899000"/>
            <a:ext cx="3042141" cy="3060000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B75C4FD3-8A23-4170-9D91-4D4B3C8FE43E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07F27E93-A654-4FBB-BEBE-D8DA7E08E125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8" name="Agrupar 7">
              <a:extLst>
                <a:ext uri="{FF2B5EF4-FFF2-40B4-BE49-F238E27FC236}">
                  <a16:creationId xmlns:a16="http://schemas.microsoft.com/office/drawing/2014/main" id="{D4AAACE4-E90F-4A52-8617-9D469A802C7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2A6CE31F-AD77-4616-B330-B72BB36F4CA5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26EC8621-2C05-40EC-98D5-A67FF1F8CBA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0752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8" name="Retângulo 6">
            <a:extLst>
              <a:ext uri="{FF2B5EF4-FFF2-40B4-BE49-F238E27FC236}">
                <a16:creationId xmlns:a16="http://schemas.microsoft.com/office/drawing/2014/main" id="{CA734A4B-CE22-4D7E-9B29-A57CAA653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593" y="3255480"/>
            <a:ext cx="10183390" cy="181588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Art.22 - Nas Unidades Vicentinas são proibidos aceitar, dar, oferecer ou prometer, em benefício próprio, quaisquer tipos de brindes ou gratificações de qualquer pessoa ou empresa.</a:t>
            </a:r>
            <a:endParaRPr lang="pt-BR" altLang="pt-BR" sz="2800" b="1" u="sng" dirty="0">
              <a:latin typeface="Montserrat" panose="00000500000000000000" pitchFamily="2" charset="0"/>
            </a:endParaRP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CF1FF4AB-6637-4B2C-ADEB-199481BB1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779" y="1054550"/>
            <a:ext cx="9858084" cy="895547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0053A1"/>
                </a:solidFill>
                <a:latin typeface="Montserrat" panose="00000500000000000000" pitchFamily="2" charset="0"/>
              </a:rPr>
              <a:t>Código de Conduta Ética do Vicentino e da Administração da SSVP 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28710006-56DC-4C69-9640-F372282BA02D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13924490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6" name="Retângulo 6">
            <a:extLst>
              <a:ext uri="{FF2B5EF4-FFF2-40B4-BE49-F238E27FC236}">
                <a16:creationId xmlns:a16="http://schemas.microsoft.com/office/drawing/2014/main" id="{5519C5CB-789B-4BF6-9220-8A73F317C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88" y="2124200"/>
            <a:ext cx="11942424" cy="44012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Artigo 23. A contratação de fornecedores deverá basear-se em critérios técnicos, profissionais e éticos, de acordo com as necessidades das Unidades Vicentinas. </a:t>
            </a:r>
          </a:p>
          <a:p>
            <a:pPr algn="just">
              <a:defRPr/>
            </a:pPr>
            <a:endParaRPr lang="pt-BR" altLang="pt-BR" sz="14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§ 1º. A Unidade Vicentina, ao adquirir qualquer produto ou serviço deverá consultar pelo menos 3 (três) fornecedores. </a:t>
            </a:r>
          </a:p>
          <a:p>
            <a:pPr algn="just">
              <a:defRPr/>
            </a:pPr>
            <a:endParaRPr lang="pt-BR" altLang="pt-BR" sz="1400" dirty="0">
              <a:latin typeface="Montserrat" panose="00000500000000000000" pitchFamily="2" charset="0"/>
            </a:endParaRPr>
          </a:p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§ 2º. Os negócios com fornecedores que tenham </a:t>
            </a:r>
            <a:r>
              <a:rPr lang="pt-BR" altLang="pt-BR" sz="2800" b="1" u="sng" dirty="0">
                <a:latin typeface="Montserrat" panose="00000500000000000000" pitchFamily="2" charset="0"/>
              </a:rPr>
              <a:t>RELAÇÕES DE PARENTESCO COM OS DIRIGENTES</a:t>
            </a:r>
            <a:r>
              <a:rPr lang="pt-BR" altLang="pt-BR" sz="2800" dirty="0">
                <a:latin typeface="Montserrat" panose="00000500000000000000" pitchFamily="2" charset="0"/>
              </a:rPr>
              <a:t>, empregados, associados e colaboradores devem ser evitados.</a:t>
            </a:r>
            <a:endParaRPr lang="pt-BR" altLang="pt-BR" sz="2400" u="sng" dirty="0">
              <a:latin typeface="Montserrat" panose="00000500000000000000" pitchFamily="2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9E1E3AE-0DEA-488E-8999-F53774629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779" y="1054550"/>
            <a:ext cx="9858084" cy="895547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0053A1"/>
                </a:solidFill>
                <a:latin typeface="Montserrat" panose="00000500000000000000" pitchFamily="2" charset="0"/>
              </a:rPr>
              <a:t>Código de Conduta Ética do Vicentino e da Administração da SSVP 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2F3AB6CA-3166-4325-AA84-977046FE6C4B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13697158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FE75B406-3D28-471B-871B-397FAE76D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708275"/>
            <a:ext cx="11367372" cy="31085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Art. 24 - Em respeito à natureza apartidária da SSVP, seus associados e empregados são proibidos de realizar quaisquer atividades ou manifestações de natureza política ou corporativista durante seu horário de trabalho, bem como de utilizar suas dependências, materiais, equipamentos e outros bens para atividades dessa natureza.</a:t>
            </a:r>
            <a:endParaRPr lang="pt-BR" altLang="pt-BR" sz="3600" b="1" u="sng" dirty="0">
              <a:latin typeface="Montserrat" panose="00000500000000000000" pitchFamily="2" charset="0"/>
            </a:endParaRP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7EE72965-73D6-499E-AE02-09027D61DB5E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DB93F49D-14E0-4411-B3F4-4DB1B6DF9D19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9">
              <a:extLst>
                <a:ext uri="{FF2B5EF4-FFF2-40B4-BE49-F238E27FC236}">
                  <a16:creationId xmlns:a16="http://schemas.microsoft.com/office/drawing/2014/main" id="{6BC16B57-4502-448C-BFDB-B74C2CFB7204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2E6C9FF9-CB64-447C-8F3C-7B49141BFCF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4750EA6-1C5B-4E31-ACC1-3BD8A98A102B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4" name="Título 1">
            <a:extLst>
              <a:ext uri="{FF2B5EF4-FFF2-40B4-BE49-F238E27FC236}">
                <a16:creationId xmlns:a16="http://schemas.microsoft.com/office/drawing/2014/main" id="{C28429A8-68AD-40B8-96A2-53613769D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779" y="1054550"/>
            <a:ext cx="9858084" cy="895547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0053A1"/>
                </a:solidFill>
                <a:latin typeface="Montserrat" panose="00000500000000000000" pitchFamily="2" charset="0"/>
              </a:rPr>
              <a:t>Código de Conduta Ética do Vicentino e da Administração da SSVP 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BEAFA34-F177-4FB2-8BA7-5254C76CADC5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1039124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7EE72965-73D6-499E-AE02-09027D61DB5E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DB93F49D-14E0-4411-B3F4-4DB1B6DF9D19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0" name="Agrupar 9">
              <a:extLst>
                <a:ext uri="{FF2B5EF4-FFF2-40B4-BE49-F238E27FC236}">
                  <a16:creationId xmlns:a16="http://schemas.microsoft.com/office/drawing/2014/main" id="{6BC16B57-4502-448C-BFDB-B74C2CFB7204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1" name="Retângulo 10">
                <a:extLst>
                  <a:ext uri="{FF2B5EF4-FFF2-40B4-BE49-F238E27FC236}">
                    <a16:creationId xmlns:a16="http://schemas.microsoft.com/office/drawing/2014/main" id="{2E6C9FF9-CB64-447C-8F3C-7B49141BFCF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64750EA6-1C5B-4E31-ACC1-3BD8A98A102B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13" name="Retângulo 6">
            <a:extLst>
              <a:ext uri="{FF2B5EF4-FFF2-40B4-BE49-F238E27FC236}">
                <a16:creationId xmlns:a16="http://schemas.microsoft.com/office/drawing/2014/main" id="{3B930B9A-F413-437A-A985-2DD54FCFA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49" y="3141663"/>
            <a:ext cx="11254685" cy="224676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Art. 48 - Este Código entrou em vigor em todo o território nacional, em </a:t>
            </a:r>
            <a:r>
              <a:rPr lang="pt-BR" sz="2800" dirty="0">
                <a:latin typeface="Montserrat" panose="00000500000000000000" pitchFamily="2" charset="0"/>
              </a:rPr>
              <a:t>02 de abril de 2022 </a:t>
            </a:r>
            <a:r>
              <a:rPr lang="pt-BR" altLang="pt-BR" sz="2800" dirty="0">
                <a:latin typeface="Montserrat" panose="00000500000000000000" pitchFamily="2" charset="0"/>
              </a:rPr>
              <a:t>e aplicar-se-á aos processos em andamento, cabendo ao Conselho Nacional do Brasil e as demais Unidades Vicentinas promoverem a sua ampla divulgação. </a:t>
            </a:r>
            <a:endParaRPr lang="pt-BR" altLang="pt-BR" sz="2800" b="1" u="sng" dirty="0">
              <a:latin typeface="Montserrat" panose="00000500000000000000" pitchFamily="2" charset="0"/>
            </a:endParaRP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92CA7597-B49A-48B9-ABD1-329D276BC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779" y="1054550"/>
            <a:ext cx="9858084" cy="895547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0053A1"/>
                </a:solidFill>
                <a:latin typeface="Montserrat" panose="00000500000000000000" pitchFamily="2" charset="0"/>
              </a:rPr>
              <a:t>Código de Conduta Ética do Vicentino e da Administração da SSVP 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5A182B99-4479-4C9B-B811-E993F346985D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4707631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3" name="Retângulo 6">
            <a:extLst>
              <a:ext uri="{FF2B5EF4-FFF2-40B4-BE49-F238E27FC236}">
                <a16:creationId xmlns:a16="http://schemas.microsoft.com/office/drawing/2014/main" id="{FFC5E083-55AE-4202-8D24-0DE2F3009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960" y="1012426"/>
            <a:ext cx="11900079" cy="543225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pt-BR" sz="4000" b="1" dirty="0" err="1">
                <a:solidFill>
                  <a:srgbClr val="0070C0"/>
                </a:solidFill>
                <a:latin typeface="Montserrat" panose="00000500000000000000" pitchFamily="2" charset="0"/>
              </a:rPr>
              <a:t>Concluindo</a:t>
            </a:r>
            <a:r>
              <a:rPr lang="en-US" altLang="pt-BR" sz="4000" b="1" dirty="0">
                <a:solidFill>
                  <a:srgbClr val="0070C0"/>
                </a:solidFill>
                <a:latin typeface="Montserrat" panose="00000500000000000000" pitchFamily="2" charset="0"/>
              </a:rPr>
              <a:t>:</a:t>
            </a:r>
          </a:p>
          <a:p>
            <a:pPr algn="ctr" eaLnBrk="1" hangingPunct="1">
              <a:defRPr/>
            </a:pPr>
            <a:endParaRPr lang="pt-BR" altLang="pt-BR" sz="2800" dirty="0">
              <a:latin typeface="Montserrat" panose="00000500000000000000" pitchFamily="2" charset="0"/>
            </a:endParaRPr>
          </a:p>
          <a:p>
            <a:pPr algn="just" eaLnBrk="1" hangingPunct="1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A  vocação e a missão dos vicentinos é seguir Jesus Cristo servindo aqueles  que precisam dando testemunho do amor que liberta, que cura e dá vida. </a:t>
            </a:r>
            <a:endParaRPr lang="pt-BR" altLang="pt-BR" sz="2000" dirty="0">
              <a:latin typeface="Montserrat" panose="00000500000000000000" pitchFamily="2" charset="0"/>
            </a:endParaRPr>
          </a:p>
          <a:p>
            <a:pPr algn="just" eaLnBrk="1" hangingPunct="1">
              <a:defRPr/>
            </a:pPr>
            <a:endParaRPr lang="pt-BR" altLang="pt-BR" sz="1600" dirty="0">
              <a:latin typeface="Montserrat" panose="00000500000000000000" pitchFamily="2" charset="0"/>
            </a:endParaRPr>
          </a:p>
          <a:p>
            <a:pPr algn="just" eaLnBrk="1" hangingPunct="1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Os vicentinos devem servir com alegria, pois tudo o que fizer deve ser feito com amor, como o próprio Cristo fez por nós. </a:t>
            </a:r>
          </a:p>
          <a:p>
            <a:pPr algn="just" eaLnBrk="1" hangingPunct="1">
              <a:defRPr/>
            </a:pPr>
            <a:endParaRPr lang="pt-BR" altLang="pt-BR" sz="300" dirty="0">
              <a:latin typeface="Montserrat" panose="00000500000000000000" pitchFamily="2" charset="0"/>
            </a:endParaRPr>
          </a:p>
          <a:p>
            <a:pPr algn="just" eaLnBrk="1" hangingPunct="1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É na conferencia que está toda a essência do trabalho vicentino, toda a essência do amor de Deus aos excluídos. 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5AED0ACA-2F18-46C2-88A4-A8AB4F31C83C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29236286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Agrupar 5">
            <a:extLst>
              <a:ext uri="{FF2B5EF4-FFF2-40B4-BE49-F238E27FC236}">
                <a16:creationId xmlns:a16="http://schemas.microsoft.com/office/drawing/2014/main" id="{B75C4FD3-8A23-4170-9D91-4D4B3C8FE43E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07F27E93-A654-4FBB-BEBE-D8DA7E08E125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8" name="Agrupar 7">
              <a:extLst>
                <a:ext uri="{FF2B5EF4-FFF2-40B4-BE49-F238E27FC236}">
                  <a16:creationId xmlns:a16="http://schemas.microsoft.com/office/drawing/2014/main" id="{D4AAACE4-E90F-4A52-8617-9D469A802C7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2A6CE31F-AD77-4616-B330-B72BB36F4CA5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26EC8621-2C05-40EC-98D5-A67FF1F8CBA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sp>
        <p:nvSpPr>
          <p:cNvPr id="2" name="Retângulo 1"/>
          <p:cNvSpPr/>
          <p:nvPr/>
        </p:nvSpPr>
        <p:spPr>
          <a:xfrm>
            <a:off x="0" y="4625542"/>
            <a:ext cx="121919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pt-BR" sz="2800" b="1" dirty="0">
                <a:solidFill>
                  <a:srgbClr val="0070C0"/>
                </a:solidFill>
                <a:latin typeface="Montserrat"/>
                <a:cs typeface="Arial" panose="020B0604020202020204" pitchFamily="34" charset="0"/>
              </a:rPr>
              <a:t>Louvado Seja Nosso Senhor Jesus Cristo! </a:t>
            </a:r>
          </a:p>
          <a:p>
            <a:pPr algn="ctr" defTabSz="685800">
              <a:defRPr/>
            </a:pPr>
            <a:r>
              <a:rPr lang="pt-BR" sz="2800" b="1" dirty="0">
                <a:solidFill>
                  <a:srgbClr val="0070C0"/>
                </a:solidFill>
                <a:latin typeface="Montserrat"/>
                <a:cs typeface="Arial" panose="020B0604020202020204" pitchFamily="34" charset="0"/>
              </a:rPr>
              <a:t>ecafo@ssvpbrasil.org.br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567" y="1065324"/>
            <a:ext cx="5352866" cy="273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1325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BC9383-E10A-410C-A46E-189CD3FE8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037" y="2356834"/>
            <a:ext cx="6705494" cy="2438936"/>
          </a:xfrm>
        </p:spPr>
        <p:txBody>
          <a:bodyPr rtlCol="0" anchor="b">
            <a:noAutofit/>
          </a:bodyPr>
          <a:lstStyle/>
          <a:p>
            <a:pPr>
              <a:defRPr/>
            </a:pPr>
            <a:r>
              <a:rPr lang="pt-BR" sz="4400" b="1" dirty="0">
                <a:solidFill>
                  <a:srgbClr val="0053A1"/>
                </a:solidFill>
                <a:latin typeface="Garamond" panose="02020404030301010803" pitchFamily="18" charset="0"/>
                <a:cs typeface="Arial" charset="0"/>
              </a:rPr>
              <a:t>Formação Básica</a:t>
            </a:r>
            <a:br>
              <a:rPr lang="pt-BR" sz="4400" b="1" dirty="0">
                <a:solidFill>
                  <a:srgbClr val="0053A1"/>
                </a:solidFill>
                <a:latin typeface="Garamond" panose="02020404030301010803" pitchFamily="18" charset="0"/>
                <a:cs typeface="Arial" charset="0"/>
              </a:rPr>
            </a:br>
            <a:r>
              <a:rPr lang="pt-BR" sz="4400" b="1" dirty="0">
                <a:solidFill>
                  <a:srgbClr val="0053A1"/>
                </a:solidFill>
                <a:latin typeface="Garamond" panose="02020404030301010803" pitchFamily="18" charset="0"/>
                <a:cs typeface="Arial" charset="0"/>
              </a:rPr>
              <a:t>1ª parte</a:t>
            </a:r>
            <a:endParaRPr lang="pt-BR" sz="4400" b="1" dirty="0">
              <a:latin typeface="Garamond" panose="02020404030301010803" pitchFamily="18" charset="0"/>
            </a:endParaRP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059F1084-AEB1-4312-B87B-D81F848D8136}"/>
              </a:ext>
            </a:extLst>
          </p:cNvPr>
          <p:cNvGrpSpPr/>
          <p:nvPr/>
        </p:nvGrpSpPr>
        <p:grpSpPr>
          <a:xfrm rot="5400000">
            <a:off x="4621540" y="3312663"/>
            <a:ext cx="6857997" cy="232673"/>
            <a:chOff x="0" y="6378264"/>
            <a:chExt cx="12192000" cy="305870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9C9AD26D-FEBF-4A4B-90D7-C6AD4AEFA918}"/>
                </a:ext>
              </a:extLst>
            </p:cNvPr>
            <p:cNvSpPr/>
            <p:nvPr/>
          </p:nvSpPr>
          <p:spPr>
            <a:xfrm>
              <a:off x="0" y="6378264"/>
              <a:ext cx="12191998" cy="3058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Agrupar 12">
              <a:extLst>
                <a:ext uri="{FF2B5EF4-FFF2-40B4-BE49-F238E27FC236}">
                  <a16:creationId xmlns:a16="http://schemas.microsoft.com/office/drawing/2014/main" id="{02C62DAC-29D5-4232-91C6-D222F89C6E97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7B3ED004-2012-4130-B00B-DF2250722C53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Retângulo 14">
                <a:extLst>
                  <a:ext uri="{FF2B5EF4-FFF2-40B4-BE49-F238E27FC236}">
                    <a16:creationId xmlns:a16="http://schemas.microsoft.com/office/drawing/2014/main" id="{3976EDA3-8AF0-417D-B32E-FB6617E69791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3" name="Retângulo 2"/>
          <p:cNvSpPr/>
          <p:nvPr/>
        </p:nvSpPr>
        <p:spPr>
          <a:xfrm>
            <a:off x="8126257" y="0"/>
            <a:ext cx="4065743" cy="6857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CFF523A-C0E0-4A4C-A226-3EAAADECCC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057" y="2083498"/>
            <a:ext cx="2785317" cy="2801668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 txBox="1">
            <a:spLocks/>
          </p:cNvSpPr>
          <p:nvPr/>
        </p:nvSpPr>
        <p:spPr>
          <a:xfrm>
            <a:off x="551037" y="2356834"/>
            <a:ext cx="6705494" cy="1931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</a:rPr>
              <a:t>Código de Conduta Ética do Vicentino e da Administração da SSVP </a:t>
            </a:r>
          </a:p>
        </p:txBody>
      </p:sp>
    </p:spTree>
    <p:extLst>
      <p:ext uri="{BB962C8B-B14F-4D97-AF65-F5344CB8AC3E}">
        <p14:creationId xmlns:p14="http://schemas.microsoft.com/office/powerpoint/2010/main" val="195420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AB9F76CA-98F7-483A-88A7-5384E9626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779" y="1054550"/>
            <a:ext cx="9858084" cy="895547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0053A1"/>
                </a:solidFill>
                <a:latin typeface="Montserrat" panose="00000500000000000000" pitchFamily="2" charset="0"/>
              </a:rPr>
              <a:t>Código de Conduta Ética do Vicentino e da Administração da SSVP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57C6C5B6-004C-429E-8728-A5AF3BCF6C0F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8" name="Retângulo 6">
            <a:extLst>
              <a:ext uri="{FF2B5EF4-FFF2-40B4-BE49-F238E27FC236}">
                <a16:creationId xmlns:a16="http://schemas.microsoft.com/office/drawing/2014/main" id="{A0AF64EA-D86A-4738-88C2-1FF55B1F7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8438" y="3019749"/>
            <a:ext cx="9160272" cy="181588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Código de Conduta Ética do Vicentino e da Administração da SSVP</a:t>
            </a:r>
          </a:p>
          <a:p>
            <a:pPr algn="ctr" eaLnBrk="1" hangingPunct="1">
              <a:defRPr/>
            </a:pPr>
            <a:r>
              <a:rPr lang="pt-BR" sz="2800" dirty="0">
                <a:latin typeface="Montserrat" panose="00000500000000000000" pitchFamily="2" charset="0"/>
              </a:rPr>
              <a:t>(Resolução Nº 007/2022 DE 02 de abril de 2022), que revogou a resolução n° 01/2019)</a:t>
            </a:r>
            <a:endParaRPr lang="pt-BR" altLang="pt-BR" sz="2800" u="sng" dirty="0">
              <a:latin typeface="Montserrat" panose="00000500000000000000" pitchFamily="2" charset="0"/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495DF04D-E01D-4BF5-BF07-DB037DEB7626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1651339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FB055356-3660-AF2A-5DF4-CD66C42D1189}"/>
              </a:ext>
            </a:extLst>
          </p:cNvPr>
          <p:cNvSpPr txBox="1"/>
          <p:nvPr/>
        </p:nvSpPr>
        <p:spPr>
          <a:xfrm>
            <a:off x="1841679" y="3366238"/>
            <a:ext cx="844854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Garamond" panose="02020404030301010803" pitchFamily="18" charset="0"/>
              </a:rPr>
              <a:t>Para melhor desempenhar as nossas  atividades vicentinas, é que o  CNB </a:t>
            </a:r>
            <a:r>
              <a:rPr lang="pt-BR" sz="2800" b="1" dirty="0">
                <a:latin typeface="Garamond" panose="02020404030301010803" pitchFamily="18" charset="0"/>
              </a:rPr>
              <a:t>instituiu o  Código de Conduta Ética do Vicentino e da Administração da SSVP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57C6C5B6-004C-429E-8728-A5AF3BCF6C0F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ACE10F6C-1052-4982-8568-F5D8A742F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779" y="1054550"/>
            <a:ext cx="9858084" cy="895547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0053A1"/>
                </a:solidFill>
                <a:latin typeface="Montserrat" panose="00000500000000000000" pitchFamily="2" charset="0"/>
              </a:rPr>
              <a:t>Código de Conduta Ética do Vicentino e da Administração da SSVP 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F2CF7D3B-79F5-4BBC-8F4F-480EFDA232ED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363856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57C6C5B6-004C-429E-8728-A5AF3BCF6C0F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522D6E56-A3C3-478A-9967-E45AB2586557}"/>
              </a:ext>
            </a:extLst>
          </p:cNvPr>
          <p:cNvSpPr/>
          <p:nvPr/>
        </p:nvSpPr>
        <p:spPr>
          <a:xfrm>
            <a:off x="1102247" y="1201020"/>
            <a:ext cx="903605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altLang="pt-BR" sz="2800" b="1" dirty="0">
                <a:solidFill>
                  <a:srgbClr val="0070C0"/>
                </a:solidFill>
                <a:latin typeface="Montserrat" panose="00000500000000000000" pitchFamily="2" charset="0"/>
              </a:rPr>
              <a:t>O que é ética</a:t>
            </a:r>
            <a:endParaRPr lang="en-US" altLang="pt-BR" b="1" u="sng" dirty="0">
              <a:solidFill>
                <a:srgbClr val="0070C0"/>
              </a:solidFill>
              <a:latin typeface="Montserrat" panose="00000500000000000000" pitchFamily="2" charset="0"/>
            </a:endParaRPr>
          </a:p>
        </p:txBody>
      </p:sp>
      <p:sp>
        <p:nvSpPr>
          <p:cNvPr id="18" name="Espaço Reservado para Conteúdo 3">
            <a:extLst>
              <a:ext uri="{FF2B5EF4-FFF2-40B4-BE49-F238E27FC236}">
                <a16:creationId xmlns:a16="http://schemas.microsoft.com/office/drawing/2014/main" id="{FFC3D1A2-6395-42F0-A9E3-6163A8ED3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132" y="2291035"/>
            <a:ext cx="11758825" cy="4138207"/>
          </a:xfrm>
        </p:spPr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sz="2800" dirty="0">
                <a:solidFill>
                  <a:schemeClr val="tx1"/>
                </a:solidFill>
                <a:latin typeface="Montserrat" panose="00000500000000000000" pitchFamily="2" charset="0"/>
              </a:rPr>
              <a:t>A lei é a obediência ao que é obrigatório, enquanto “ética é a obediência ao que não pode ser obrigatório. Pode-se obrigar alguém a obedecer uma lei, mas ética é o que se faz quando ninguém está olhando”.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pt-BR" sz="2800" b="1" dirty="0">
                <a:solidFill>
                  <a:schemeClr val="tx1"/>
                </a:solidFill>
                <a:latin typeface="Montserrat" panose="00000500000000000000" pitchFamily="2" charset="0"/>
              </a:rPr>
              <a:t>Valores essenciais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pt-BR" sz="2800" dirty="0">
                <a:solidFill>
                  <a:schemeClr val="tx1"/>
                </a:solidFill>
                <a:latin typeface="Montserrat" panose="00000500000000000000" pitchFamily="2" charset="0"/>
              </a:rPr>
              <a:t>Amor ou compaixão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pt-BR" sz="2800" dirty="0">
                <a:solidFill>
                  <a:schemeClr val="tx1"/>
                </a:solidFill>
                <a:latin typeface="Montserrat" panose="00000500000000000000" pitchFamily="2" charset="0"/>
              </a:rPr>
              <a:t>Verdade ,Integridade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pt-BR" sz="2800" dirty="0">
                <a:solidFill>
                  <a:schemeClr val="tx1"/>
                </a:solidFill>
                <a:latin typeface="Montserrat" panose="00000500000000000000" pitchFamily="2" charset="0"/>
              </a:rPr>
              <a:t>Justiça , Solidariedade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pt-BR" sz="2800" dirty="0">
                <a:solidFill>
                  <a:schemeClr val="tx1"/>
                </a:solidFill>
                <a:latin typeface="Montserrat" panose="00000500000000000000" pitchFamily="2" charset="0"/>
              </a:rPr>
              <a:t>Tolerância, </a:t>
            </a:r>
            <a:r>
              <a:rPr lang="pt-BR" sz="2800" dirty="0" err="1">
                <a:solidFill>
                  <a:schemeClr val="tx1"/>
                </a:solidFill>
                <a:latin typeface="Montserrat" panose="00000500000000000000" pitchFamily="2" charset="0"/>
              </a:rPr>
              <a:t>etc</a:t>
            </a:r>
            <a:endParaRPr lang="pt-BR" sz="2800" dirty="0">
              <a:solidFill>
                <a:schemeClr val="tx1"/>
              </a:solidFill>
              <a:latin typeface="Montserrat" panose="00000500000000000000" pitchFamily="2" charset="0"/>
            </a:endParaRPr>
          </a:p>
        </p:txBody>
      </p:sp>
      <p:pic>
        <p:nvPicPr>
          <p:cNvPr id="19" name="Picture 4" descr="O que é ética? Conceito, origem, função e principais códigos">
            <a:extLst>
              <a:ext uri="{FF2B5EF4-FFF2-40B4-BE49-F238E27FC236}">
                <a16:creationId xmlns:a16="http://schemas.microsoft.com/office/drawing/2014/main" id="{0BF89C10-3DDF-42A4-ACC6-5BE49D296E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1" t="5846" r="17712" b="4507"/>
          <a:stretch>
            <a:fillRect/>
          </a:stretch>
        </p:blipFill>
        <p:spPr bwMode="auto">
          <a:xfrm>
            <a:off x="9257357" y="3796045"/>
            <a:ext cx="2557011" cy="2633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51727045-DC56-4C00-A0D3-1D012317A9EC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1751890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FB055356-3660-AF2A-5DF4-CD66C42D1189}"/>
              </a:ext>
            </a:extLst>
          </p:cNvPr>
          <p:cNvSpPr txBox="1"/>
          <p:nvPr/>
        </p:nvSpPr>
        <p:spPr>
          <a:xfrm>
            <a:off x="437147" y="3366238"/>
            <a:ext cx="1106179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latin typeface="Montserrat" panose="00000500000000000000" pitchFamily="2" charset="0"/>
              </a:rPr>
              <a:t>Art. 1º </a:t>
            </a:r>
            <a:r>
              <a:rPr lang="pt-BR" sz="2800" dirty="0">
                <a:latin typeface="Montserrat" panose="00000500000000000000" pitchFamily="2" charset="0"/>
              </a:rPr>
              <a:t>- A ética é o ideal de conduta humana, que orienta cada ser humano sobre o que é bom e correto e o que deveria assumir, orientando sua vida em relação a seus semelhantes e visando ao bem comum.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 dirty="0">
              <a:latin typeface="Garamond" panose="02020404030301010803" pitchFamily="18" charset="0"/>
            </a:endParaRP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D5FDDC1A-DB95-4210-99F4-7126F0634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779" y="1054550"/>
            <a:ext cx="9858084" cy="895547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0053A1"/>
                </a:solidFill>
                <a:latin typeface="Montserrat" panose="00000500000000000000" pitchFamily="2" charset="0"/>
              </a:rPr>
              <a:t>Código de Conduta Ética do Vicentino e da Administração da SSVP 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793D1F80-DD57-447D-B2EC-EED78243AF58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1882682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FB055356-3660-AF2A-5DF4-CD66C42D1189}"/>
              </a:ext>
            </a:extLst>
          </p:cNvPr>
          <p:cNvSpPr txBox="1"/>
          <p:nvPr/>
        </p:nvSpPr>
        <p:spPr>
          <a:xfrm>
            <a:off x="677779" y="2657688"/>
            <a:ext cx="985808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latin typeface="Montserrat" panose="00000500000000000000"/>
              </a:rPr>
              <a:t>Art. 5º - </a:t>
            </a:r>
            <a:r>
              <a:rPr lang="pt-BR" sz="2800" dirty="0">
                <a:latin typeface="Montserrat" panose="00000500000000000000"/>
              </a:rPr>
              <a:t>A honestidade, a dignidade, a solidariedade, o respeito ao semelhante, a lealdade, a transparência, a fraternidade, a verdade e a consciência dos princípios éticos são os valores maiores que devem orientar a conduta ético-moral dos dirigentes da SSVP. 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6FBBED91-627E-4B8F-B5C1-09E1E16AA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779" y="1054550"/>
            <a:ext cx="9858084" cy="895547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rgbClr val="0053A1"/>
                </a:solidFill>
                <a:latin typeface="Montserrat" panose="00000500000000000000" pitchFamily="2" charset="0"/>
              </a:rPr>
              <a:t>Código de Conduta Ética do Vicentino e da Administração da SSVP 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049F962-CDA3-48AD-8428-63E8E1FF2284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3667430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>
            <a:extLst>
              <a:ext uri="{FF2B5EF4-FFF2-40B4-BE49-F238E27FC236}">
                <a16:creationId xmlns:a16="http://schemas.microsoft.com/office/drawing/2014/main" id="{3C7C247B-69D4-4FEB-B445-B2EE42158E43}"/>
              </a:ext>
            </a:extLst>
          </p:cNvPr>
          <p:cNvGrpSpPr/>
          <p:nvPr/>
        </p:nvGrpSpPr>
        <p:grpSpPr>
          <a:xfrm>
            <a:off x="0" y="6404994"/>
            <a:ext cx="12192000" cy="249336"/>
            <a:chOff x="0" y="6356350"/>
            <a:chExt cx="12192000" cy="327775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13C6FE2-95ED-4250-831E-0C27D28AE072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2" name="Agrupar 11">
              <a:extLst>
                <a:ext uri="{FF2B5EF4-FFF2-40B4-BE49-F238E27FC236}">
                  <a16:creationId xmlns:a16="http://schemas.microsoft.com/office/drawing/2014/main" id="{8B0D13BB-50B1-4F35-B7EF-B8B92891C4EB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12B1D4BE-29C5-469B-A42A-F0F67AF4960D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0D00861-7EDB-4CF7-B1D4-4284FB9C6800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AB9F76CA-98F7-483A-88A7-5384E9626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416" y="951203"/>
            <a:ext cx="9858084" cy="130201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>
                <a:solidFill>
                  <a:srgbClr val="0053A1"/>
                </a:solidFill>
                <a:latin typeface="Montserrat" panose="00000500000000000000"/>
              </a:rPr>
              <a:t>Código de Conduta Ética do Vicentino e da Administração da SSVP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12B3EF3-57DA-D76C-3407-EA6EFCF43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63" y="951203"/>
            <a:ext cx="1502004" cy="150501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AD207996-2EEA-D6D9-EABC-0733B4F7009D}"/>
              </a:ext>
            </a:extLst>
          </p:cNvPr>
          <p:cNvSpPr/>
          <p:nvPr/>
        </p:nvSpPr>
        <p:spPr>
          <a:xfrm>
            <a:off x="0" y="-15100"/>
            <a:ext cx="12192000" cy="895547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17" name="Retângulo 6">
            <a:extLst>
              <a:ext uri="{FF2B5EF4-FFF2-40B4-BE49-F238E27FC236}">
                <a16:creationId xmlns:a16="http://schemas.microsoft.com/office/drawing/2014/main" id="{D0ABC62B-E326-4B4E-9753-5BC8B21B2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65" y="2273228"/>
            <a:ext cx="11256563" cy="390876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Font typeface="Wingdings 2" panose="05020102010507070707" pitchFamily="18" charset="2"/>
              <a:buNone/>
              <a:defRPr/>
            </a:pPr>
            <a:endParaRPr lang="pt-BR" altLang="pt-BR" sz="1000" b="1" u="sng" dirty="0">
              <a:solidFill>
                <a:srgbClr val="0070C0"/>
              </a:solidFill>
            </a:endParaRPr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Art. 6º - Exemplos de conduta compatível com a SSVP:</a:t>
            </a:r>
          </a:p>
          <a:p>
            <a:pPr>
              <a:defRPr/>
            </a:pPr>
            <a:endParaRPr lang="pt-BR" altLang="pt-BR" sz="1400" dirty="0">
              <a:latin typeface="Montserrat" panose="00000500000000000000" pitchFamily="2" charset="0"/>
            </a:endParaRPr>
          </a:p>
          <a:p>
            <a:pPr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- A prática da visita semanal aos assistidos e a participação nas reuniões.</a:t>
            </a:r>
          </a:p>
          <a:p>
            <a:pPr>
              <a:defRPr/>
            </a:pPr>
            <a:endParaRPr lang="pt-BR" altLang="pt-BR" dirty="0">
              <a:latin typeface="Montserrat" panose="00000500000000000000" pitchFamily="2" charset="0"/>
            </a:endParaRPr>
          </a:p>
          <a:p>
            <a:pPr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- A pontualidade com todas as obrigações; </a:t>
            </a:r>
          </a:p>
          <a:p>
            <a:pPr>
              <a:defRPr/>
            </a:pPr>
            <a:endParaRPr lang="pt-BR" altLang="pt-BR" dirty="0">
              <a:latin typeface="Montserrat" panose="00000500000000000000" pitchFamily="2" charset="0"/>
            </a:endParaRPr>
          </a:p>
          <a:p>
            <a:pPr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- O zelo pela unidade e fraternidade </a:t>
            </a:r>
            <a:r>
              <a:rPr lang="pt-BR" sz="2800" dirty="0">
                <a:latin typeface="Montserrat" panose="00000500000000000000" pitchFamily="2" charset="0"/>
              </a:rPr>
              <a:t>no seio da SSVP</a:t>
            </a:r>
            <a:endParaRPr lang="pt-BR" altLang="pt-BR" sz="2800" dirty="0">
              <a:latin typeface="Montserrat" panose="00000500000000000000" pitchFamily="2" charset="0"/>
            </a:endParaRPr>
          </a:p>
          <a:p>
            <a:pPr>
              <a:defRPr/>
            </a:pPr>
            <a:endParaRPr lang="pt-BR" altLang="pt-BR" dirty="0">
              <a:latin typeface="Montserrat" panose="00000500000000000000" pitchFamily="2" charset="0"/>
            </a:endParaRPr>
          </a:p>
          <a:p>
            <a:pPr>
              <a:defRPr/>
            </a:pPr>
            <a:r>
              <a:rPr lang="pt-BR" altLang="pt-BR" sz="2800" dirty="0">
                <a:latin typeface="Montserrat" panose="00000500000000000000" pitchFamily="2" charset="0"/>
              </a:rPr>
              <a:t>- O cumprimento dos encargos assumidos.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51F6E00A-E8B8-41B2-A2DC-228DF8254A44}"/>
              </a:ext>
            </a:extLst>
          </p:cNvPr>
          <p:cNvSpPr/>
          <p:nvPr/>
        </p:nvSpPr>
        <p:spPr>
          <a:xfrm>
            <a:off x="982593" y="24657"/>
            <a:ext cx="72009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chemeClr val="bg1"/>
                </a:solidFill>
                <a:latin typeface="Garamond" panose="02020404030301010803" pitchFamily="18" charset="0"/>
                <a:cs typeface="Arial" charset="0"/>
              </a:rPr>
              <a:t>Formação para Diretoria</a:t>
            </a:r>
          </a:p>
        </p:txBody>
      </p:sp>
    </p:spTree>
    <p:extLst>
      <p:ext uri="{BB962C8B-B14F-4D97-AF65-F5344CB8AC3E}">
        <p14:creationId xmlns:p14="http://schemas.microsoft.com/office/powerpoint/2010/main" val="33572210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</TotalTime>
  <Words>1373</Words>
  <Application>Microsoft Office PowerPoint</Application>
  <PresentationFormat>Widescreen</PresentationFormat>
  <Paragraphs>142</Paragraphs>
  <Slides>25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Garamond</vt:lpstr>
      <vt:lpstr>Montserrat</vt:lpstr>
      <vt:lpstr>Wingdings</vt:lpstr>
      <vt:lpstr>Wingdings 2</vt:lpstr>
      <vt:lpstr>Tema do Office</vt:lpstr>
      <vt:lpstr>Apresentação do PowerPoint</vt:lpstr>
      <vt:lpstr>Apresentação do PowerPoint</vt:lpstr>
      <vt:lpstr>Formação Básica 1ª parte</vt:lpstr>
      <vt:lpstr>Código de Conduta Ética do Vicentino e da Administração da SSVP </vt:lpstr>
      <vt:lpstr>Código de Conduta Ética do Vicentino e da Administração da SSVP </vt:lpstr>
      <vt:lpstr>Apresentação do PowerPoint</vt:lpstr>
      <vt:lpstr>Código de Conduta Ética do Vicentino e da Administração da SSVP </vt:lpstr>
      <vt:lpstr>Código de Conduta Ética do Vicentino e da Administração da SSVP </vt:lpstr>
      <vt:lpstr>Código de Conduta Ética do Vicentino e da Administração da SSVP </vt:lpstr>
      <vt:lpstr>Código de Conduta Ética do Vicentino e da Administração da SSVP </vt:lpstr>
      <vt:lpstr>Código de Conduta Ética do Vicentino e da Administração da SSVP </vt:lpstr>
      <vt:lpstr>Código de Conduta Ética do Vicentino e da Administração da SSVP </vt:lpstr>
      <vt:lpstr>Código de Conduta Ética do Vicentino e da Administração da SSVP </vt:lpstr>
      <vt:lpstr>Código de Conduta Ética do Vicentino e da Administração da SSVP </vt:lpstr>
      <vt:lpstr>Código de Conduta Ética do Vicentino e da Administração da SSVP </vt:lpstr>
      <vt:lpstr>Código de Conduta Ética do Vicentino e da Administração da SSVP </vt:lpstr>
      <vt:lpstr>Código de Conduta Ética do Vicentino e da Administração da SSVP </vt:lpstr>
      <vt:lpstr>Código de Conduta Ética do Vicentino e da Administração da SSVP </vt:lpstr>
      <vt:lpstr>Código de Conduta Ética do Vicentino e da Administração da SSVP </vt:lpstr>
      <vt:lpstr>Código de Conduta Ética do Vicentino e da Administração da SSVP </vt:lpstr>
      <vt:lpstr>Código de Conduta Ética do Vicentino e da Administração da SSVP </vt:lpstr>
      <vt:lpstr>Código de Conduta Ética do Vicentino e da Administração da SSVP </vt:lpstr>
      <vt:lpstr>Código de Conduta Ética do Vicentino e da Administração da SSVP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césar custódio da silva</cp:lastModifiedBy>
  <cp:revision>45</cp:revision>
  <dcterms:created xsi:type="dcterms:W3CDTF">2022-08-23T14:33:21Z</dcterms:created>
  <dcterms:modified xsi:type="dcterms:W3CDTF">2024-08-18T23:14:00Z</dcterms:modified>
</cp:coreProperties>
</file>