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4" r:id="rId2"/>
    <p:sldId id="258" r:id="rId3"/>
    <p:sldId id="624" r:id="rId4"/>
    <p:sldId id="298" r:id="rId5"/>
    <p:sldId id="299" r:id="rId6"/>
    <p:sldId id="300" r:id="rId7"/>
    <p:sldId id="295" r:id="rId8"/>
    <p:sldId id="296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5" r:id="rId23"/>
    <p:sldId id="314" r:id="rId24"/>
    <p:sldId id="316" r:id="rId25"/>
    <p:sldId id="625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30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31649A3D-A20C-4C95-94E6-6FB2150F5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937" y="1506428"/>
            <a:ext cx="7488238" cy="37856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Atenção:</a:t>
            </a:r>
          </a:p>
          <a:p>
            <a:pPr algn="ctr" eaLnBrk="1" hangingPunct="1">
              <a:defRPr/>
            </a:pPr>
            <a:endParaRPr lang="pt-BR" altLang="pt-BR" sz="36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Código de Conduta Ética do Vicentino e da Administração da SSVP será aplicado junto para todos os membros da diretoria e para todos os membros do conselho fiscal (titulares e suplentes)</a:t>
            </a:r>
            <a:endParaRPr lang="pt-BR" altLang="pt-BR" sz="2800" u="sng" dirty="0">
              <a:latin typeface="Montserrat" panose="00000500000000000000" pitchFamily="2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0DDD622-4592-4A7E-8DF5-C3CF6EAE2AF1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46136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9" name="Retângulo 6">
            <a:extLst>
              <a:ext uri="{FF2B5EF4-FFF2-40B4-BE49-F238E27FC236}">
                <a16:creationId xmlns:a16="http://schemas.microsoft.com/office/drawing/2014/main" id="{F2796472-4A45-4CE0-AF6E-162D8FAF2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2708275"/>
            <a:ext cx="10814251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O consentimento com as decisões da hierarquia; </a:t>
            </a:r>
          </a:p>
          <a:p>
            <a:pPr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A obediência às diretrizes oriundas do CNB; </a:t>
            </a:r>
          </a:p>
          <a:p>
            <a:pPr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A observância deste Código e das decisões proferidas pela Comissão de Conduta Ética. 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42601EF2-A4B3-4DAD-A7E9-30C12DDA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AE859FF-2575-49A2-95FC-C8BCB317C181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01644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EA93FFC0-BEDE-4B97-A94F-D232BF47A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79" y="2295525"/>
            <a:ext cx="10114718" cy="37394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 2" panose="05020102010507070707" pitchFamily="18" charset="2"/>
              <a:buNone/>
              <a:defRPr/>
            </a:pPr>
            <a:endParaRPr lang="pt-BR" altLang="pt-BR" sz="900" b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Art. 8º - Este Código deve estar presente no exercício diário das atividades da SSVP, expressando o comportamento e respeito quanto:</a:t>
            </a:r>
          </a:p>
          <a:p>
            <a:pPr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I. A conduta ética e honesta perante as situações de conflitos de interesses.</a:t>
            </a:r>
          </a:p>
          <a:p>
            <a:pPr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II. O cumprimento das leis vigentes no país, e as normas emanadas do CNB.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38FF194D-D599-46FC-A438-C191725B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4DB7FB6-421F-4C8C-BA19-2246BFF8724E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246866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5114E180-B583-442F-9902-05B18A011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55" y="3006196"/>
            <a:ext cx="11529266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Art. 9º - Pelas diretrizes deste Código os envolvidos nas atividades vicentinas se tornam responsáveis pelo seu cumprimento, assegurando a prática permanente dos princípios éticos e garantindo respeito ao bom nome da SSVP. 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B662CFAD-85E9-4BD5-BEA7-22C423F0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0C2D7BC-FAAB-4587-879D-1E620933BA10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386042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3B54592B-1C22-466F-AC84-E2A93500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91" y="2354486"/>
            <a:ext cx="11610617" cy="35086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b="1" u="sng" dirty="0">
                <a:latin typeface="Montserrat" panose="00000500000000000000" pitchFamily="2" charset="0"/>
              </a:rPr>
              <a:t>Art. 15</a:t>
            </a:r>
            <a:r>
              <a:rPr lang="pt-BR" altLang="pt-BR" sz="2800" dirty="0">
                <a:latin typeface="Montserrat" panose="00000500000000000000" pitchFamily="2" charset="0"/>
              </a:rPr>
              <a:t>. Nas Unidades Vicentinas todos devem pautar o relacionamento entre si de acordo com os seguintes parâmetros de conduta: </a:t>
            </a:r>
          </a:p>
          <a:p>
            <a:pPr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l. Agir com cortesia, respeitando as diferenças individuais; </a:t>
            </a:r>
          </a:p>
          <a:p>
            <a:pPr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II. Reconhecer os méritos relativos aos trabalhos desenvolvidos pelos colegas; 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AB2C77F2-BC70-4814-BAE8-2CF41E72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D9AE7BEA-B0B2-46B6-A3F9-E1F5870CF541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756391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0D84836E-EC7E-45BA-8B05-484E1FC35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62" y="2903165"/>
            <a:ext cx="11475076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III. Não prejudicar a reputação de colegas por meio de julgamentos preconceituosos, falso testemunho; </a:t>
            </a:r>
          </a:p>
          <a:p>
            <a:pPr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IV. Não buscar troca de favores que possam dar origem a qualquer tipo de compromisso ou obrigação pessoal; 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2591604D-1B37-4815-B83E-2E791711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0F9AAAA-165E-4BF4-ADF8-A75F8994A0E3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3242988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162791AA-66AC-44BB-9F63-BA583210C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2924175"/>
            <a:ext cx="9636625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b="1" u="sng" dirty="0">
                <a:latin typeface="Montserrat" panose="00000500000000000000" pitchFamily="2" charset="0"/>
              </a:rPr>
              <a:t>Art. 15</a:t>
            </a:r>
            <a:r>
              <a:rPr lang="pt-BR" altLang="pt-BR" sz="2800" dirty="0">
                <a:latin typeface="Montserrat" panose="00000500000000000000" pitchFamily="2" charset="0"/>
              </a:rPr>
              <a:t>. § único. </a:t>
            </a: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É dever de todos zelar pela manutenção de um ambiente de trabalho cortês, harmônico e agradável, que possa transmitir conforto afetivo aos assistidos. 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0815A0D-64D5-4065-A532-752733908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45BF8F7-1988-49EC-A2D3-3B6BA19788E5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218056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E54B2B99-31CC-4599-B707-05508BF7B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71725"/>
            <a:ext cx="11167146" cy="35394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b="1" u="sng" dirty="0">
                <a:latin typeface="Montserrat" panose="00000500000000000000" pitchFamily="2" charset="0"/>
              </a:rPr>
              <a:t>Art. 18</a:t>
            </a:r>
            <a:r>
              <a:rPr lang="pt-BR" altLang="pt-BR" sz="2800" b="1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– A conduta dos dirigentes e gestores das Unidades Vicentinas deve servir de exemplo, sempre zelando pela harmonia e gerenciando os conflitos </a:t>
            </a:r>
          </a:p>
          <a:p>
            <a:pPr algn="just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§ 1º. Os dirigentes e gestores devem pautar o relacionamento com os empregados, voluntários, terceirizados e prestadores de serviços pelos seguintes parâmetros de conduta: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A9ACB6F7-3A5C-4EC6-8154-3A1D2764A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1AD40A8-D5E9-4E68-B1FE-8CA75E6F1934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3340277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B9F76CA-98F7-483A-88A7-5384E962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416" y="951203"/>
            <a:ext cx="9858084" cy="89047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/>
              </a:rPr>
              <a:t>Código de Conduta Ética do Vicentino e da Administração da SSVP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478C368E-5309-43D1-AD99-910BAF998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01" y="1898968"/>
            <a:ext cx="11896199" cy="43088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/>
              </a:rPr>
              <a:t>I </a:t>
            </a:r>
            <a:r>
              <a:rPr lang="pt-BR" altLang="pt-BR" sz="2800" dirty="0"/>
              <a:t>. </a:t>
            </a:r>
            <a:r>
              <a:rPr lang="pt-BR" altLang="pt-BR" sz="2800" dirty="0">
                <a:latin typeface="Montserrat" panose="00000500000000000000" pitchFamily="2" charset="0"/>
              </a:rPr>
              <a:t>Estimular a manifestação de ideias; </a:t>
            </a:r>
          </a:p>
          <a:p>
            <a:pPr algn="just">
              <a:defRPr/>
            </a:pPr>
            <a:endParaRPr lang="pt-BR" altLang="pt-BR" sz="16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II. Reconhecer os méritos; </a:t>
            </a:r>
            <a:endParaRPr lang="pt-BR" altLang="pt-BR" sz="2800" b="1" u="sng" dirty="0">
              <a:latin typeface="Montserrat" panose="00000500000000000000" pitchFamily="2" charset="0"/>
            </a:endParaRPr>
          </a:p>
          <a:p>
            <a:pPr>
              <a:defRPr/>
            </a:pPr>
            <a:endParaRPr lang="pt-BR" altLang="pt-BR" sz="16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III. Agir com cortesia, respeitando as diferenças individuais; </a:t>
            </a:r>
          </a:p>
          <a:p>
            <a:pPr>
              <a:defRPr/>
            </a:pPr>
            <a:endParaRPr lang="pt-BR" altLang="pt-BR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IV. Mostrar-se aberto a solucionar as dúvidas que lhes sejam apresentadas; </a:t>
            </a:r>
          </a:p>
          <a:p>
            <a:pPr>
              <a:defRPr/>
            </a:pPr>
            <a:endParaRPr lang="pt-BR" altLang="pt-BR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V. Procurar dirimir e pacificar eventuais conflitos; 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733BEE7-2599-466B-B25B-1DA99ADA6D65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87807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66677000-39BB-4F81-801A-D0DDF6619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32" y="2297820"/>
            <a:ext cx="11733067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Artigo 19. A SSVP é uma Organização, apartidária e que não admite nenhuma espécie de preconceito racial, filosófico ou político. 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§ 1º. Nas Unidades Vicentinas não devem tolerar assédios, ameaças, intimidações ou violências, de qualquer espécie ou natureza. 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§ 2º. Qualquer aliciamento, ato ou omissão que julguem contrários aos interesses da Organização devem ser comunicados imediatamente aos superiores hierárquicos;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022DC7E-0A5A-47E5-874F-BC7DB917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820BB12-055C-421F-9497-73787A5E3921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4203638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6" name="Retângulo 6">
            <a:extLst>
              <a:ext uri="{FF2B5EF4-FFF2-40B4-BE49-F238E27FC236}">
                <a16:creationId xmlns:a16="http://schemas.microsoft.com/office/drawing/2014/main" id="{530BB72B-C927-4070-9B20-14905322C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9" y="1950097"/>
            <a:ext cx="12063211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 2" panose="05020102010507070707" pitchFamily="18" charset="2"/>
              <a:buNone/>
              <a:defRPr/>
            </a:pPr>
            <a:r>
              <a:rPr lang="pt-BR" altLang="pt-BR" sz="2800" b="1" dirty="0">
                <a:latin typeface="Montserrat" panose="00000500000000000000" pitchFamily="2" charset="0"/>
              </a:rPr>
              <a:t>Art. 21- DOS CONFLITOS DE INTERESSES  </a:t>
            </a: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sz="2800" dirty="0">
                <a:latin typeface="Montserrat" panose="00000500000000000000" pitchFamily="2" charset="0"/>
              </a:rPr>
              <a:t>São considerados conflitos de interesses, entre outros: </a:t>
            </a:r>
          </a:p>
          <a:p>
            <a:pPr>
              <a:defRPr/>
            </a:pPr>
            <a:endParaRPr lang="pt-BR" sz="20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sz="2800" dirty="0">
                <a:latin typeface="Montserrat" panose="00000500000000000000" pitchFamily="2" charset="0"/>
              </a:rPr>
              <a:t>I. Utilizar as instalações, equipamentos das Unidades Vicentinas em </a:t>
            </a:r>
            <a:r>
              <a:rPr lang="pt-BR" sz="2800" b="1" u="sng" dirty="0">
                <a:latin typeface="Montserrat" panose="00000500000000000000" pitchFamily="2" charset="0"/>
              </a:rPr>
              <a:t>proveito próprio</a:t>
            </a:r>
            <a:r>
              <a:rPr lang="pt-BR" sz="2800" dirty="0">
                <a:latin typeface="Montserrat" panose="00000500000000000000" pitchFamily="2" charset="0"/>
              </a:rPr>
              <a:t>, para fins particulares ou para a </a:t>
            </a:r>
            <a:r>
              <a:rPr lang="pt-BR" sz="2800" b="1" u="sng" dirty="0">
                <a:latin typeface="Montserrat" panose="00000500000000000000" pitchFamily="2" charset="0"/>
              </a:rPr>
              <a:t>promoção de atividades ou manifestações de natureza política ou corporativista; </a:t>
            </a:r>
          </a:p>
          <a:p>
            <a:pPr>
              <a:defRPr/>
            </a:pPr>
            <a:endParaRPr lang="pt-BR" sz="20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sz="2800" dirty="0">
                <a:latin typeface="Montserrat" panose="00000500000000000000" pitchFamily="2" charset="0"/>
              </a:rPr>
              <a:t>IV. Estabelecer ou manter relação de sociedade formal ou informal com fornecedores; 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A7933200-7DEC-48E9-AF20-5125E8F91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2C26A7C-F611-4016-8EEF-3A0719DB5475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202011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CA734A4B-CE22-4D7E-9B29-A57CAA65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93" y="3255480"/>
            <a:ext cx="10183390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Art.22 - Nas Unidades Vicentinas são proibidos aceitar, dar, oferecer ou prometer, em benefício próprio, quaisquer tipos de brindes ou gratificações de qualquer pessoa ou empresa.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CF1FF4AB-6637-4B2C-ADEB-199481BB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8710006-56DC-4C69-9640-F372282BA02D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392449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6" name="Retângulo 6">
            <a:extLst>
              <a:ext uri="{FF2B5EF4-FFF2-40B4-BE49-F238E27FC236}">
                <a16:creationId xmlns:a16="http://schemas.microsoft.com/office/drawing/2014/main" id="{5519C5CB-789B-4BF6-9220-8A73F317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88" y="2124200"/>
            <a:ext cx="11942424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Artigo 23. A contratação de fornecedores deverá basear-se em critérios técnicos, profissionais e éticos, de acordo com as necessidades das Unidades Vicentinas. 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§ 1º. A Unidade Vicentina, ao adquirir qualquer produto ou serviço deverá consultar pelo menos 3 (três) fornecedores. 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§ 2º. Os negócios com fornecedores que tenham </a:t>
            </a:r>
            <a:r>
              <a:rPr lang="pt-BR" altLang="pt-BR" sz="2800" b="1" u="sng" dirty="0">
                <a:latin typeface="Montserrat" panose="00000500000000000000" pitchFamily="2" charset="0"/>
              </a:rPr>
              <a:t>RELAÇÕES DE PARENTESCO COM OS DIRIGENTES</a:t>
            </a:r>
            <a:r>
              <a:rPr lang="pt-BR" altLang="pt-BR" sz="2800" dirty="0">
                <a:latin typeface="Montserrat" panose="00000500000000000000" pitchFamily="2" charset="0"/>
              </a:rPr>
              <a:t>, empregados, associados e colaboradores devem ser evitados.</a:t>
            </a:r>
            <a:endParaRPr lang="pt-BR" altLang="pt-BR" sz="2400" u="sng" dirty="0">
              <a:latin typeface="Montserrat" panose="00000500000000000000" pitchFamily="2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9E1E3AE-0DEA-488E-8999-F53774629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F3AB6CA-3166-4325-AA84-977046FE6C4B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369715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E75B406-3D28-471B-871B-397FAE76D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708275"/>
            <a:ext cx="11367372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Art. 24 - Em respeito à natureza apartidária da SSVP, seus associados e empregados são proibidos de realizar quaisquer atividades ou manifestações de natureza política ou corporativista durante seu horário de trabalho, bem como de utilizar suas dependências, materiais, equipamentos e outros bens para atividades dessa natureza.</a:t>
            </a:r>
            <a:endParaRPr lang="pt-BR" altLang="pt-BR" sz="3600" b="1" u="sng" dirty="0">
              <a:latin typeface="Montserrat" panose="00000500000000000000" pitchFamily="2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7EE72965-73D6-499E-AE02-09027D61DB5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DB93F49D-14E0-4411-B3F4-4DB1B6DF9D19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6BC16B57-4502-448C-BFDB-B74C2CFB7204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2E6C9FF9-CB64-447C-8F3C-7B49141BFCF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4750EA6-1C5B-4E31-ACC1-3BD8A98A102B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Título 1">
            <a:extLst>
              <a:ext uri="{FF2B5EF4-FFF2-40B4-BE49-F238E27FC236}">
                <a16:creationId xmlns:a16="http://schemas.microsoft.com/office/drawing/2014/main" id="{C28429A8-68AD-40B8-96A2-53613769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BEAFA34-F177-4FB2-8BA7-5254C76CADC5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039124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7EE72965-73D6-499E-AE02-09027D61DB5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DB93F49D-14E0-4411-B3F4-4DB1B6DF9D19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6BC16B57-4502-448C-BFDB-B74C2CFB7204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2E6C9FF9-CB64-447C-8F3C-7B49141BFCF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4750EA6-1C5B-4E31-ACC1-3BD8A98A102B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tângulo 6">
            <a:extLst>
              <a:ext uri="{FF2B5EF4-FFF2-40B4-BE49-F238E27FC236}">
                <a16:creationId xmlns:a16="http://schemas.microsoft.com/office/drawing/2014/main" id="{3B930B9A-F413-437A-A985-2DD54FCFA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49" y="3141663"/>
            <a:ext cx="11254685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Art. 48 - Este Código entrou em vigor em todo o território nacional, em </a:t>
            </a:r>
            <a:r>
              <a:rPr lang="pt-BR" sz="2800" dirty="0">
                <a:latin typeface="Montserrat" panose="00000500000000000000" pitchFamily="2" charset="0"/>
              </a:rPr>
              <a:t>02 de abril de 2022 </a:t>
            </a:r>
            <a:r>
              <a:rPr lang="pt-BR" altLang="pt-BR" sz="2800" dirty="0">
                <a:latin typeface="Montserrat" panose="00000500000000000000" pitchFamily="2" charset="0"/>
              </a:rPr>
              <a:t>e aplicar-se-á aos processos em andamento, cabendo ao Conselho Nacional do Brasil e as demais Unidades Vicentinas promoverem a sua ampla divulgação. </a:t>
            </a:r>
            <a:endParaRPr lang="pt-BR" altLang="pt-BR" sz="2800" b="1" u="sng" dirty="0">
              <a:latin typeface="Montserrat" panose="00000500000000000000" pitchFamily="2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92CA7597-B49A-48B9-ABD1-329D276B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A182B99-4479-4C9B-B811-E993F346985D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470763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3" name="Retângulo 6">
            <a:extLst>
              <a:ext uri="{FF2B5EF4-FFF2-40B4-BE49-F238E27FC236}">
                <a16:creationId xmlns:a16="http://schemas.microsoft.com/office/drawing/2014/main" id="{FFC5E083-55AE-4202-8D24-0DE2F3009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60" y="1012426"/>
            <a:ext cx="11900079" cy="54322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pt-BR" sz="40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Concluindo</a:t>
            </a:r>
            <a:r>
              <a:rPr lang="en-US" altLang="pt-BR" sz="4000" b="1" dirty="0">
                <a:solidFill>
                  <a:srgbClr val="0070C0"/>
                </a:solidFill>
                <a:latin typeface="Montserrat" panose="00000500000000000000" pitchFamily="2" charset="0"/>
              </a:rPr>
              <a:t>:</a:t>
            </a:r>
          </a:p>
          <a:p>
            <a:pPr algn="ctr" eaLnBrk="1" hangingPunct="1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  vocação e a missão dos vicentinos é seguir Jesus Cristo servindo aqueles  que precisam dando testemunho do amor que liberta, que cura e dá vida. </a:t>
            </a:r>
            <a:endParaRPr lang="pt-BR" altLang="pt-BR" sz="2000" dirty="0">
              <a:latin typeface="Montserrat" panose="00000500000000000000" pitchFamily="2" charset="0"/>
            </a:endParaRPr>
          </a:p>
          <a:p>
            <a:pPr algn="just" eaLnBrk="1" hangingPunct="1">
              <a:defRPr/>
            </a:pPr>
            <a:endParaRPr lang="pt-BR" altLang="pt-BR" sz="1600" dirty="0">
              <a:latin typeface="Montserrat" panose="00000500000000000000" pitchFamily="2" charset="0"/>
            </a:endParaRPr>
          </a:p>
          <a:p>
            <a:pPr algn="just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Os vicentinos devem servir com alegria, pois tudo o que fizer deve ser feito com amor, como o próprio Cristo fez por nós. </a:t>
            </a:r>
          </a:p>
          <a:p>
            <a:pPr algn="just" eaLnBrk="1" hangingPunct="1">
              <a:defRPr/>
            </a:pPr>
            <a:endParaRPr lang="pt-BR" altLang="pt-BR" sz="300" dirty="0">
              <a:latin typeface="Montserrat" panose="00000500000000000000" pitchFamily="2" charset="0"/>
            </a:endParaRPr>
          </a:p>
          <a:p>
            <a:pPr algn="just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É na conferencia que está toda a essência do trabalho vicentino, toda a essência do amor de Deus aos excluídos.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AED0ACA-2F18-46C2-88A4-A8AB4F31C83C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2923628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0" y="4625542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Louvado Seja Nosso Senhor Jesus Cristo! </a:t>
            </a:r>
          </a:p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ecafo@ssvpbrasil.org.br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567" y="1065324"/>
            <a:ext cx="5352866" cy="273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32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037" y="2356834"/>
            <a:ext cx="6705494" cy="2438936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551037" y="2356834"/>
            <a:ext cx="6705494" cy="1931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Código de Conduta Ética do Vicentino e da Administração da SSVP </a:t>
            </a:r>
          </a:p>
        </p:txBody>
      </p:sp>
    </p:spTree>
    <p:extLst>
      <p:ext uri="{BB962C8B-B14F-4D97-AF65-F5344CB8AC3E}">
        <p14:creationId xmlns:p14="http://schemas.microsoft.com/office/powerpoint/2010/main" val="19542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B9F76CA-98F7-483A-88A7-5384E962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57C6C5B6-004C-429E-8728-A5AF3BCF6C0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A0AF64EA-D86A-4738-88C2-1FF55B1F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438" y="3019749"/>
            <a:ext cx="9160272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Código de Conduta Ética do Vicentino e da Administração da SSVP</a:t>
            </a:r>
          </a:p>
          <a:p>
            <a:pPr algn="ctr" eaLnBrk="1" hangingPunct="1">
              <a:defRPr/>
            </a:pPr>
            <a:r>
              <a:rPr lang="pt-BR" sz="2800" dirty="0">
                <a:latin typeface="Montserrat" panose="00000500000000000000" pitchFamily="2" charset="0"/>
              </a:rPr>
              <a:t>(Resolução Nº 007/2022 DE 02 de abril de 2022), que revogou a resolução n° 01/2019)</a:t>
            </a:r>
            <a:endParaRPr lang="pt-BR" altLang="pt-BR" sz="2800" u="sng" dirty="0">
              <a:latin typeface="Montserrat" panose="00000500000000000000" pitchFamily="2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95DF04D-E01D-4BF5-BF07-DB037DEB7626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65133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B055356-3660-AF2A-5DF4-CD66C42D1189}"/>
              </a:ext>
            </a:extLst>
          </p:cNvPr>
          <p:cNvSpPr txBox="1"/>
          <p:nvPr/>
        </p:nvSpPr>
        <p:spPr>
          <a:xfrm>
            <a:off x="1841679" y="3366238"/>
            <a:ext cx="844854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Garamond" panose="02020404030301010803" pitchFamily="18" charset="0"/>
              </a:rPr>
              <a:t>Para melhor desempenhar as nossas  atividades vicentinas, é que o  CNB </a:t>
            </a:r>
            <a:r>
              <a:rPr lang="pt-BR" sz="2800" b="1" dirty="0">
                <a:latin typeface="Garamond" panose="02020404030301010803" pitchFamily="18" charset="0"/>
              </a:rPr>
              <a:t>instituiu o  Código de Conduta Ética do Vicentino e da Administração da SSVP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7C6C5B6-004C-429E-8728-A5AF3BCF6C0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ACE10F6C-1052-4982-8568-F5D8A742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2CF7D3B-79F5-4BBC-8F4F-480EFDA232ED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36385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57C6C5B6-004C-429E-8728-A5AF3BCF6C0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22D6E56-A3C3-478A-9967-E45AB2586557}"/>
              </a:ext>
            </a:extLst>
          </p:cNvPr>
          <p:cNvSpPr/>
          <p:nvPr/>
        </p:nvSpPr>
        <p:spPr>
          <a:xfrm>
            <a:off x="1102247" y="1201020"/>
            <a:ext cx="903605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ética</a:t>
            </a:r>
            <a:endParaRPr lang="en-US" altLang="pt-BR" b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Espaço Reservado para Conteúdo 3">
            <a:extLst>
              <a:ext uri="{FF2B5EF4-FFF2-40B4-BE49-F238E27FC236}">
                <a16:creationId xmlns:a16="http://schemas.microsoft.com/office/drawing/2014/main" id="{FFC3D1A2-6395-42F0-A9E3-6163A8ED3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32" y="2291035"/>
            <a:ext cx="11758825" cy="4138207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Montserrat" panose="00000500000000000000" pitchFamily="2" charset="0"/>
              </a:rPr>
              <a:t>A lei é a obediência ao que é obrigatório, enquanto “ética é a obediência ao que não pode ser obrigatório. Pode-se obrigar alguém a obedecer uma lei, mas ética é o que se faz quando ninguém está olhando”.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800" b="1" dirty="0">
                <a:solidFill>
                  <a:schemeClr val="tx1"/>
                </a:solidFill>
                <a:latin typeface="Montserrat" panose="00000500000000000000" pitchFamily="2" charset="0"/>
              </a:rPr>
              <a:t>Valores essenciais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pt-BR" sz="2800" dirty="0">
                <a:solidFill>
                  <a:schemeClr val="tx1"/>
                </a:solidFill>
                <a:latin typeface="Montserrat" panose="00000500000000000000" pitchFamily="2" charset="0"/>
              </a:rPr>
              <a:t>Amor ou compaixão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pt-BR" sz="2800" dirty="0">
                <a:solidFill>
                  <a:schemeClr val="tx1"/>
                </a:solidFill>
                <a:latin typeface="Montserrat" panose="00000500000000000000" pitchFamily="2" charset="0"/>
              </a:rPr>
              <a:t>Verdade ,Integridade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pt-BR" sz="2800" dirty="0">
                <a:solidFill>
                  <a:schemeClr val="tx1"/>
                </a:solidFill>
                <a:latin typeface="Montserrat" panose="00000500000000000000" pitchFamily="2" charset="0"/>
              </a:rPr>
              <a:t>Justiça , Solidariedade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pt-BR" sz="2800" dirty="0">
                <a:solidFill>
                  <a:schemeClr val="tx1"/>
                </a:solidFill>
                <a:latin typeface="Montserrat" panose="00000500000000000000" pitchFamily="2" charset="0"/>
              </a:rPr>
              <a:t>Tolerância, </a:t>
            </a:r>
            <a:r>
              <a:rPr lang="pt-BR" sz="2800" dirty="0" err="1">
                <a:solidFill>
                  <a:schemeClr val="tx1"/>
                </a:solidFill>
                <a:latin typeface="Montserrat" panose="00000500000000000000" pitchFamily="2" charset="0"/>
              </a:rPr>
              <a:t>etc</a:t>
            </a:r>
            <a:endParaRPr lang="pt-BR" sz="28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pic>
        <p:nvPicPr>
          <p:cNvPr id="19" name="Picture 4" descr="O que é ética? Conceito, origem, função e principais códigos">
            <a:extLst>
              <a:ext uri="{FF2B5EF4-FFF2-40B4-BE49-F238E27FC236}">
                <a16:creationId xmlns:a16="http://schemas.microsoft.com/office/drawing/2014/main" id="{0BF89C10-3DDF-42A4-ACC6-5BE49D296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5846" r="17712" b="4507"/>
          <a:stretch>
            <a:fillRect/>
          </a:stretch>
        </p:blipFill>
        <p:spPr bwMode="auto">
          <a:xfrm>
            <a:off x="9257357" y="3796045"/>
            <a:ext cx="2557011" cy="263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1727045-DC56-4C00-A0D3-1D012317A9EC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75189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B055356-3660-AF2A-5DF4-CD66C42D1189}"/>
              </a:ext>
            </a:extLst>
          </p:cNvPr>
          <p:cNvSpPr txBox="1"/>
          <p:nvPr/>
        </p:nvSpPr>
        <p:spPr>
          <a:xfrm>
            <a:off x="437147" y="3366238"/>
            <a:ext cx="110617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Montserrat" panose="00000500000000000000" pitchFamily="2" charset="0"/>
              </a:rPr>
              <a:t>Art. 1º </a:t>
            </a:r>
            <a:r>
              <a:rPr lang="pt-BR" sz="2800" dirty="0">
                <a:latin typeface="Montserrat" panose="00000500000000000000" pitchFamily="2" charset="0"/>
              </a:rPr>
              <a:t>- A ética é o ideal de conduta humana, que orienta cada ser humano sobre o que é bom e correto e o que deveria assumir, orientando sua vida em relação a seus semelhantes e visando ao bem comum.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D5FDDC1A-DB95-4210-99F4-7126F063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793D1F80-DD57-447D-B2EC-EED78243AF58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188268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B055356-3660-AF2A-5DF4-CD66C42D1189}"/>
              </a:ext>
            </a:extLst>
          </p:cNvPr>
          <p:cNvSpPr txBox="1"/>
          <p:nvPr/>
        </p:nvSpPr>
        <p:spPr>
          <a:xfrm>
            <a:off x="677779" y="2657688"/>
            <a:ext cx="98580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Montserrat" panose="00000500000000000000"/>
              </a:rPr>
              <a:t>Art. 5º - </a:t>
            </a:r>
            <a:r>
              <a:rPr lang="pt-BR" sz="2800" dirty="0">
                <a:latin typeface="Montserrat" panose="00000500000000000000"/>
              </a:rPr>
              <a:t>A honestidade, a dignidade, a solidariedade, o respeito ao semelhante, a lealdade, a transparência, a fraternidade, a verdade e a consciência dos princípios éticos são os valores maiores que devem orientar a conduta ético-moral dos dirigentes da SSVP.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6FBBED91-627E-4B8F-B5C1-09E1E16AA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9" y="1054550"/>
            <a:ext cx="9858084" cy="8955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Código de Conduta Ética do Vicentino e da Administração da SSVP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049F962-CDA3-48AD-8428-63E8E1FF2284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366743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B9F76CA-98F7-483A-88A7-5384E962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416" y="951203"/>
            <a:ext cx="9858084" cy="13020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/>
              </a:rPr>
              <a:t>Código de Conduta Ética do Vicentino e da Administração da SSVP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D0ABC62B-E326-4B4E-9753-5BC8B21B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65" y="2273228"/>
            <a:ext cx="11256563" cy="39087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 2" panose="05020102010507070707" pitchFamily="18" charset="2"/>
              <a:buNone/>
              <a:defRPr/>
            </a:pPr>
            <a:endParaRPr lang="pt-BR" altLang="pt-BR" sz="1000" b="1" u="sng" dirty="0">
              <a:solidFill>
                <a:srgbClr val="0070C0"/>
              </a:solidFill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Art. 6º - Exemplos de conduta compatível com a SSVP:</a:t>
            </a:r>
          </a:p>
          <a:p>
            <a:pPr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A prática da visita semanal aos assistidos e a participação nas reuniões.</a:t>
            </a:r>
          </a:p>
          <a:p>
            <a:pPr>
              <a:defRPr/>
            </a:pPr>
            <a:endParaRPr lang="pt-BR" altLang="pt-BR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A pontualidade com todas as obrigações; </a:t>
            </a:r>
          </a:p>
          <a:p>
            <a:pPr>
              <a:defRPr/>
            </a:pPr>
            <a:endParaRPr lang="pt-BR" altLang="pt-BR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O zelo pela unidade e fraternidade </a:t>
            </a:r>
            <a:r>
              <a:rPr lang="pt-BR" sz="2800" dirty="0">
                <a:latin typeface="Montserrat" panose="00000500000000000000" pitchFamily="2" charset="0"/>
              </a:rPr>
              <a:t>no seio da SSVP</a:t>
            </a: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defRPr/>
            </a:pPr>
            <a:endParaRPr lang="pt-BR" altLang="pt-BR" dirty="0">
              <a:latin typeface="Montserrat" panose="00000500000000000000" pitchFamily="2" charset="0"/>
            </a:endParaRP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O cumprimento dos encargos assumidos.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1F6E00A-E8B8-41B2-A2DC-228DF8254A44}"/>
              </a:ext>
            </a:extLst>
          </p:cNvPr>
          <p:cNvSpPr/>
          <p:nvPr/>
        </p:nvSpPr>
        <p:spPr>
          <a:xfrm>
            <a:off x="982593" y="24657"/>
            <a:ext cx="72009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Diretoria</a:t>
            </a:r>
          </a:p>
        </p:txBody>
      </p:sp>
    </p:spTree>
    <p:extLst>
      <p:ext uri="{BB962C8B-B14F-4D97-AF65-F5344CB8AC3E}">
        <p14:creationId xmlns:p14="http://schemas.microsoft.com/office/powerpoint/2010/main" val="3357221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1373</Words>
  <Application>Microsoft Office PowerPoint</Application>
  <PresentationFormat>Widescreen</PresentationFormat>
  <Paragraphs>142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Garamond</vt:lpstr>
      <vt:lpstr>Montserrat</vt:lpstr>
      <vt:lpstr>Wingdings</vt:lpstr>
      <vt:lpstr>Wingdings 2</vt:lpstr>
      <vt:lpstr>Tema do Office</vt:lpstr>
      <vt:lpstr>Apresentação do PowerPoint</vt:lpstr>
      <vt:lpstr>Apresentação do PowerPoint</vt:lpstr>
      <vt:lpstr>Formação Básica 1ª parte</vt:lpstr>
      <vt:lpstr>Código de Conduta Ética do Vicentino e da Administração da SSVP </vt:lpstr>
      <vt:lpstr>Código de Conduta Ética do Vicentino e da Administração da SSVP </vt:lpstr>
      <vt:lpstr>Apresentação do PowerPoint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Código de Conduta Ética do Vicentino e da Administração da SSVP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45</cp:revision>
  <dcterms:created xsi:type="dcterms:W3CDTF">2022-08-23T14:33:21Z</dcterms:created>
  <dcterms:modified xsi:type="dcterms:W3CDTF">2024-08-18T23:14:00Z</dcterms:modified>
</cp:coreProperties>
</file>