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8" r:id="rId2"/>
    <p:sldId id="428" r:id="rId3"/>
    <p:sldId id="429" r:id="rId4"/>
    <p:sldId id="442" r:id="rId5"/>
    <p:sldId id="443" r:id="rId6"/>
    <p:sldId id="444" r:id="rId7"/>
    <p:sldId id="445" r:id="rId8"/>
    <p:sldId id="446" r:id="rId9"/>
    <p:sldId id="402" r:id="rId10"/>
    <p:sldId id="447" r:id="rId11"/>
    <p:sldId id="448" r:id="rId12"/>
    <p:sldId id="449" r:id="rId13"/>
    <p:sldId id="450" r:id="rId14"/>
    <p:sldId id="451" r:id="rId15"/>
    <p:sldId id="452" r:id="rId16"/>
    <p:sldId id="453" r:id="rId17"/>
    <p:sldId id="408" r:id="rId18"/>
    <p:sldId id="454" r:id="rId19"/>
    <p:sldId id="455" r:id="rId20"/>
    <p:sldId id="456" r:id="rId21"/>
    <p:sldId id="457" r:id="rId22"/>
    <p:sldId id="458" r:id="rId23"/>
    <p:sldId id="465" r:id="rId24"/>
    <p:sldId id="466" r:id="rId25"/>
    <p:sldId id="467" r:id="rId26"/>
    <p:sldId id="430" r:id="rId27"/>
    <p:sldId id="468" r:id="rId28"/>
    <p:sldId id="431" r:id="rId29"/>
    <p:sldId id="469" r:id="rId30"/>
    <p:sldId id="432" r:id="rId31"/>
    <p:sldId id="435" r:id="rId32"/>
    <p:sldId id="434" r:id="rId33"/>
    <p:sldId id="470" r:id="rId34"/>
    <p:sldId id="472" r:id="rId35"/>
    <p:sldId id="471" r:id="rId36"/>
    <p:sldId id="473" r:id="rId37"/>
    <p:sldId id="422" r:id="rId38"/>
    <p:sldId id="417" r:id="rId39"/>
    <p:sldId id="474" r:id="rId40"/>
    <p:sldId id="475" r:id="rId41"/>
    <p:sldId id="478" r:id="rId42"/>
    <p:sldId id="476" r:id="rId43"/>
    <p:sldId id="477" r:id="rId44"/>
    <p:sldId id="293" r:id="rId4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6AFCD-46DF-4B76-990C-698C333ACC10}" type="datetimeFigureOut">
              <a:rPr lang="pt-BR" smtClean="0"/>
              <a:t>23/05/2024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1D683-805F-4558-A1F8-9B1123409F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6600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307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430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BD2C0-FC6D-460A-8EFD-F312500ED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D13CE73-BD10-4B15-926B-BDB222FC3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771B5-030E-42D9-9B76-6255847E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88357B-40A3-4C2A-9FD7-A8EA67C98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363DB4-53F1-4C4A-A559-541228CD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828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FABB27-6A98-43A6-B7AB-848369A65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3BFE070-371A-45B2-973C-1BEF9A937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3587DA-83B3-4427-800F-9F382D59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A03BC6-1802-4853-A9B2-5D784869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70AEFD-B6FD-47BA-8F05-BA27C677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28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DAB268-246C-4BDD-9F3B-FD294615A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D1C9803-8BAA-4F68-937C-5099F47EE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E34698-6E52-4A03-9C90-406CEBE2E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097EA3-CD5F-48CB-BDAE-EAF4B7CE6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5DDE6C-40DC-445C-8F64-221438DBE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9108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EFE6FA-F2E2-4644-992C-3BF79D2AD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B4FCBD-EF52-4668-9595-67911CB1F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AD75E6-3B66-4BB9-8DAA-29164BDFD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28C8AA-6B16-469A-8990-65ED79390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02DD33-911B-4F73-85AA-605655BBA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69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D59CD-9586-4B13-909C-ED950829F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D0714F5-1DD0-490D-AC51-2F5B1552D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98CA95-99CA-4F52-8346-7491606A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39E06F-E225-420E-94B2-F65D5B96B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E1C59A-B848-446B-88A1-007F7F7A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76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C5FB0-405A-436A-9A08-CC452E035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0ADE73-6A6A-48F4-8161-0A60D7413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8E9DEE-FCD0-46F0-9AC4-7C0D7CAB7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F59034-D1E8-44ED-B179-0359F227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23/05/2024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79A953-39CC-4E47-B0E0-B6554E19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3F7F68-F463-4E83-A2C3-3F93A35A5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69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5344DD-B359-4589-AF6A-83AA044E7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0B555A4-C681-4771-8AE2-63357EF80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C1617FB-EB75-49BC-BFA0-EA3640560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74BCBAA-7DA9-4980-978F-AA9A7DB290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3900BC7-2C2E-4C0A-A719-9F2BC919D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EC56BE5-CDDF-42E1-8D43-760D8886C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23/05/2024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11F873E-7EBE-4DED-86EC-65CAD70F4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87F3883-828A-48B5-8A7E-3772DC983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79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6A9DD5-B6E5-444C-B344-2B84E9C0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CB1F10B-4D77-41BB-A809-4A0C54017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23/05/2024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6174A52-8501-467C-848C-3D0424FBB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7929797-E00F-416D-B776-54AD107EF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620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00F94BD-2961-40FB-BD6B-A2D189D8C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23/05/2024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5158D13-1BB7-43CE-A2DB-39760ECAC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B976DAF-0198-40F3-A9F7-E46553712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597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88C0CC-A6E4-4205-89ED-E6C688733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AEB8B8-0377-4A61-912D-B068471A2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CEDF00-405B-40BE-BA66-75E036B9D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AF37940-9FA8-4A2B-B88C-42530F3F9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23/05/2024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87F2AED-4522-4F1D-970A-2E633E825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7F7880-50AC-4304-B4A6-B43E3255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38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721A9-3A96-4B92-A8EE-7F2C76B30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775EB7F-735E-43E8-B797-48D2A899B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C5BE947-6A26-420D-9660-4A1759189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18C770-026B-4211-BAA7-9426A1617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23/05/2024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1F0E9F-A7C9-498F-B83C-F351E1523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260D605-416B-415F-A2CB-003AA0227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56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B4CF572-AB65-4B15-9CBA-E5683F0E5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2C9293-8B07-4A8A-BB7A-5DE378DE4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6EFB99-CCDD-4228-9C70-1B62D0601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2EA1-8292-44DA-8F9F-4133E0E04F55}" type="datetimeFigureOut">
              <a:rPr lang="pt-BR" smtClean="0"/>
              <a:t>23/05/2024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B8B270-DBFA-483A-9831-CAD4045E5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FE891D-248E-4E83-B4F4-D0A29D2C2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59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930" y="1899000"/>
            <a:ext cx="3042141" cy="3060000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0752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370" y="2012916"/>
            <a:ext cx="11691260" cy="4516746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pt-BR" sz="11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E porquê falar desses assuntos no âmbito da SSVP?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2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Há um crescente anseio de que a SSVP pode e deve (com certos limites) avançar numa participação mais efetiva na transformação da sociedade. E dentro deste conjunto há a presença de muitos de seus membros na vida pública.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100" dirty="0">
              <a:latin typeface="Montserrat" panose="00000500000000000000" pitchFamily="2" charset="0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A cada período de eleições percebe-se a participação de maior número de vicentinos.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100" dirty="0">
              <a:latin typeface="Montserrat" panose="00000500000000000000" pitchFamily="2" charset="0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Porém, em sentido contrário, muitos tendem a demonstrar desinteresse, apatia e até sentimentos de raiva em temas relacionados à política, principalmente a partidária.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273603CB-6EB6-6B4D-D530-F2A582B42120}"/>
              </a:ext>
            </a:extLst>
          </p:cNvPr>
          <p:cNvSpPr/>
          <p:nvPr/>
        </p:nvSpPr>
        <p:spPr>
          <a:xfrm>
            <a:off x="0" y="0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>
                <a:latin typeface="Garamond" panose="02020404030301010803" pitchFamily="18" charset="0"/>
              </a:rPr>
              <a:t>SSVP E POLÍTICA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C875C3BF-8251-0442-8958-57F82E65F6E3}"/>
              </a:ext>
            </a:extLst>
          </p:cNvPr>
          <p:cNvSpPr txBox="1">
            <a:spLocks/>
          </p:cNvSpPr>
          <p:nvPr/>
        </p:nvSpPr>
        <p:spPr>
          <a:xfrm>
            <a:off x="1899743" y="1261964"/>
            <a:ext cx="7562479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pt-BR" sz="3900" b="1" dirty="0">
                <a:solidFill>
                  <a:srgbClr val="0053A1"/>
                </a:solidFill>
                <a:latin typeface="Garamond" panose="02020404030301010803" pitchFamily="18" charset="0"/>
              </a:rPr>
              <a:t>JUSTIÇA: É O Que Busca a SSVP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200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37B9C29-E70C-F462-663D-02150CFD9F1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561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1" y="2447208"/>
            <a:ext cx="11723916" cy="448481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sz="3600" dirty="0">
                <a:latin typeface="Montserrat" panose="00000500000000000000" pitchFamily="2" charset="0"/>
              </a:rPr>
              <a:t>Princípio básico é aquilo que, se bem compreendido (aplicado, naturalmente), fará com que problemas / dúvidas / discussões sejam facilmente superados. E São 7 (sete) princípios que estão no documento: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3600" b="1" dirty="0">
              <a:solidFill>
                <a:srgbClr val="FF0000"/>
              </a:solidFill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pt-BR" sz="3600" dirty="0">
                <a:latin typeface="Montserrat" panose="00000500000000000000" pitchFamily="2" charset="0"/>
              </a:rPr>
              <a:t>1 - É um assunto que divide opiniões e, muitas vezes, opõe os vicentinos (mas precisa ser enfrentado);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pt-BR" sz="3600" b="1" dirty="0">
              <a:solidFill>
                <a:srgbClr val="FF0000"/>
              </a:solidFill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pt-BR" sz="3600" dirty="0">
                <a:latin typeface="Montserrat" panose="00000500000000000000" pitchFamily="2" charset="0"/>
              </a:rPr>
              <a:t>2 - Política é uma coisa, politicagem é outra (bastante diferente);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pt-BR" sz="3600" b="1" dirty="0">
              <a:solidFill>
                <a:srgbClr val="FF0000"/>
              </a:solidFill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pt-BR" sz="3600" dirty="0">
                <a:latin typeface="Montserrat" panose="00000500000000000000" pitchFamily="2" charset="0"/>
              </a:rPr>
              <a:t>3 - A independência política da SSVP (é uma obrigação que está no Artigo 7.8 da Regra da Confederação e precisa ser seguido em todo o mundo);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pt-BR" sz="3300" b="1" dirty="0">
              <a:solidFill>
                <a:srgbClr val="FF0000"/>
              </a:solidFill>
              <a:latin typeface="Montserrat" panose="00000500000000000000" pitchFamily="2" charset="0"/>
            </a:endParaRP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 txBox="1">
            <a:spLocks/>
          </p:cNvSpPr>
          <p:nvPr/>
        </p:nvSpPr>
        <p:spPr>
          <a:xfrm>
            <a:off x="1106508" y="752727"/>
            <a:ext cx="7390395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3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56091A9-473B-D87A-F93A-7947C29D6A6D}"/>
              </a:ext>
            </a:extLst>
          </p:cNvPr>
          <p:cNvSpPr txBox="1"/>
          <p:nvPr/>
        </p:nvSpPr>
        <p:spPr>
          <a:xfrm>
            <a:off x="272143" y="1214279"/>
            <a:ext cx="1088955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pt-BR" sz="2800" b="1" dirty="0">
                <a:solidFill>
                  <a:srgbClr val="0053A1"/>
                </a:solidFill>
                <a:latin typeface="Garamond" panose="02020404030301010803" pitchFamily="18" charset="0"/>
              </a:rPr>
              <a:t>Definições Básicas Do Posicionamento Oficial Da SSVP Em  Relação à Política e Todas as Questões Oriundas.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C7E4353-BA67-31D6-560A-3A322083D772}"/>
              </a:ext>
            </a:extLst>
          </p:cNvPr>
          <p:cNvSpPr/>
          <p:nvPr/>
        </p:nvSpPr>
        <p:spPr>
          <a:xfrm>
            <a:off x="0" y="0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>
                <a:latin typeface="Garamond" panose="02020404030301010803" pitchFamily="18" charset="0"/>
              </a:rPr>
              <a:t>SSVP E POLÍTICA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4F542A9-3D4D-5C70-208A-27C0710AE43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99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1" y="2182463"/>
            <a:ext cx="11723916" cy="4347199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pt-BR" sz="1000" dirty="0"/>
          </a:p>
          <a:p>
            <a:pPr marL="457200" lvl="1" indent="0" algn="just">
              <a:spcBef>
                <a:spcPts val="0"/>
              </a:spcBef>
              <a:buNone/>
            </a:pPr>
            <a:endParaRPr lang="pt-BR" sz="5100" b="1" dirty="0">
              <a:solidFill>
                <a:srgbClr val="FF0000"/>
              </a:solidFill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pt-BR" sz="5100" dirty="0">
                <a:latin typeface="Montserrat" panose="00000500000000000000" pitchFamily="2" charset="0"/>
              </a:rPr>
              <a:t>4 - Por isso mesmo, a SSVP não é apolítica. É apartidária;</a:t>
            </a:r>
            <a:endParaRPr lang="pt-BR" sz="5100" b="1" dirty="0">
              <a:solidFill>
                <a:srgbClr val="FF0000"/>
              </a:solidFill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endParaRPr lang="pt-BR" sz="5100" dirty="0"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pt-BR" sz="5100" dirty="0">
                <a:latin typeface="Montserrat" panose="00000500000000000000" pitchFamily="2" charset="0"/>
              </a:rPr>
              <a:t>5 - A SSVP segue o que rege a Igreja, pois o trabalho é um verdadeiro ministério;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pt-BR" sz="5100" b="1" dirty="0">
              <a:solidFill>
                <a:srgbClr val="FF0000"/>
              </a:solidFill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pt-BR" sz="5100" dirty="0">
                <a:latin typeface="Montserrat" panose="00000500000000000000" pitchFamily="2" charset="0"/>
              </a:rPr>
              <a:t>6 - A escolha de bons candidatos é uma tarefa difícil, mas necessária: conhecer os Partidos e os candidatos; e a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pt-BR" sz="5100" b="1" dirty="0">
              <a:solidFill>
                <a:srgbClr val="FF0000"/>
              </a:solidFill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pt-BR" sz="5100" dirty="0">
                <a:latin typeface="Montserrat" panose="00000500000000000000" pitchFamily="2" charset="0"/>
              </a:rPr>
              <a:t>7 - A prudência (que se espera) do candidato que é vicentino;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 txBox="1">
            <a:spLocks/>
          </p:cNvSpPr>
          <p:nvPr/>
        </p:nvSpPr>
        <p:spPr>
          <a:xfrm>
            <a:off x="1106508" y="752727"/>
            <a:ext cx="7390395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3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CA02697-5CA4-1762-578D-FC5AA7490283}"/>
              </a:ext>
            </a:extLst>
          </p:cNvPr>
          <p:cNvSpPr/>
          <p:nvPr/>
        </p:nvSpPr>
        <p:spPr>
          <a:xfrm>
            <a:off x="0" y="0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>
                <a:latin typeface="Garamond" panose="02020404030301010803" pitchFamily="18" charset="0"/>
              </a:rPr>
              <a:t>SSVP E POLÍTICA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A856FE6-4097-DB83-AC03-3DF3F845F3DB}"/>
              </a:ext>
            </a:extLst>
          </p:cNvPr>
          <p:cNvSpPr txBox="1"/>
          <p:nvPr/>
        </p:nvSpPr>
        <p:spPr>
          <a:xfrm>
            <a:off x="272143" y="1214279"/>
            <a:ext cx="1088955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pt-BR" sz="2800" b="1" dirty="0">
                <a:solidFill>
                  <a:srgbClr val="0053A1"/>
                </a:solidFill>
                <a:latin typeface="Garamond" panose="02020404030301010803" pitchFamily="18" charset="0"/>
              </a:rPr>
              <a:t>Definições Básicas Do Posicionamento Oficial Da SSVP Em  Relação à Política e Todas as Questões Oriundas.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0340451-11E8-AA60-E060-E3DE17BE09F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207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EE3CD379-69F8-471A-BB26-637C4E96C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880" y="392520"/>
            <a:ext cx="7390395" cy="903513"/>
          </a:xfrm>
        </p:spPr>
        <p:txBody>
          <a:bodyPr rtlCol="0" anchor="b">
            <a:normAutofit/>
          </a:bodyPr>
          <a:lstStyle/>
          <a:p>
            <a:pPr rtl="0"/>
            <a:r>
              <a:rPr lang="pt-BR" sz="4000" b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SSVP E POLÍTICA</a:t>
            </a:r>
            <a:endParaRPr lang="pt-BR" sz="3000" b="1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75FB89F-95DC-4E6E-8DDA-2DE90132A6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47842" y="1989000"/>
            <a:ext cx="2863190" cy="2880000"/>
          </a:xfrm>
          <a:prstGeom prst="rect">
            <a:avLst/>
          </a:prstGeom>
        </p:spPr>
      </p:pic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213880" y="3107285"/>
            <a:ext cx="748231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chemeClr val="bg1"/>
                </a:solidFill>
                <a:latin typeface="Garamond" panose="02020404030301010803" pitchFamily="18" charset="0"/>
              </a:rPr>
              <a:t>ESCLARECIMENTOS E ORIENTAÇÕES PRÁTICAS SOBRE O QUOTIDIANO DOS VICENTINOS: PERGUNTAS E RESPOSTAS.</a:t>
            </a:r>
          </a:p>
        </p:txBody>
      </p:sp>
    </p:spTree>
    <p:extLst>
      <p:ext uri="{BB962C8B-B14F-4D97-AF65-F5344CB8AC3E}">
        <p14:creationId xmlns:p14="http://schemas.microsoft.com/office/powerpoint/2010/main" val="1404546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71" y="2428872"/>
            <a:ext cx="11537632" cy="3659604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Não envolvimento da SSVP (por suas Conferências, Conselhos e Obras Unidas e Especiais) em campanhas político-eleitorais). 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Da liberdade dos vicentinos para tal.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dirty="0">
              <a:latin typeface="Montserrat" panose="00000500000000000000" pitchFamily="2" charset="0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Afastamento de cargos e/ou da missão vicentina.</a:t>
            </a:r>
          </a:p>
          <a:p>
            <a:pPr algn="just">
              <a:spcBef>
                <a:spcPts val="0"/>
              </a:spcBef>
              <a:buFontTx/>
              <a:buChar char="-"/>
            </a:pPr>
            <a:endParaRPr lang="pt-BR" dirty="0">
              <a:latin typeface="Montserrat" panose="00000500000000000000" pitchFamily="2" charset="0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A distribuição de materiais de campanha em reuniões e/ou eventos oficiais e a organização de eventos específicos para discussão política, </a:t>
            </a:r>
            <a:r>
              <a:rPr lang="pt-BR" sz="2400" dirty="0">
                <a:latin typeface="Montserrat" panose="00000500000000000000" pitchFamily="2" charset="0"/>
              </a:rPr>
              <a:t>da proibição de ajuda da </a:t>
            </a:r>
            <a:r>
              <a:rPr lang="pt-BR" sz="2400" b="1" dirty="0">
                <a:latin typeface="Montserrat" panose="00000500000000000000" pitchFamily="2" charset="0"/>
              </a:rPr>
              <a:t>SSVP</a:t>
            </a:r>
            <a:r>
              <a:rPr lang="pt-BR" sz="2400" dirty="0">
                <a:latin typeface="Montserrat" panose="00000500000000000000" pitchFamily="2" charset="0"/>
              </a:rPr>
              <a:t> a candidatos.</a:t>
            </a:r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9E5A451-2029-AEE8-4720-5EC47C9B61BD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30354D9-858F-9E83-80DF-374725B9170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6DD6DD28-2F78-FB44-0B74-797DB821FB23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456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777" y="2188099"/>
            <a:ext cx="10331532" cy="3357678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Compromissos públicos de candidatos com a SSVP.</a:t>
            </a:r>
          </a:p>
          <a:p>
            <a:pPr algn="just">
              <a:spcBef>
                <a:spcPts val="0"/>
              </a:spcBef>
              <a:buFontTx/>
              <a:buChar char="-"/>
            </a:pPr>
            <a:endParaRPr lang="pt-BR" dirty="0">
              <a:latin typeface="Montserrat" panose="00000500000000000000" pitchFamily="2" charset="0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Os procedimentos com as Famílias Assistidas.</a:t>
            </a:r>
          </a:p>
          <a:p>
            <a:pPr algn="just">
              <a:spcBef>
                <a:spcPts val="0"/>
              </a:spcBef>
              <a:buFontTx/>
              <a:buChar char="-"/>
            </a:pPr>
            <a:endParaRPr lang="pt-BR" dirty="0">
              <a:latin typeface="Montserrat" panose="00000500000000000000" pitchFamily="2" charset="0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As sedes e outros locais de reuniões e eventos da SSVP.</a:t>
            </a:r>
          </a:p>
          <a:p>
            <a:pPr algn="just">
              <a:spcBef>
                <a:spcPts val="0"/>
              </a:spcBef>
              <a:buFontTx/>
              <a:buChar char="-"/>
            </a:pPr>
            <a:endParaRPr lang="pt-BR" dirty="0">
              <a:latin typeface="Montserrat" panose="00000500000000000000" pitchFamily="2" charset="0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O alcance dessas orientações e de possíveis sanções. </a:t>
            </a:r>
          </a:p>
          <a:p>
            <a:pPr algn="just">
              <a:spcBef>
                <a:spcPts val="0"/>
              </a:spcBef>
              <a:buFontTx/>
              <a:buChar char="-"/>
            </a:pPr>
            <a:endParaRPr lang="pt-BR" dirty="0">
              <a:latin typeface="Montserrat" panose="00000500000000000000" pitchFamily="2" charset="0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Da solução interna de conflitos.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34FA7B-3CC5-32D7-4FD6-B11C1B6AC589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12AE95F-4120-8543-DC50-9074C7096B64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F2698B6-DE1B-4379-1E95-3646C0408E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56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40615"/>
            <a:ext cx="11887200" cy="4013599"/>
          </a:xfrm>
        </p:spPr>
        <p:txBody>
          <a:bodyPr>
            <a:normAutofit fontScale="92500"/>
          </a:bodyPr>
          <a:lstStyle/>
          <a:p>
            <a:pPr marL="457200" lvl="1" indent="0" algn="just">
              <a:spcBef>
                <a:spcPts val="0"/>
              </a:spcBef>
              <a:buNone/>
            </a:pPr>
            <a:r>
              <a:rPr lang="pt-BR" sz="3000" b="1" dirty="0">
                <a:latin typeface="Montserrat" panose="00000500000000000000" pitchFamily="2" charset="0"/>
              </a:rPr>
              <a:t>Não envolvimento da SSVP (por suas Conferências, Conselhos e Obras Unidas e Especiais) em campanhas político-eleitorais). Da liberdade dos vicentinos para tal.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pt-BR" sz="1100" dirty="0"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pt-BR" sz="3000" dirty="0">
                <a:latin typeface="Montserrat" panose="00000500000000000000" pitchFamily="2" charset="0"/>
              </a:rPr>
              <a:t>- A SSVP (seja Conferências, Conselhos e/ou Obras Unidas e Especiais) não pode fazer campanha política ou mesmo declarar apoio a quem quer seja. Nem mesmo para vicentinos.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pt-BR" sz="1100" dirty="0"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pt-BR" sz="3000" dirty="0">
                <a:latin typeface="Montserrat" panose="00000500000000000000" pitchFamily="2" charset="0"/>
              </a:rPr>
              <a:t>- A participação de todo e qualquer vicentino deve ser livre e desinteressada de qualquer tipo de vantagem ou promoção pessoal. Especialmente para campanhas político-partidárias.</a:t>
            </a:r>
            <a:endParaRPr lang="pt-BR" b="1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BBDF5F0-7DA8-8C24-B075-E27FA774E081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D279D0C8-6F6B-9323-B00B-C1B758B5481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199EFD08-A59A-B6AF-A2C3-738236E47139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769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20" y="2332252"/>
            <a:ext cx="11079183" cy="3756224"/>
          </a:xfrm>
        </p:spPr>
        <p:txBody>
          <a:bodyPr>
            <a:normAutofit/>
          </a:bodyPr>
          <a:lstStyle/>
          <a:p>
            <a:pPr marL="457200" lvl="1" indent="0" algn="just">
              <a:spcBef>
                <a:spcPts val="0"/>
              </a:spcBef>
              <a:buNone/>
            </a:pPr>
            <a:r>
              <a:rPr lang="pt-BR" sz="2800" b="1" dirty="0">
                <a:latin typeface="Montserrat" panose="00000500000000000000" pitchFamily="2" charset="0"/>
              </a:rPr>
              <a:t>Afastamento de cargos e/ou da missão vicentina.</a:t>
            </a:r>
            <a:endParaRPr lang="pt-BR" sz="2800" dirty="0"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endParaRPr lang="pt-BR" sz="2800" dirty="0"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pt-BR" sz="2800" b="1" dirty="0">
                <a:latin typeface="Montserrat" panose="00000500000000000000" pitchFamily="2" charset="0"/>
              </a:rPr>
              <a:t>É necessário que os vicentinos, candidatos nas eleições, se afastem de suas funções como membros da SSVP durante o período de campanha eleitoral? 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pt-BR" sz="2800" b="1" dirty="0"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pt-BR" sz="2800" b="1" dirty="0">
                <a:latin typeface="Montserrat" panose="00000500000000000000" pitchFamily="2" charset="0"/>
              </a:rPr>
              <a:t>E no caso daqueles que, porventura, ocupem encargos de direção, há a necessidade de se afastarem?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b="1" dirty="0"/>
          </a:p>
          <a:p>
            <a:pPr marL="0" indent="0" algn="just">
              <a:spcBef>
                <a:spcPts val="0"/>
              </a:spcBef>
              <a:buNone/>
            </a:pPr>
            <a:endParaRPr lang="pt-BR" b="1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53076263-9DFD-39EA-A4A3-6D2516386ED8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3CAF5ED4-B42A-7B2E-684A-EC8C50BCC86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FE7B9755-938A-CA6A-6713-0CD2458BF3EA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377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42" y="2175145"/>
            <a:ext cx="11723916" cy="4025573"/>
          </a:xfrm>
        </p:spPr>
        <p:txBody>
          <a:bodyPr>
            <a:normAutofit/>
          </a:bodyPr>
          <a:lstStyle/>
          <a:p>
            <a:pPr marL="457200" lvl="1" indent="0" algn="just">
              <a:spcBef>
                <a:spcPts val="0"/>
              </a:spcBef>
              <a:buNone/>
            </a:pPr>
            <a:endParaRPr lang="pt-BR" sz="1600" dirty="0">
              <a:latin typeface="Montserrat" panose="00000500000000000000" pitchFamily="2" charset="0"/>
            </a:endParaRPr>
          </a:p>
          <a:p>
            <a:pPr lvl="1" algn="just">
              <a:spcBef>
                <a:spcPts val="0"/>
              </a:spcBef>
              <a:buFontTx/>
              <a:buChar char="-"/>
            </a:pPr>
            <a:r>
              <a:rPr lang="pt-BR" sz="2800" dirty="0">
                <a:latin typeface="Montserrat" panose="00000500000000000000" pitchFamily="2" charset="0"/>
              </a:rPr>
              <a:t>Não EXISTE a desincompatibilização na SSVP. Nas duas situações;</a:t>
            </a:r>
          </a:p>
          <a:p>
            <a:pPr lvl="1" algn="just">
              <a:spcBef>
                <a:spcPts val="0"/>
              </a:spcBef>
              <a:buFontTx/>
              <a:buChar char="-"/>
            </a:pPr>
            <a:r>
              <a:rPr lang="pt-BR" sz="2800" dirty="0">
                <a:latin typeface="Montserrat" panose="00000500000000000000" pitchFamily="2" charset="0"/>
              </a:rPr>
              <a:t>Isso se aplica, também, para funcionários (principalmente);</a:t>
            </a:r>
          </a:p>
          <a:p>
            <a:pPr lvl="1" algn="just">
              <a:spcBef>
                <a:spcPts val="0"/>
              </a:spcBef>
              <a:buFontTx/>
              <a:buChar char="-"/>
            </a:pPr>
            <a:r>
              <a:rPr lang="pt-BR" sz="2800" dirty="0">
                <a:latin typeface="Montserrat" panose="00000500000000000000" pitchFamily="2" charset="0"/>
              </a:rPr>
              <a:t>Agora, </a:t>
            </a:r>
            <a:r>
              <a:rPr lang="pt-BR" sz="2800" b="1" dirty="0">
                <a:latin typeface="Montserrat" panose="00000500000000000000" pitchFamily="2" charset="0"/>
              </a:rPr>
              <a:t>somente os eleitos</a:t>
            </a:r>
            <a:r>
              <a:rPr lang="pt-BR" sz="2800" dirty="0">
                <a:latin typeface="Montserrat" panose="00000500000000000000" pitchFamily="2" charset="0"/>
              </a:rPr>
              <a:t>, no momento de assumirem as funções políticas, deverão se afastar dos </a:t>
            </a:r>
            <a:r>
              <a:rPr lang="pt-BR" sz="2800" b="1" dirty="0">
                <a:latin typeface="Montserrat" panose="00000500000000000000" pitchFamily="2" charset="0"/>
              </a:rPr>
              <a:t>CARGOS DE DIREÇÃO; </a:t>
            </a:r>
            <a:r>
              <a:rPr lang="pt-BR" sz="2800" dirty="0">
                <a:solidFill>
                  <a:srgbClr val="FF0000"/>
                </a:solidFill>
                <a:latin typeface="Montserrat" panose="00000500000000000000" pitchFamily="2" charset="0"/>
              </a:rPr>
              <a:t>(Artigo 7.8 da Regra da Confederação);</a:t>
            </a:r>
            <a:endParaRPr lang="pt-BR" sz="2800" b="1" dirty="0">
              <a:latin typeface="Montserrat" panose="00000500000000000000" pitchFamily="2" charset="0"/>
            </a:endParaRPr>
          </a:p>
          <a:p>
            <a:pPr lvl="1" algn="just">
              <a:spcBef>
                <a:spcPts val="0"/>
              </a:spcBef>
              <a:buFontTx/>
              <a:buChar char="-"/>
            </a:pPr>
            <a:r>
              <a:rPr lang="pt-BR" sz="2800" dirty="0">
                <a:latin typeface="Montserrat" panose="00000500000000000000" pitchFamily="2" charset="0"/>
              </a:rPr>
              <a:t>Uma orientação clara: esses vicentinos não podem obter vantagens eleitorais de nenhuma forma.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b="1" dirty="0"/>
          </a:p>
          <a:p>
            <a:pPr marL="0" indent="0" algn="just">
              <a:spcBef>
                <a:spcPts val="0"/>
              </a:spcBef>
              <a:buNone/>
            </a:pPr>
            <a:endParaRPr lang="pt-BR" b="1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60A87CF0-72DB-BE32-FEF7-C30B4483E8F3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7256B8F1-96FD-5B4B-EA35-84483BFA2367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1E2E259-231A-5E96-40A0-FC9AFC6F2E4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1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510" y="2111222"/>
            <a:ext cx="11812979" cy="424299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pt-BR" sz="1100" dirty="0"/>
          </a:p>
          <a:p>
            <a:pPr marL="457200" lvl="1" indent="0" algn="just">
              <a:spcBef>
                <a:spcPts val="0"/>
              </a:spcBef>
              <a:buNone/>
            </a:pPr>
            <a:r>
              <a:rPr lang="pt-BR" sz="2800" b="1" dirty="0">
                <a:latin typeface="Montserrat" panose="00000500000000000000" pitchFamily="2" charset="0"/>
              </a:rPr>
              <a:t>Afastamento de cargos e/ou da missão vicentina.</a:t>
            </a:r>
            <a:endParaRPr lang="pt-BR" sz="2800" dirty="0"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endParaRPr lang="pt-BR" sz="1000" dirty="0"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pt-BR" sz="2800" b="1" dirty="0">
                <a:latin typeface="Montserrat" panose="00000500000000000000" pitchFamily="2" charset="0"/>
              </a:rPr>
              <a:t>Sendo eleito o vicentino tem que se afastar da SSVP (ou dos trabalhos vicentinos)?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pt-BR" sz="1000" dirty="0"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pt-BR" sz="2800" dirty="0">
                <a:latin typeface="Montserrat" panose="00000500000000000000" pitchFamily="2" charset="0"/>
              </a:rPr>
              <a:t>- Não há obrigatoriedade de AFASTAMENTO DA MISSÃO VICENTINA, mesmo Durante o exercício de mandato político.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pt-BR" sz="1050" dirty="0">
              <a:latin typeface="Montserrat" panose="00000500000000000000" pitchFamily="2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pt-BR" sz="2800" dirty="0">
                <a:latin typeface="Montserrat" panose="00000500000000000000" pitchFamily="2" charset="0"/>
              </a:rPr>
              <a:t>- Um político pode ser vicentino (sem discriminação). 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pt-BR" sz="2800" dirty="0">
                <a:latin typeface="Montserrat" panose="00000500000000000000" pitchFamily="2" charset="0"/>
              </a:rPr>
              <a:t>Agora, esse político deve respeitar as normas internas da SSVP. Apenas isso.</a:t>
            </a:r>
            <a:endParaRPr lang="pt-BR" b="1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01025EA-0531-3B0F-1CB7-2A61DF31EE62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AE9C929-8500-AF00-7433-0FAB98C53B5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4E99E887-5F60-69BD-C250-396AB1AB5045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564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EE3CD379-69F8-471A-BB26-637C4E96C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880" y="392520"/>
            <a:ext cx="7390395" cy="903513"/>
          </a:xfrm>
        </p:spPr>
        <p:txBody>
          <a:bodyPr rtlCol="0" anchor="b">
            <a:normAutofit/>
          </a:bodyPr>
          <a:lstStyle/>
          <a:p>
            <a:pPr rtl="0"/>
            <a:r>
              <a:rPr lang="pt-BR" sz="4000" b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SSVP E POLÍTICA</a:t>
            </a:r>
            <a:endParaRPr lang="pt-BR" sz="3000" b="1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75FB89F-95DC-4E6E-8DDA-2DE90132A6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47842" y="1989000"/>
            <a:ext cx="2863190" cy="2880000"/>
          </a:xfrm>
          <a:prstGeom prst="rect">
            <a:avLst/>
          </a:prstGeom>
        </p:spPr>
      </p:pic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8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 txBox="1">
            <a:spLocks/>
          </p:cNvSpPr>
          <p:nvPr/>
        </p:nvSpPr>
        <p:spPr>
          <a:xfrm>
            <a:off x="387306" y="2936056"/>
            <a:ext cx="7390395" cy="137468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300" b="1" dirty="0">
                <a:solidFill>
                  <a:schemeClr val="bg1"/>
                </a:solidFill>
                <a:latin typeface="Garamond" panose="02020404030301010803" pitchFamily="18" charset="0"/>
              </a:rPr>
              <a:t>DOCUMENTO OFICIAL:</a:t>
            </a:r>
          </a:p>
          <a:p>
            <a:endParaRPr lang="pt-BR" sz="3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pt-BR" sz="30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DE 6/07/2022, DA DIRETORIA </a:t>
            </a:r>
          </a:p>
          <a:p>
            <a:endParaRPr lang="pt-BR" sz="14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pt-BR" sz="3000" b="1" dirty="0">
                <a:solidFill>
                  <a:schemeClr val="bg1"/>
                </a:solidFill>
                <a:latin typeface="Garamond" panose="02020404030301010803" pitchFamily="18" charset="0"/>
              </a:rPr>
              <a:t>DO CONSELHO NACIONAL DO BRASIL</a:t>
            </a:r>
          </a:p>
        </p:txBody>
      </p:sp>
    </p:spTree>
    <p:extLst>
      <p:ext uri="{BB962C8B-B14F-4D97-AF65-F5344CB8AC3E}">
        <p14:creationId xmlns:p14="http://schemas.microsoft.com/office/powerpoint/2010/main" val="1124972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42" y="2217407"/>
            <a:ext cx="11723916" cy="355400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pt-BR" sz="2800" b="1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800" b="1" dirty="0">
                <a:latin typeface="Montserrat" panose="00000500000000000000" pitchFamily="2" charset="0"/>
              </a:rPr>
              <a:t>Os candidatos vicentinos (confrades / consócias) podem fazer menção sobre suas participações na SSVP em “santinhos”, panfletos, cartazes, carros de som (jingles e propaganda), discursos, nas mídias sociais e/ou outros?</a:t>
            </a:r>
            <a:endParaRPr lang="pt-BR" b="1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8BEFFB9-D452-F659-6AFB-7151B50BBF8D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AD01576-947D-04DA-FEE9-EFBB814EDAE5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86CE2D8-DA71-E923-EC1C-548FB38B5EC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4854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7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369" y="2132166"/>
            <a:ext cx="11723916" cy="4131561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pt-BR" sz="13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sz="3000" dirty="0">
                <a:latin typeface="Montserrat" panose="00000500000000000000" pitchFamily="2" charset="0"/>
              </a:rPr>
              <a:t>- Sim. Pois a SSVP quer que boas pessoas (e vicentinos) assumam posições políticas;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1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3000" dirty="0">
                <a:latin typeface="Montserrat" panose="00000500000000000000" pitchFamily="2" charset="0"/>
              </a:rPr>
              <a:t>- Porém, um alerta: somente Confrades e Consócias ATIVOS podem fazer isso;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1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Não existe essa história de “vicentino de coração”. Isso é uma falácia. Uma pessoa, para dizer que é vicentina, - tem que estar participando da vida de sua Conferência;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1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Verificado o uso indevido da condição de vicentino deve-se tomar providências.</a:t>
            </a:r>
            <a:endParaRPr lang="pt-BR" sz="2000" b="1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D410D304-AECE-DFFD-A114-74E3FA332B0B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6F93D213-459C-B45E-D3C1-7FFCC523D55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B280C407-8558-67D4-E5E8-22BDBD227BDE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95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782" y="2674740"/>
            <a:ext cx="11388435" cy="26444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b="1" dirty="0">
                <a:latin typeface="Montserrat" panose="00000500000000000000" pitchFamily="2" charset="0"/>
              </a:rPr>
              <a:t> - Da distribuição de materiais de campanha em reuniões e/ou eventos oficiais. </a:t>
            </a:r>
            <a:r>
              <a:rPr lang="pt-BR" dirty="0">
                <a:latin typeface="Montserrat" panose="00000500000000000000" pitchFamily="2" charset="0"/>
              </a:rPr>
              <a:t>Não pode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b="1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b="1" dirty="0">
                <a:latin typeface="Montserrat" panose="00000500000000000000" pitchFamily="2" charset="0"/>
              </a:rPr>
              <a:t>- Da organização de eventos específicos para discussão política. </a:t>
            </a:r>
            <a:r>
              <a:rPr lang="pt-BR" dirty="0">
                <a:latin typeface="Montserrat" panose="00000500000000000000" pitchFamily="2" charset="0"/>
              </a:rPr>
              <a:t>Não pode organizar em nome da SSVP 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b="1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b="1" dirty="0">
                <a:latin typeface="Montserrat" panose="00000500000000000000" pitchFamily="2" charset="0"/>
              </a:rPr>
              <a:t>- Da proibição de ajuda da SSVP a candidatos. </a:t>
            </a:r>
            <a:r>
              <a:rPr lang="pt-BR" dirty="0">
                <a:latin typeface="Montserrat" panose="00000500000000000000" pitchFamily="2" charset="0"/>
              </a:rPr>
              <a:t>Em nome da SSVP é proibido qualquer tipo de ajuda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62DCF59-CC13-5B5B-88B5-B4ADFDD29A3B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D72DDDF-9677-56E6-E9D5-2F982E87E1F9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1AB4509-6F1F-391D-A19B-5B54C5CDCFE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5285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782" y="2100614"/>
            <a:ext cx="11388435" cy="410010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pt-BR" sz="1400" b="1" u="sng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b="1" dirty="0">
                <a:latin typeface="Montserrat" panose="00000500000000000000" pitchFamily="2" charset="0"/>
              </a:rPr>
              <a:t>Os vicentinos podem participar e/ou frequentar ambientes de política partidária trajando vestimentas alusivas à SSVP (notadamente, bandeira, camisas, bonés, chaveiros, bótons e/ou outros materiais de divulgação e seu trabalho)?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4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A recomendação é negativa, a fim de se evitar a interpretação de apoio institucional.</a:t>
            </a:r>
            <a:endParaRPr lang="pt-BR" b="1" dirty="0">
              <a:latin typeface="Montserrat" panose="00000500000000000000" pitchFamily="2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62DCF59-CC13-5B5B-88B5-B4ADFDD29A3B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313A39B-4A2B-4118-B528-2716C3A9D11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1FAE8ADC-5269-33A7-45FF-4EC3A2ADD1B5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0910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42" y="2798868"/>
            <a:ext cx="11723916" cy="2275097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endParaRPr lang="pt-BR" sz="3000" b="1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b="1" dirty="0">
                <a:latin typeface="Montserrat" panose="00000500000000000000" pitchFamily="2" charset="0"/>
              </a:rPr>
              <a:t>É correto aos candidatos vicentinos distribuírem materiais de campanha em reuniões e/ou eventos oficiais da SSVP?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C552A6A-142D-1F09-89CF-E8CE5EC3E82E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9F958068-F78E-A338-49A9-119C46B29F31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B0B5293-9CF9-CB90-7AD8-642380B818E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3889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113" y="2561334"/>
            <a:ext cx="11723916" cy="352714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Não é permitida nenhuma manifestação ou propaganda política durante a realização de eventos oficias da SSVP, tais como reuniões, encontros, retiros, e quaisquer outros.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1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11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11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11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1100" dirty="0">
              <a:latin typeface="Montserrat" panose="00000500000000000000" pitchFamily="2" charset="0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Todavia, antes ou depois dessas reuniões e/ou eventos não compete à SSVP qualquer tipo de proibição.</a:t>
            </a:r>
            <a:endParaRPr lang="pt-BR" b="1" dirty="0">
              <a:latin typeface="Montserrat" panose="00000500000000000000" pitchFamily="2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53BC4217-A754-43DA-0A81-182E0106AE0A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063B3FF-7065-163B-CD42-991D33E63FD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7A759173-1258-3797-BF83-4CA2998BF510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2805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451" y="2686339"/>
            <a:ext cx="9543728" cy="2628401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pt-BR" b="1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b="1" dirty="0">
                <a:latin typeface="Montserrat" panose="00000500000000000000" pitchFamily="2" charset="0"/>
              </a:rPr>
              <a:t>Quando será correto aos candidatos vicentinos se apresentarem como tais aos demais vicentinos e /ou distribuir materiais de campanha?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0046B04-A2EF-D030-CA3A-6EA0225145B2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8F93B046-059C-5C81-9BD5-F0DE223FF999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7DC6B30-7A64-0A47-7F8A-D12CEB5DE3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4023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846" y="2378246"/>
            <a:ext cx="11210307" cy="410010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sz="2600" dirty="0">
                <a:latin typeface="Montserrat" panose="00000500000000000000" pitchFamily="2" charset="0"/>
              </a:rPr>
              <a:t>- Em eventos privados, organizados por suas próprias campanhas, para aqueles que tenham o interesse de participar. Também, em visitas particulares aos membros da SSVP.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8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600" dirty="0">
                <a:latin typeface="Montserrat" panose="00000500000000000000" pitchFamily="2" charset="0"/>
              </a:rPr>
              <a:t>- Naturalmente, que nas conversas privadas (mesmo que antes ou depois de reuniões e/ou eventos da própria SSVP), não há como impedir isso e nem é a intenção da SSVP em querer fazer isso.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8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600" dirty="0">
                <a:latin typeface="Montserrat" panose="00000500000000000000" pitchFamily="2" charset="0"/>
              </a:rPr>
              <a:t>- Modernamente, isso ocorre de maneira extremamente simples, com a distribuição de material virtual, via mídias sociais (principalmente de correio eletrônico e mensagens de textos e voz de aplicativos de mensagens), com o uso da internet ou não.</a:t>
            </a:r>
            <a:endParaRPr lang="pt-BR" sz="2600" b="1" dirty="0">
              <a:latin typeface="Montserrat" panose="00000500000000000000" pitchFamily="2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6FB94E5-7478-3729-3A61-17877454CBAF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7A5DFEB-7A99-6F66-CC7E-F1CC9CAEFFF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8451C989-2312-881B-2DE6-390B704CF88D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0593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906" y="2578770"/>
            <a:ext cx="10200904" cy="164884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b="1" dirty="0">
                <a:latin typeface="Montserrat" panose="00000500000000000000" pitchFamily="2" charset="0"/>
              </a:rPr>
              <a:t>É permitido aos candidatos vicentinos enviar mensagem individual aos Confrades e </a:t>
            </a:r>
            <a:r>
              <a:rPr lang="pt-BR" b="1" dirty="0" err="1">
                <a:latin typeface="Montserrat" panose="00000500000000000000" pitchFamily="2" charset="0"/>
              </a:rPr>
              <a:t>Consócias</a:t>
            </a:r>
            <a:r>
              <a:rPr lang="pt-BR" b="1" dirty="0">
                <a:latin typeface="Montserrat" panose="00000500000000000000" pitchFamily="2" charset="0"/>
              </a:rPr>
              <a:t> informando sua decisão de ser candidato ou mesmo fazendo campanha?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5956A1B2-2FFE-6BE6-CD3B-77BD782D2890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754D6214-A68A-9D07-F11F-D303B9C16121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B49BF40-AC18-B184-068D-9ADD14D618F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454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147" y="2209561"/>
            <a:ext cx="10355284" cy="287708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Não se pode vincular essa prática a algum dos grupos de redes sociais e aplicativos e mensagens exclusivos ou usados oficialmente pela SSVP ou seus membros.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b="1" dirty="0">
                <a:latin typeface="Montserrat" panose="00000500000000000000" pitchFamily="2" charset="0"/>
              </a:rPr>
              <a:t>Exemplo:</a:t>
            </a:r>
            <a:r>
              <a:rPr lang="pt-BR" dirty="0">
                <a:latin typeface="Montserrat" panose="00000500000000000000" pitchFamily="2" charset="0"/>
              </a:rPr>
              <a:t> o candidato pode mandar mensagens a todos os vicentinos individualmente. Mas não pode postar no grupo de “WhatsApp” da Conferência ou do Conselho.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D9272EE-E91B-4F42-8D89-915CA67C9D74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DE48CC0B-6C7C-C9CD-E50A-869D0419614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FE4C7607-D07D-4ABD-E388-22F716887273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822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18" name="Imagem 17">
            <a:extLst>
              <a:ext uri="{FF2B5EF4-FFF2-40B4-BE49-F238E27FC236}">
                <a16:creationId xmlns:a16="http://schemas.microsoft.com/office/drawing/2014/main" id="{87C62866-7E37-448B-A94D-60202D2F896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54A3AD5E-E462-5A16-E7A9-02EABBCA6990}"/>
              </a:ext>
            </a:extLst>
          </p:cNvPr>
          <p:cNvSpPr txBox="1"/>
          <p:nvPr/>
        </p:nvSpPr>
        <p:spPr>
          <a:xfrm>
            <a:off x="1781299" y="2558672"/>
            <a:ext cx="896587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Montserrat" panose="00000500000000000000" pitchFamily="2" charset="0"/>
              </a:rPr>
              <a:t>Este documento apresenta as definições básicas, esclarecimentos, orientações às UNIDADES vicentinas em geral e o comportamento que se espera dos vicentinos e de todos os que estão sujeitos à sua administração.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3C32618-EABB-362F-336D-50ED192CE9BF}"/>
              </a:ext>
            </a:extLst>
          </p:cNvPr>
          <p:cNvSpPr/>
          <p:nvPr/>
        </p:nvSpPr>
        <p:spPr>
          <a:xfrm>
            <a:off x="0" y="0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>
                <a:latin typeface="Garamond" panose="02020404030301010803" pitchFamily="18" charset="0"/>
              </a:rPr>
              <a:t>SSVP E POLÍTICA</a:t>
            </a:r>
          </a:p>
        </p:txBody>
      </p:sp>
    </p:spTree>
    <p:extLst>
      <p:ext uri="{BB962C8B-B14F-4D97-AF65-F5344CB8AC3E}">
        <p14:creationId xmlns:p14="http://schemas.microsoft.com/office/powerpoint/2010/main" val="27538159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42" y="2341254"/>
            <a:ext cx="11723916" cy="383094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sz="2400" b="1" dirty="0">
                <a:latin typeface="Montserrat" panose="00000500000000000000" pitchFamily="2" charset="0"/>
              </a:rPr>
              <a:t>É permitido aos Conselhos, Conferências e/ou Obras Unidas e Especiais fornecerem a candidatos, vicentinos ou não, dados de endereço e demais contatos de Confrades e </a:t>
            </a:r>
            <a:r>
              <a:rPr lang="pt-BR" sz="2400" b="1" dirty="0" err="1">
                <a:latin typeface="Montserrat" panose="00000500000000000000" pitchFamily="2" charset="0"/>
              </a:rPr>
              <a:t>Consócias</a:t>
            </a:r>
            <a:r>
              <a:rPr lang="pt-BR" sz="2400" b="1" dirty="0">
                <a:latin typeface="Montserrat" panose="00000500000000000000" pitchFamily="2" charset="0"/>
              </a:rPr>
              <a:t> e Assistidos?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2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Não está permitida essa ação, ainda que o candidato seja um vicentino. </a:t>
            </a:r>
            <a:r>
              <a:rPr lang="pt-BR" sz="2000" b="1" dirty="0">
                <a:latin typeface="Montserrat" panose="00000500000000000000" pitchFamily="2" charset="0"/>
              </a:rPr>
              <a:t>Lei Federal Nº 13.709/2018 (LGPD). </a:t>
            </a:r>
            <a:endParaRPr lang="pt-BR" sz="20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000" dirty="0">
                <a:latin typeface="Montserrat" panose="00000500000000000000" pitchFamily="2" charset="0"/>
              </a:rPr>
              <a:t>  </a:t>
            </a:r>
            <a:endParaRPr lang="pt-BR" sz="12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Os candidatos, vicentinos ou não, deverão adotar seus próprios meios de terem acesso a dados de endereço e contatos dos demais vicentinos e Assistidos. </a:t>
            </a:r>
            <a:endParaRPr lang="pt-BR" sz="2400" b="1" dirty="0">
              <a:latin typeface="Montserrat" panose="000005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BFA946E-1D1C-2BF7-9F38-1F5DE1353797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7F475C1-F03A-CE49-59D5-3316793FEE67}"/>
              </a:ext>
            </a:extLst>
          </p:cNvPr>
          <p:cNvSpPr/>
          <p:nvPr/>
        </p:nvSpPr>
        <p:spPr>
          <a:xfrm>
            <a:off x="0" y="-45938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009/2022, da Diretoria do CNB da SSVP</a:t>
            </a:r>
            <a:endParaRPr lang="pt-BR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pt-BR" sz="40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F7A1BA2-86CD-53D3-FF8C-9318699155E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34391" y="960801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488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42" y="2137584"/>
            <a:ext cx="11723916" cy="421663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sz="2400" b="1" dirty="0">
                <a:latin typeface="Montserrat" panose="00000500000000000000" pitchFamily="2" charset="0"/>
              </a:rPr>
              <a:t>É possível que a SSVP adote procedimentos para lançar candidatos nas eleições? E naqueles locais onde há mais de um candidato vicentino (ou vários) é possível que a SSVP se organize a fim de reduzir a participação a apenas um, para unir forças?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200" u="sng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Não é possível que as unidades vicentinas adotem quaisquer tipos de procedimentos para lançar candidatos em eleições.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2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Exatamente pelo princípio de que a SSVP não pode fazer campanha política ou mesmo declarar apoio a quem quer seja, nem mesmo para vicentinos.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D43A7C6-8A02-4777-DB4E-536291ECCCB5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8CDF6ED-B5BD-8B9E-B7E4-2939070C6106}"/>
              </a:ext>
            </a:extLst>
          </p:cNvPr>
          <p:cNvSpPr/>
          <p:nvPr/>
        </p:nvSpPr>
        <p:spPr>
          <a:xfrm>
            <a:off x="0" y="0"/>
            <a:ext cx="12192000" cy="903512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  </a:t>
            </a:r>
            <a:r>
              <a:rPr lang="pt-BR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- SSVP e POLÍTICA</a:t>
            </a:r>
            <a:endParaRPr lang="pt-BR" sz="3600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89818A0-F236-E4CF-9F25-B277CFF6D3A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86791" y="1113201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0202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42" y="2341254"/>
            <a:ext cx="11723916" cy="385946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b="1" dirty="0">
                <a:latin typeface="Montserrat" panose="00000500000000000000" pitchFamily="2" charset="0"/>
              </a:rPr>
              <a:t>É permitido à SSVP organizar debates e/ou apresentação de programas de campanha?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u="sng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Sim. Principalmente quando houver candidatos vicentinos envolvidos; 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u="sng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A única limitação é não misturar os debates com eventos e/ou reuniões da missão vicentina (reuniões de Conferências, Conselhos e/ou Obras Unidas e Especiais, por exemplo).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EF6DD0-32A1-50A6-C9B4-F2A29411A39E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66D2284-A3A2-811A-4749-5D856414B47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34391" y="960801"/>
            <a:ext cx="1111851" cy="111407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598A1E4D-A39C-C36E-5729-4CAE64381AFB}"/>
              </a:ext>
            </a:extLst>
          </p:cNvPr>
          <p:cNvSpPr/>
          <p:nvPr/>
        </p:nvSpPr>
        <p:spPr>
          <a:xfrm>
            <a:off x="0" y="0"/>
            <a:ext cx="12192000" cy="903512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  </a:t>
            </a:r>
            <a:r>
              <a:rPr lang="pt-BR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- SSVP e POLÍTICA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9168423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8" y="2305777"/>
            <a:ext cx="11778343" cy="455222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b="1" dirty="0">
                <a:latin typeface="Montserrat" panose="00000500000000000000" pitchFamily="2" charset="0"/>
              </a:rPr>
              <a:t>Os candidatos vicentinos (ou quaisquer outros) devem assumir algum tipo de compromisso público com a SSVP? Como se processaria esse compromisso?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100" u="sng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Embora seja possível esse procedimento a SSVP adota a prática de não fazer exigência de qualquer compromisso formal de candidatos, sejam vicentinos ou não.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1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</a:t>
            </a:r>
            <a:r>
              <a:rPr lang="pt-BR" sz="2800" dirty="0">
                <a:latin typeface="Montserrat" panose="00000500000000000000" pitchFamily="2" charset="0"/>
              </a:rPr>
              <a:t>Nessa linha não há possibilidade de elaboração de “carta de compromisso” de candidato que, não sendo cumprida, causaria a retirada de apoio da SSVP, por exemplo. Isso porque não é possível à SSVP apoiar ou mesmo lançar candidatos.</a:t>
            </a:r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7EAB0CD-8291-785C-21FD-B60592F7EFBF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3802B64-50A6-5518-5B23-BB21F881CEC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34391" y="960801"/>
            <a:ext cx="1111851" cy="111407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AD1AE4B6-AE68-470F-834B-8407AFC656B8}"/>
              </a:ext>
            </a:extLst>
          </p:cNvPr>
          <p:cNvSpPr/>
          <p:nvPr/>
        </p:nvSpPr>
        <p:spPr>
          <a:xfrm>
            <a:off x="0" y="0"/>
            <a:ext cx="12192000" cy="903512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  </a:t>
            </a:r>
            <a:r>
              <a:rPr lang="pt-BR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- SSVP e POLÍTICA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1908594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922" y="2396948"/>
            <a:ext cx="9410156" cy="246665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b="1" dirty="0">
                <a:latin typeface="Montserrat" panose="00000500000000000000" pitchFamily="2" charset="0"/>
              </a:rPr>
              <a:t>Procedimentos com as famílias assistidas.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b="1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b="1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b="1" dirty="0">
                <a:latin typeface="Montserrat" panose="00000500000000000000" pitchFamily="2" charset="0"/>
              </a:rPr>
              <a:t>Os vicentinos podem pedir voto aos assistidos para quaisquer candidatos (vicentino ou não)? </a:t>
            </a:r>
          </a:p>
          <a:p>
            <a:pPr algn="just">
              <a:spcBef>
                <a:spcPts val="0"/>
              </a:spcBef>
              <a:buFontTx/>
              <a:buChar char="-"/>
            </a:pPr>
            <a:endParaRPr lang="pt-BR" u="sng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60ACB4B-741C-1422-837E-3F2DE97EFF59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1DCE048-C0CF-AB4F-79E5-C858A801BB7B}"/>
              </a:ext>
            </a:extLst>
          </p:cNvPr>
          <p:cNvSpPr/>
          <p:nvPr/>
        </p:nvSpPr>
        <p:spPr>
          <a:xfrm>
            <a:off x="0" y="0"/>
            <a:ext cx="12192000" cy="903512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  </a:t>
            </a:r>
            <a:r>
              <a:rPr lang="pt-BR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- SSVP e POLÍTICA</a:t>
            </a:r>
            <a:endParaRPr lang="pt-BR" sz="36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58E10DA-574D-EBA3-D01A-0AAEDC86B89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34391" y="960801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710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99519"/>
            <a:ext cx="12064211" cy="3654991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b="1" dirty="0">
                <a:latin typeface="Montserrat" panose="00000500000000000000" pitchFamily="2" charset="0"/>
              </a:rPr>
              <a:t>Quais devem ser as orientações dos vicentinos às famílias assistidas sobre os momentos de eleições e a política em geral?</a:t>
            </a:r>
          </a:p>
          <a:p>
            <a:pPr algn="just">
              <a:spcBef>
                <a:spcPts val="0"/>
              </a:spcBef>
              <a:buFontTx/>
              <a:buChar char="-"/>
            </a:pPr>
            <a:endParaRPr lang="pt-BR" sz="1200" u="sng" dirty="0">
              <a:latin typeface="Montserrat" panose="00000500000000000000" pitchFamily="2" charset="0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As orientações são as mesmas para os vicentinos em geral;</a:t>
            </a:r>
          </a:p>
          <a:p>
            <a:pPr algn="just">
              <a:spcBef>
                <a:spcPts val="0"/>
              </a:spcBef>
              <a:buFontTx/>
              <a:buChar char="-"/>
            </a:pPr>
            <a:endParaRPr lang="pt-BR" sz="1200" dirty="0">
              <a:latin typeface="Montserrat" panose="00000500000000000000" pitchFamily="2" charset="0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 Participar do processo político eleitoral também faz parte da dignidade humana. Então, se algum assistido, eventualmente, tiver dificuldades, é correto ajudar no que for possível. MAS SEM INDUZIR.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4502227-6E45-9A93-F4DD-D01ED16033F0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1BABA22-6598-3EE6-CD41-7988A6B7A68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34391" y="960801"/>
            <a:ext cx="1111851" cy="111407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00E1135D-3204-3C4B-3C7C-F6FBCA6817B9}"/>
              </a:ext>
            </a:extLst>
          </p:cNvPr>
          <p:cNvSpPr/>
          <p:nvPr/>
        </p:nvSpPr>
        <p:spPr>
          <a:xfrm>
            <a:off x="0" y="0"/>
            <a:ext cx="12192000" cy="903512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  </a:t>
            </a:r>
            <a:r>
              <a:rPr lang="pt-BR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- SSVP e POLÍTICA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1417222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42" y="2341254"/>
            <a:ext cx="11723916" cy="3760221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Durante as visitas oficiais essa prática não é permitida, pois poderá vincular o uso indevido da imagem e nome da SSVP;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Não há como proibir isso em visitas específicas para esse fim. O que se pede é o não envolvimento da SSVP nesses momentos.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Um pedido de voto NÃO PODE, de forma alguma, estar vinculado ao seu trabalho ou eventual ajuda; Não pode haver sentimento de coação.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60ACB4B-741C-1422-837E-3F2DE97EFF59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A42AAD4-6523-DF59-53F0-F50B3451A4F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34391" y="960801"/>
            <a:ext cx="1111851" cy="111407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BBE2335-08EA-A199-DD31-731901382EE8}"/>
              </a:ext>
            </a:extLst>
          </p:cNvPr>
          <p:cNvSpPr/>
          <p:nvPr/>
        </p:nvSpPr>
        <p:spPr>
          <a:xfrm>
            <a:off x="0" y="0"/>
            <a:ext cx="12192000" cy="903512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  </a:t>
            </a:r>
            <a:r>
              <a:rPr lang="pt-BR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- SSVP e POLÍTICA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1616782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478" y="2272156"/>
            <a:ext cx="10456347" cy="392856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pt-BR" sz="11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b="1" dirty="0">
                <a:latin typeface="Montserrat" panose="00000500000000000000" pitchFamily="2" charset="0"/>
              </a:rPr>
              <a:t>É correto aos candidatos vicentinos distribuírem materiais de campanha às famílias assistidas da SSVP? </a:t>
            </a:r>
          </a:p>
          <a:p>
            <a:pPr algn="just">
              <a:spcBef>
                <a:spcPts val="0"/>
              </a:spcBef>
              <a:buFontTx/>
              <a:buChar char="-"/>
            </a:pPr>
            <a:endParaRPr lang="pt-BR" u="sng" dirty="0">
              <a:latin typeface="Montserrat" panose="00000500000000000000" pitchFamily="2" charset="0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Durante as visitas oficiais, absolutamente NÃO;</a:t>
            </a:r>
          </a:p>
          <a:p>
            <a:pPr algn="just">
              <a:spcBef>
                <a:spcPts val="0"/>
              </a:spcBef>
              <a:buFontTx/>
              <a:buChar char="-"/>
            </a:pPr>
            <a:endParaRPr lang="pt-BR" dirty="0">
              <a:latin typeface="Montserrat" panose="00000500000000000000" pitchFamily="2" charset="0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Candidatos devem se atentar, ainda, para eventual configuração de crime eleitoral (a entrega de cestas, por exemplo, pode ser enquadrada em abuso de poder econômico).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67EC32E-E6B9-1C79-9EDE-F916F8B74276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53106C5-28F9-8E8B-C402-B60AAAD899A8}"/>
              </a:ext>
            </a:extLst>
          </p:cNvPr>
          <p:cNvSpPr/>
          <p:nvPr/>
        </p:nvSpPr>
        <p:spPr>
          <a:xfrm>
            <a:off x="0" y="0"/>
            <a:ext cx="12192000" cy="903512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  </a:t>
            </a:r>
            <a:r>
              <a:rPr lang="pt-BR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- SSVP e POLÍTICA</a:t>
            </a:r>
            <a:endParaRPr lang="pt-BR" sz="36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73BD906-BB9D-5874-91B5-C8804980E4C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34391" y="960801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1849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4462" y="2486023"/>
            <a:ext cx="9386615" cy="2914651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b="1" dirty="0">
                <a:latin typeface="Montserrat" panose="00000500000000000000" pitchFamily="2" charset="0"/>
              </a:rPr>
              <a:t>Quais as sanções um candidato vicentino poderá sofrer por desrespeitar as normas da SSVP no que se refere ao processo político-eleitoral?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u="sng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Não apenas os candidatos em eleições políticas, mas, todos e quaisquer vicentinos, estão sujeitos ao “Código de Conduta Ética do Vicentino e da Administração da SSVP” - versão 2022 ou posterior.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ED70E5D-3FEF-17E8-AB87-C59F9E97CD76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1E248AD-C690-D6B9-32CD-1A75223640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34391" y="960801"/>
            <a:ext cx="1111851" cy="1114076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BE5F70F4-716B-C820-53A9-AD1A9B4CB279}"/>
              </a:ext>
            </a:extLst>
          </p:cNvPr>
          <p:cNvSpPr/>
          <p:nvPr/>
        </p:nvSpPr>
        <p:spPr>
          <a:xfrm>
            <a:off x="0" y="0"/>
            <a:ext cx="12192000" cy="903512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  </a:t>
            </a:r>
            <a:r>
              <a:rPr lang="pt-BR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- SSVP e POLÍTICA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5408181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42" y="2012624"/>
            <a:ext cx="11723916" cy="4188094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b="1" dirty="0">
                <a:latin typeface="Montserrat" panose="00000500000000000000" pitchFamily="2" charset="0"/>
              </a:rPr>
              <a:t>Ocorrendo pontos de divergências ou dúvidas na aplicação dessas normas, com o surgimento de conflitos ou não, ou para formalização de denúncias, questionamentos e esclarecimentos, quais os procedimentos mais adequados devem ser adotados por vicentinos e unidades vicentinas em geral?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u="sng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uma orientação bastante clara deve ser dada a todos os vicentinos: nenhuma divergência interna, chamada de litígio ou disputa vicentina, poderá ser buscada fora do âmbito administrativo da SSVP, sob pena de exclusão; </a:t>
            </a:r>
            <a:endParaRPr lang="pt-BR" dirty="0"/>
          </a:p>
          <a:p>
            <a:pPr marL="457200" lvl="1" indent="0" algn="just">
              <a:spcBef>
                <a:spcPts val="0"/>
              </a:spcBef>
              <a:buNone/>
            </a:pPr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5F3F4D7-3D70-8C0C-5ED0-357E8744FCAD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C929F2E4-C6AD-3989-24AD-97E98E14D038}"/>
              </a:ext>
            </a:extLst>
          </p:cNvPr>
          <p:cNvSpPr/>
          <p:nvPr/>
        </p:nvSpPr>
        <p:spPr>
          <a:xfrm>
            <a:off x="0" y="0"/>
            <a:ext cx="12192000" cy="903512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  </a:t>
            </a:r>
            <a:r>
              <a:rPr lang="pt-BR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- SSVP e POLÍTICA</a:t>
            </a:r>
            <a:endParaRPr lang="pt-BR" sz="36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5E072DE-6C99-E3AB-473A-A238C03EC1F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34391" y="960801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137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504" y="2086651"/>
            <a:ext cx="11477996" cy="36253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u="sng" dirty="0">
                <a:latin typeface="Montserrat" panose="00000500000000000000" pitchFamily="2" charset="0"/>
              </a:rPr>
              <a:t>O que quer a SSVP com o novo documento?</a:t>
            </a:r>
            <a:endParaRPr lang="pt-BR" dirty="0">
              <a:latin typeface="Montserrat" panose="00000500000000000000" pitchFamily="2" charset="0"/>
            </a:endParaRPr>
          </a:p>
          <a:p>
            <a:pPr marL="0" indent="0" algn="just">
              <a:buNone/>
            </a:pPr>
            <a:endParaRPr lang="pt-BR" dirty="0">
              <a:latin typeface="Montserrat" panose="00000500000000000000" pitchFamily="2" charset="0"/>
            </a:endParaRPr>
          </a:p>
          <a:p>
            <a:pPr algn="just"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Uma orientação oficial consolidada (ou seja, num único documento);</a:t>
            </a:r>
          </a:p>
          <a:p>
            <a:pPr algn="just"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Meditação madura e cristã sobre o tema (política), inclusive com orientações específicas da própria Igreja;</a:t>
            </a:r>
          </a:p>
          <a:p>
            <a:pPr algn="just"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Expressar o que quer a SSVP do Brasil.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 txBox="1">
            <a:spLocks/>
          </p:cNvSpPr>
          <p:nvPr/>
        </p:nvSpPr>
        <p:spPr>
          <a:xfrm>
            <a:off x="107349" y="1252147"/>
            <a:ext cx="10830296" cy="7243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600" b="1" dirty="0">
                <a:solidFill>
                  <a:srgbClr val="0053A1"/>
                </a:solidFill>
                <a:latin typeface="Garamond" panose="02020404030301010803" pitchFamily="18" charset="0"/>
              </a:rPr>
              <a:t>Resolução Nº 009/2022, da Diretoria do CNB da SSVP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A62853B-84B8-CB29-8106-51B75CD6E7C2}"/>
              </a:ext>
            </a:extLst>
          </p:cNvPr>
          <p:cNvSpPr/>
          <p:nvPr/>
        </p:nvSpPr>
        <p:spPr>
          <a:xfrm>
            <a:off x="0" y="0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>
                <a:latin typeface="Garamond" panose="02020404030301010803" pitchFamily="18" charset="0"/>
              </a:rPr>
              <a:t>SSVP E POLÍTICA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15147D5-DEA3-0B08-CEAF-A3086F21EBA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924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456" y="2719966"/>
            <a:ext cx="10987088" cy="251366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pt-BR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A Regra define procedimentos a serem seguidos para isso;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O Denor do Conselho Metropolitano é o órgão mais indicado para Informações, esclarecimentos e orientações.</a:t>
            </a:r>
          </a:p>
          <a:p>
            <a:pPr lvl="1" algn="just">
              <a:spcBef>
                <a:spcPts val="0"/>
              </a:spcBef>
              <a:buFontTx/>
              <a:buChar char="-"/>
            </a:pPr>
            <a:endParaRPr lang="pt-BR" dirty="0"/>
          </a:p>
          <a:p>
            <a:pPr marL="457200" lvl="1" indent="0" algn="just">
              <a:spcBef>
                <a:spcPts val="0"/>
              </a:spcBef>
              <a:buNone/>
            </a:pPr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5F3F4D7-3D70-8C0C-5ED0-357E8744FCAD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3596217-7A3D-10C0-CCEA-ECFAEC37D23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34391" y="960801"/>
            <a:ext cx="1111851" cy="111407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5470CD7B-D3DC-8271-C96A-39F176D098A5}"/>
              </a:ext>
            </a:extLst>
          </p:cNvPr>
          <p:cNvSpPr/>
          <p:nvPr/>
        </p:nvSpPr>
        <p:spPr>
          <a:xfrm>
            <a:off x="0" y="0"/>
            <a:ext cx="12192000" cy="903512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  </a:t>
            </a:r>
            <a:r>
              <a:rPr lang="pt-BR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- SSVP e POLÍTICA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8658520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14" y="2269461"/>
            <a:ext cx="11713029" cy="408475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3000" b="1" dirty="0">
                <a:latin typeface="Montserrat" panose="00000500000000000000" pitchFamily="2" charset="0"/>
              </a:rPr>
              <a:t>Uma orientação especial aos vicentinos que já são agentes políticos e/ou trabalham como agentes públicos:</a:t>
            </a:r>
          </a:p>
          <a:p>
            <a:pPr marL="0" indent="0" algn="just">
              <a:buNone/>
            </a:pPr>
            <a:endParaRPr lang="pt-BR" sz="1400" b="1" dirty="0">
              <a:latin typeface="Montserrat" panose="00000500000000000000" pitchFamily="2" charset="0"/>
            </a:endParaRPr>
          </a:p>
          <a:p>
            <a:pPr marL="0" indent="0" algn="just">
              <a:buNone/>
            </a:pPr>
            <a:r>
              <a:rPr lang="pt-BR" sz="3000" dirty="0">
                <a:latin typeface="Montserrat" panose="00000500000000000000" pitchFamily="2" charset="0"/>
              </a:rPr>
              <a:t>O que precisa haver, por parte de todos é a correta separação de suas opiniões pessoais, portanto, privadas, do posicionamento oficial da SSVP (que é o não envolvimento partidário);</a:t>
            </a:r>
          </a:p>
          <a:p>
            <a:pPr marL="0" indent="0" algn="just">
              <a:buNone/>
            </a:pPr>
            <a:endParaRPr lang="pt-BR" sz="1400" dirty="0">
              <a:latin typeface="Montserrat" panose="00000500000000000000" pitchFamily="2" charset="0"/>
            </a:endParaRPr>
          </a:p>
          <a:p>
            <a:pPr marL="0" indent="0" algn="just">
              <a:buNone/>
            </a:pPr>
            <a:r>
              <a:rPr lang="pt-BR" sz="3000" dirty="0">
                <a:latin typeface="Montserrat" panose="00000500000000000000" pitchFamily="2" charset="0"/>
              </a:rPr>
              <a:t>Separação, também, de suas manifestações políticas próprias com as da SSVP, especialmente em redes sociais.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5F3F4D7-3D70-8C0C-5ED0-357E8744FCAD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Esclarecimentos e Orientações Práticas Sobre o Quotidiano Dos Vicentinos</a:t>
            </a:r>
            <a:endParaRPr lang="pt-BR" sz="36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3596217-7A3D-10C0-CCEA-ECFAEC37D23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34391" y="960801"/>
            <a:ext cx="1111851" cy="111407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5470CD7B-D3DC-8271-C96A-39F176D098A5}"/>
              </a:ext>
            </a:extLst>
          </p:cNvPr>
          <p:cNvSpPr/>
          <p:nvPr/>
        </p:nvSpPr>
        <p:spPr>
          <a:xfrm>
            <a:off x="0" y="0"/>
            <a:ext cx="12192000" cy="903512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  </a:t>
            </a:r>
            <a:r>
              <a:rPr lang="pt-BR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- SSVP e POLÍTICA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7910266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13" y="2269461"/>
            <a:ext cx="10987088" cy="331695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pt-BR" sz="3100" dirty="0">
              <a:latin typeface="Montserrat" panose="00000500000000000000" pitchFamily="2" charset="0"/>
            </a:endParaRPr>
          </a:p>
          <a:p>
            <a:pPr marL="0" indent="0" algn="just">
              <a:buNone/>
            </a:pPr>
            <a:r>
              <a:rPr lang="pt-BR" sz="3100" dirty="0">
                <a:latin typeface="Montserrat" panose="00000500000000000000" pitchFamily="2" charset="0"/>
              </a:rPr>
              <a:t>- </a:t>
            </a:r>
            <a:r>
              <a:rPr lang="pt-BR" dirty="0">
                <a:latin typeface="Montserrat" panose="00000500000000000000" pitchFamily="2" charset="0"/>
              </a:rPr>
              <a:t>Assim como aconteceu no passado esse documento não será definitivo e poderá sofrer mudanças. Nada mais natural.</a:t>
            </a:r>
          </a:p>
          <a:p>
            <a:pPr marL="0" indent="0" algn="just">
              <a:buNone/>
            </a:pPr>
            <a:endParaRPr lang="pt-BR" dirty="0">
              <a:latin typeface="Montserrat" panose="00000500000000000000" pitchFamily="2" charset="0"/>
            </a:endParaRPr>
          </a:p>
          <a:p>
            <a:pPr marL="0" indent="0" algn="just">
              <a:buNone/>
            </a:pPr>
            <a:r>
              <a:rPr lang="pt-BR" dirty="0">
                <a:latin typeface="Montserrat" panose="00000500000000000000" pitchFamily="2" charset="0"/>
              </a:rPr>
              <a:t>Será a SSVP se adaptando às condições de mudança do mundo.</a:t>
            </a:r>
          </a:p>
          <a:p>
            <a:pPr lvl="1" algn="just">
              <a:spcBef>
                <a:spcPts val="0"/>
              </a:spcBef>
              <a:buFontTx/>
              <a:buChar char="-"/>
            </a:pPr>
            <a:endParaRPr lang="pt-BR" dirty="0"/>
          </a:p>
          <a:p>
            <a:pPr marL="457200" lvl="1" indent="0" algn="just">
              <a:spcBef>
                <a:spcPts val="0"/>
              </a:spcBef>
              <a:buNone/>
            </a:pPr>
            <a:endParaRPr lang="pt-BR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86967F5-2CB6-C12C-5F10-F8F2AA0F3596}"/>
              </a:ext>
            </a:extLst>
          </p:cNvPr>
          <p:cNvSpPr txBox="1">
            <a:spLocks/>
          </p:cNvSpPr>
          <p:nvPr/>
        </p:nvSpPr>
        <p:spPr>
          <a:xfrm>
            <a:off x="716478" y="1171364"/>
            <a:ext cx="1008460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rgbClr val="0053A1"/>
                </a:solidFill>
                <a:latin typeface="Garamond" panose="02020404030301010803" pitchFamily="18" charset="0"/>
              </a:rPr>
              <a:t>Conclusão</a:t>
            </a:r>
            <a:endParaRPr lang="pt-BR" sz="4800" b="1" dirty="0">
              <a:solidFill>
                <a:srgbClr val="0053A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AC1B52C2-202D-AD5D-59B8-F25E7C7B8A52}"/>
              </a:ext>
            </a:extLst>
          </p:cNvPr>
          <p:cNvSpPr/>
          <p:nvPr/>
        </p:nvSpPr>
        <p:spPr>
          <a:xfrm>
            <a:off x="0" y="0"/>
            <a:ext cx="12192000" cy="903512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  </a:t>
            </a:r>
            <a:r>
              <a:rPr lang="pt-BR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- SSVP e POLÍTICA</a:t>
            </a:r>
            <a:endParaRPr lang="pt-BR" sz="36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2E449B9-61F0-2B22-BB0F-67DE073741D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34391" y="960801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0327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399" y="2269461"/>
            <a:ext cx="8043863" cy="331695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pt-BR" dirty="0">
              <a:latin typeface="Montserrat" panose="00000500000000000000" pitchFamily="2" charset="0"/>
            </a:endParaRPr>
          </a:p>
          <a:p>
            <a:pPr marL="0" indent="0" algn="just">
              <a:buNone/>
            </a:pPr>
            <a:r>
              <a:rPr lang="pt-BR" dirty="0">
                <a:latin typeface="Montserrat" panose="00000500000000000000" pitchFamily="2" charset="0"/>
              </a:rPr>
              <a:t>Para Esclarecimento De Qualquer Outra Dúvida, Favor Encaminhar Mensagem Para O </a:t>
            </a:r>
            <a:r>
              <a:rPr lang="pt-BR" dirty="0" err="1">
                <a:latin typeface="Montserrat" panose="00000500000000000000" pitchFamily="2" charset="0"/>
              </a:rPr>
              <a:t>Denor</a:t>
            </a:r>
            <a:r>
              <a:rPr lang="pt-BR" dirty="0">
                <a:latin typeface="Montserrat" panose="00000500000000000000" pitchFamily="2" charset="0"/>
              </a:rPr>
              <a:t> Do Conselho Nacional Do Brasil:</a:t>
            </a:r>
          </a:p>
          <a:p>
            <a:pPr marL="0" indent="0" algn="just">
              <a:buNone/>
            </a:pPr>
            <a:endParaRPr lang="pt-BR" b="1" dirty="0">
              <a:latin typeface="Montserrat" panose="00000500000000000000" pitchFamily="2" charset="0"/>
            </a:endParaRPr>
          </a:p>
          <a:p>
            <a:pPr marL="0" indent="0" algn="ctr">
              <a:buNone/>
            </a:pPr>
            <a:r>
              <a:rPr lang="pt-BR" b="1" dirty="0">
                <a:latin typeface="Montserrat" panose="00000500000000000000" pitchFamily="2" charset="0"/>
              </a:rPr>
              <a:t>e-mail: denor@ssvpbrasil.org.br</a:t>
            </a:r>
          </a:p>
          <a:p>
            <a:pPr lvl="1" algn="just">
              <a:spcBef>
                <a:spcPts val="0"/>
              </a:spcBef>
              <a:buFontTx/>
              <a:buChar char="-"/>
            </a:pPr>
            <a:endParaRPr lang="pt-BR" dirty="0"/>
          </a:p>
          <a:p>
            <a:pPr marL="457200" lvl="1" indent="0" algn="just">
              <a:spcBef>
                <a:spcPts val="0"/>
              </a:spcBef>
              <a:buNone/>
            </a:pPr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33684DF-F897-4822-63B9-30994A2127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34391" y="960801"/>
            <a:ext cx="1111851" cy="1114076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D7CB3B76-200B-B5B4-3783-DBEC70B1D59F}"/>
              </a:ext>
            </a:extLst>
          </p:cNvPr>
          <p:cNvSpPr/>
          <p:nvPr/>
        </p:nvSpPr>
        <p:spPr>
          <a:xfrm>
            <a:off x="0" y="0"/>
            <a:ext cx="12192000" cy="903512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Garamond" panose="02020404030301010803" pitchFamily="18" charset="0"/>
              </a:rPr>
              <a:t>RESOLUÇÃO Nº 009/2022  </a:t>
            </a:r>
            <a:r>
              <a:rPr lang="pt-BR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- SSVP e POLÍTICA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2382103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930" y="1899000"/>
            <a:ext cx="3042141" cy="3060000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4195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15" y="2143125"/>
            <a:ext cx="11523714" cy="39576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Montserrat" panose="00000500000000000000" pitchFamily="2" charset="0"/>
              </a:rPr>
              <a:t>O documento foi amplamente debatido.</a:t>
            </a:r>
            <a:endParaRPr lang="pt-BR" dirty="0">
              <a:latin typeface="Montserrat" panose="00000500000000000000" pitchFamily="2" charset="0"/>
            </a:endParaRPr>
          </a:p>
          <a:p>
            <a:pPr marL="0" indent="0" algn="just">
              <a:buNone/>
            </a:pPr>
            <a:r>
              <a:rPr lang="pt-BR" dirty="0">
                <a:latin typeface="Montserrat" panose="00000500000000000000" pitchFamily="2" charset="0"/>
              </a:rPr>
              <a:t>- Todos foram convidados a se manifestar: membros da própria SSVP, ativistas declarados ou não, detentores de cargos políticos e/ou de natureza política, entre outros.</a:t>
            </a:r>
          </a:p>
          <a:p>
            <a:pPr marL="0" indent="0" algn="just">
              <a:buNone/>
            </a:pPr>
            <a:endParaRPr lang="pt-BR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Portanto, não é um documento feito pelo Conselho Nacional do Brasil e imposto a todos da SSVP: ele foi uma construção de conjunto e aprovado por Todos os Conselhos Metropolitanos.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7D21DA0A-151C-A80C-430F-F6702472AE7F}"/>
              </a:ext>
            </a:extLst>
          </p:cNvPr>
          <p:cNvSpPr/>
          <p:nvPr/>
        </p:nvSpPr>
        <p:spPr>
          <a:xfrm>
            <a:off x="0" y="0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>
                <a:latin typeface="Garamond" panose="02020404030301010803" pitchFamily="18" charset="0"/>
              </a:rPr>
              <a:t>SSVP E POLÍTICA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78AB6F3A-BE07-C170-89BD-4FA798866C56}"/>
              </a:ext>
            </a:extLst>
          </p:cNvPr>
          <p:cNvSpPr txBox="1">
            <a:spLocks/>
          </p:cNvSpPr>
          <p:nvPr/>
        </p:nvSpPr>
        <p:spPr>
          <a:xfrm>
            <a:off x="107349" y="1252147"/>
            <a:ext cx="10830296" cy="7243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600" b="1" dirty="0">
                <a:solidFill>
                  <a:srgbClr val="0053A1"/>
                </a:solidFill>
                <a:latin typeface="Garamond" panose="02020404030301010803" pitchFamily="18" charset="0"/>
              </a:rPr>
              <a:t>Resolução Nº 009/2022, da Diretoria do CNB da SSVP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817606C-2F31-8BEE-9D92-2AEEE2A094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936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123" y="2371171"/>
            <a:ext cx="11819906" cy="357243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A SSVP consagra o “consenso democrático” como um de seus princípios na tomada de decisões.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6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(RB Nº 9 – Das condições básicas requeridas para redação dos Estatutos Internos dos Conselhos Superiores / Nacionais, Assimilados e Associados).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26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solidFill>
                  <a:srgbClr val="FF0000"/>
                </a:solidFill>
                <a:latin typeface="Montserrat" panose="00000500000000000000" pitchFamily="2" charset="0"/>
              </a:rPr>
              <a:t>Isso está claro, também: no Artigo 3.10 da Regra da Confederação e no Artigo 30 do Regulamento do Brasil – Edição 2023.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BC3A6CA-9ED7-816A-3B6A-D60D88D2117E}"/>
              </a:ext>
            </a:extLst>
          </p:cNvPr>
          <p:cNvSpPr txBox="1"/>
          <p:nvPr/>
        </p:nvSpPr>
        <p:spPr>
          <a:xfrm>
            <a:off x="458191" y="1110043"/>
            <a:ext cx="105239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200" b="1" dirty="0">
                <a:solidFill>
                  <a:schemeClr val="accent1"/>
                </a:solidFill>
                <a:latin typeface="Garamond" panose="02020404030301010803" pitchFamily="18" charset="0"/>
              </a:rPr>
              <a:t>Democracia E Liberdade De Expressão:</a:t>
            </a:r>
          </a:p>
          <a:p>
            <a:pPr marL="0" indent="0" algn="ctr">
              <a:buNone/>
            </a:pPr>
            <a:r>
              <a:rPr lang="pt-BR" sz="3200" b="1" dirty="0">
                <a:solidFill>
                  <a:schemeClr val="accent1"/>
                </a:solidFill>
                <a:latin typeface="Garamond" panose="02020404030301010803" pitchFamily="18" charset="0"/>
              </a:rPr>
              <a:t>Uma Característica Imutável Da SSVP.</a:t>
            </a:r>
            <a:endParaRPr lang="pt-BR" sz="1800" b="1" dirty="0">
              <a:solidFill>
                <a:schemeClr val="accent1"/>
              </a:solidFill>
              <a:latin typeface="Garamond" panose="02020404030301010803" pitchFamily="18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AB6A0BC-CE9F-E710-69F2-EC764E5FBD8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9639B16A-8CC9-5996-C7ED-C993C61EC277}"/>
              </a:ext>
            </a:extLst>
          </p:cNvPr>
          <p:cNvSpPr/>
          <p:nvPr/>
        </p:nvSpPr>
        <p:spPr>
          <a:xfrm>
            <a:off x="0" y="0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>
                <a:latin typeface="Garamond" panose="02020404030301010803" pitchFamily="18" charset="0"/>
              </a:rPr>
              <a:t>SSVP E POLÍTICA</a:t>
            </a:r>
          </a:p>
        </p:txBody>
      </p:sp>
    </p:spTree>
    <p:extLst>
      <p:ext uri="{BB962C8B-B14F-4D97-AF65-F5344CB8AC3E}">
        <p14:creationId xmlns:p14="http://schemas.microsoft.com/office/powerpoint/2010/main" val="3473835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93652"/>
            <a:ext cx="12051474" cy="416056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pt-BR" sz="10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A liberdade de expressão é aquilo que mais caracteriza a democracia dentro da SSVP. Isso vale para manifestação de ideias e opiniões por qualquer meio.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000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Porém, ao contrário do que pensam alguns, tem limites. Ela não é infindável.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000" dirty="0">
              <a:latin typeface="Montserrat" panose="00000500000000000000" pitchFamily="2" charset="0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E este limite vai ser exatamente em relação às outras Pessoas (vicentinas ou não).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000" dirty="0">
              <a:latin typeface="Montserrat" panose="00000500000000000000" pitchFamily="2" charset="0"/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pt-BR" dirty="0">
                <a:latin typeface="Montserrat" panose="00000500000000000000" pitchFamily="2" charset="0"/>
              </a:rPr>
              <a:t>Agir fora disso é se afastar do espírito de fraternidade que deve ser uma marca de todo vicentino.</a:t>
            </a:r>
            <a:endParaRPr lang="pt-BR" b="1" dirty="0">
              <a:solidFill>
                <a:srgbClr val="FF0000"/>
              </a:solidFill>
              <a:latin typeface="Montserrat" panose="00000500000000000000" pitchFamily="2" charset="0"/>
            </a:endParaRP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 txBox="1">
            <a:spLocks/>
          </p:cNvSpPr>
          <p:nvPr/>
        </p:nvSpPr>
        <p:spPr>
          <a:xfrm>
            <a:off x="1049358" y="1167332"/>
            <a:ext cx="9438780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A Liberdade De Expressão: </a:t>
            </a:r>
          </a:p>
          <a:p>
            <a:pPr marL="0" indent="0" algn="ctr">
              <a:buNone/>
            </a:pPr>
            <a:r>
              <a:rPr lang="pt-BR" sz="3200" b="1" dirty="0">
                <a:solidFill>
                  <a:srgbClr val="0053A1"/>
                </a:solidFill>
                <a:latin typeface="Garamond" panose="02020404030301010803" pitchFamily="18" charset="0"/>
              </a:rPr>
              <a:t>Um Direito Que Tem Limites.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018E014-E9D6-36A7-2A9F-EF78BBB0E39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58B22A75-AA8A-E1B8-C6B2-9711BE8BDD6F}"/>
              </a:ext>
            </a:extLst>
          </p:cNvPr>
          <p:cNvSpPr/>
          <p:nvPr/>
        </p:nvSpPr>
        <p:spPr>
          <a:xfrm>
            <a:off x="0" y="0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>
                <a:latin typeface="Garamond" panose="02020404030301010803" pitchFamily="18" charset="0"/>
              </a:rPr>
              <a:t>SSVP E POLÍTICA</a:t>
            </a:r>
          </a:p>
        </p:txBody>
      </p:sp>
    </p:spTree>
    <p:extLst>
      <p:ext uri="{BB962C8B-B14F-4D97-AF65-F5344CB8AC3E}">
        <p14:creationId xmlns:p14="http://schemas.microsoft.com/office/powerpoint/2010/main" val="4045273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40" y="2165477"/>
            <a:ext cx="11685319" cy="3564431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pt-BR" sz="1000" dirty="0"/>
          </a:p>
          <a:p>
            <a:pPr marL="0" indent="0" algn="just">
              <a:spcBef>
                <a:spcPts val="0"/>
              </a:spcBef>
              <a:buNone/>
            </a:pPr>
            <a:endParaRPr lang="pt-BR" sz="11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A SSVP, desde sempre, está a serviço daqueles que precisam de ajuda (qualquer tipo de ajuda, se for possível atender). Para crianças, idosos, adultos, doentes, analfabetos... Mas, principalmente, para os que tem fome de pão, justiça e de Deus.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dirty="0">
              <a:latin typeface="Montserrat" panose="00000500000000000000" pitchFamily="2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- De novo, a Regra da Confederação Internacional nos diz isso, nos Artigos 7.1 a 7.9 que tratam das Relações (da SSVP) com a sociedade civil / Trabalhar para a justiça”:</a:t>
            </a:r>
            <a:endParaRPr lang="pt-BR" b="1" dirty="0">
              <a:solidFill>
                <a:srgbClr val="FF0000"/>
              </a:solidFill>
              <a:latin typeface="Montserrat" panose="00000500000000000000" pitchFamily="2" charset="0"/>
            </a:endParaRP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 txBox="1">
            <a:spLocks/>
          </p:cNvSpPr>
          <p:nvPr/>
        </p:nvSpPr>
        <p:spPr>
          <a:xfrm>
            <a:off x="1899743" y="1261964"/>
            <a:ext cx="7562479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pt-BR" sz="3900" b="1" dirty="0">
                <a:solidFill>
                  <a:srgbClr val="0053A1"/>
                </a:solidFill>
                <a:latin typeface="Garamond" panose="02020404030301010803" pitchFamily="18" charset="0"/>
              </a:rPr>
              <a:t>JUSTIÇA: É O Que Busca a SSVP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200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73E2620-50EE-7998-CD79-19322F4D48ED}"/>
              </a:ext>
            </a:extLst>
          </p:cNvPr>
          <p:cNvSpPr/>
          <p:nvPr/>
        </p:nvSpPr>
        <p:spPr>
          <a:xfrm>
            <a:off x="0" y="0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>
                <a:latin typeface="Garamond" panose="02020404030301010803" pitchFamily="18" charset="0"/>
              </a:rPr>
              <a:t>SSVP E POLÍTICA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C672761-4B29-A615-DAE1-DA9E99CF260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987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A8C830-1349-4DAC-9378-8E7647A5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720" y="2391395"/>
            <a:ext cx="11376560" cy="432084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7.1 - A Sociedade presta uma ajuda imediata, mas busca, igualmente, soluções a médio e longo prazos.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7.2 - Uma visão de civilização de amor.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7.3 - Visão de futuro.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7.4 - O método vicentino de abordar a justiça social de um modo prático.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7.5 - A voz dos sem voz.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7.6 - Face às estruturas sociais e políticas com falhas.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7.7 - Esforçar-se por mudar as atitudes.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7.8 – Independência política Sociedade.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dirty="0">
                <a:latin typeface="Montserrat" panose="00000500000000000000" pitchFamily="2" charset="0"/>
              </a:rPr>
              <a:t>7.9 - Trabalhar em comunidade.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5837F6B9-0697-52FB-5BE9-46A75A204FE2}"/>
              </a:ext>
            </a:extLst>
          </p:cNvPr>
          <p:cNvSpPr txBox="1">
            <a:spLocks/>
          </p:cNvSpPr>
          <p:nvPr/>
        </p:nvSpPr>
        <p:spPr>
          <a:xfrm>
            <a:off x="1899743" y="1261964"/>
            <a:ext cx="7562479" cy="9035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>
              <a:buNone/>
            </a:pPr>
            <a:r>
              <a:rPr lang="pt-BR" sz="3900" b="1" dirty="0">
                <a:solidFill>
                  <a:srgbClr val="0053A1"/>
                </a:solidFill>
                <a:latin typeface="Garamond" panose="02020404030301010803" pitchFamily="18" charset="0"/>
              </a:rPr>
              <a:t>JUSTIÇA: É O Que Busca a SSVP</a:t>
            </a:r>
          </a:p>
          <a:p>
            <a:pPr marL="0" indent="0" algn="just">
              <a:spcBef>
                <a:spcPts val="0"/>
              </a:spcBef>
              <a:buNone/>
            </a:pPr>
            <a:endParaRPr lang="pt-BR" sz="1200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2EF3A76-B67F-F702-287A-E8E72274D61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78" y="1277319"/>
            <a:ext cx="1111851" cy="1114076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91D2DBCA-7DEF-4F5B-1E24-00C481866844}"/>
              </a:ext>
            </a:extLst>
          </p:cNvPr>
          <p:cNvSpPr/>
          <p:nvPr/>
        </p:nvSpPr>
        <p:spPr>
          <a:xfrm>
            <a:off x="0" y="0"/>
            <a:ext cx="12192000" cy="1110043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>
                <a:latin typeface="Garamond" panose="02020404030301010803" pitchFamily="18" charset="0"/>
              </a:rPr>
              <a:t>SSVP E POLÍTICA</a:t>
            </a:r>
          </a:p>
        </p:txBody>
      </p:sp>
    </p:spTree>
    <p:extLst>
      <p:ext uri="{BB962C8B-B14F-4D97-AF65-F5344CB8AC3E}">
        <p14:creationId xmlns:p14="http://schemas.microsoft.com/office/powerpoint/2010/main" val="10669011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4604</TotalTime>
  <Words>3213</Words>
  <Application>Microsoft Office PowerPoint</Application>
  <PresentationFormat>Widescreen</PresentationFormat>
  <Paragraphs>310</Paragraphs>
  <Slides>44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50" baseType="lpstr">
      <vt:lpstr>Arial</vt:lpstr>
      <vt:lpstr>Calibri</vt:lpstr>
      <vt:lpstr>Calibri Light</vt:lpstr>
      <vt:lpstr>Garamond</vt:lpstr>
      <vt:lpstr>Montserrat</vt:lpstr>
      <vt:lpstr>Tema do Office</vt:lpstr>
      <vt:lpstr>Apresentação do PowerPoint</vt:lpstr>
      <vt:lpstr>SSVP E POLÍTICA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SSVP E POLÍTICA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césar custódio da silva</cp:lastModifiedBy>
  <cp:revision>164</cp:revision>
  <dcterms:created xsi:type="dcterms:W3CDTF">2022-08-23T14:33:21Z</dcterms:created>
  <dcterms:modified xsi:type="dcterms:W3CDTF">2024-05-23T18:35:10Z</dcterms:modified>
</cp:coreProperties>
</file>