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2"/>
  </p:notesMasterIdLst>
  <p:sldIdLst>
    <p:sldId id="258" r:id="rId2"/>
    <p:sldId id="257" r:id="rId3"/>
    <p:sldId id="392" r:id="rId4"/>
    <p:sldId id="259" r:id="rId5"/>
    <p:sldId id="441" r:id="rId6"/>
    <p:sldId id="393" r:id="rId7"/>
    <p:sldId id="442" r:id="rId8"/>
    <p:sldId id="394" r:id="rId9"/>
    <p:sldId id="396" r:id="rId10"/>
    <p:sldId id="398" r:id="rId11"/>
    <p:sldId id="399" r:id="rId12"/>
    <p:sldId id="400" r:id="rId13"/>
    <p:sldId id="401" r:id="rId14"/>
    <p:sldId id="402" r:id="rId15"/>
    <p:sldId id="403" r:id="rId16"/>
    <p:sldId id="404" r:id="rId17"/>
    <p:sldId id="443" r:id="rId18"/>
    <p:sldId id="395" r:id="rId19"/>
    <p:sldId id="405" r:id="rId20"/>
    <p:sldId id="444" r:id="rId21"/>
    <p:sldId id="407" r:id="rId22"/>
    <p:sldId id="445" r:id="rId23"/>
    <p:sldId id="408" r:id="rId24"/>
    <p:sldId id="446" r:id="rId25"/>
    <p:sldId id="447" r:id="rId26"/>
    <p:sldId id="425" r:id="rId27"/>
    <p:sldId id="426" r:id="rId28"/>
    <p:sldId id="409" r:id="rId29"/>
    <p:sldId id="448" r:id="rId30"/>
    <p:sldId id="428" r:id="rId31"/>
    <p:sldId id="465" r:id="rId32"/>
    <p:sldId id="449" r:id="rId33"/>
    <p:sldId id="450" r:id="rId34"/>
    <p:sldId id="429" r:id="rId35"/>
    <p:sldId id="451" r:id="rId36"/>
    <p:sldId id="430" r:id="rId37"/>
    <p:sldId id="452" r:id="rId38"/>
    <p:sldId id="431" r:id="rId39"/>
    <p:sldId id="453" r:id="rId40"/>
    <p:sldId id="454" r:id="rId41"/>
    <p:sldId id="432" r:id="rId42"/>
    <p:sldId id="455" r:id="rId43"/>
    <p:sldId id="433" r:id="rId44"/>
    <p:sldId id="434" r:id="rId45"/>
    <p:sldId id="456" r:id="rId46"/>
    <p:sldId id="457" r:id="rId47"/>
    <p:sldId id="435" r:id="rId48"/>
    <p:sldId id="458" r:id="rId49"/>
    <p:sldId id="436" r:id="rId50"/>
    <p:sldId id="437" r:id="rId51"/>
    <p:sldId id="459" r:id="rId52"/>
    <p:sldId id="438" r:id="rId53"/>
    <p:sldId id="460" r:id="rId54"/>
    <p:sldId id="439" r:id="rId55"/>
    <p:sldId id="461" r:id="rId56"/>
    <p:sldId id="462" r:id="rId57"/>
    <p:sldId id="463" r:id="rId58"/>
    <p:sldId id="410" r:id="rId59"/>
    <p:sldId id="464" r:id="rId60"/>
    <p:sldId id="411" r:id="rId61"/>
    <p:sldId id="420" r:id="rId62"/>
    <p:sldId id="466" r:id="rId63"/>
    <p:sldId id="421" r:id="rId64"/>
    <p:sldId id="467" r:id="rId65"/>
    <p:sldId id="422" r:id="rId66"/>
    <p:sldId id="423" r:id="rId67"/>
    <p:sldId id="424" r:id="rId68"/>
    <p:sldId id="412" r:id="rId69"/>
    <p:sldId id="419" r:id="rId70"/>
    <p:sldId id="413" r:id="rId71"/>
    <p:sldId id="414" r:id="rId72"/>
    <p:sldId id="415" r:id="rId73"/>
    <p:sldId id="468" r:id="rId74"/>
    <p:sldId id="469" r:id="rId75"/>
    <p:sldId id="417" r:id="rId76"/>
    <p:sldId id="418" r:id="rId77"/>
    <p:sldId id="470" r:id="rId78"/>
    <p:sldId id="471" r:id="rId79"/>
    <p:sldId id="472" r:id="rId80"/>
    <p:sldId id="302" r:id="rId8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88" autoAdjust="0"/>
    <p:restoredTop sz="92689" autoAdjust="0"/>
  </p:normalViewPr>
  <p:slideViewPr>
    <p:cSldViewPr snapToGrid="0">
      <p:cViewPr varScale="1">
        <p:scale>
          <a:sx n="39" d="100"/>
          <a:sy n="39" d="100"/>
        </p:scale>
        <p:origin x="89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6AFCD-46DF-4B76-990C-698C333ACC10}" type="datetimeFigureOut">
              <a:rPr lang="pt-BR" smtClean="0"/>
              <a:t>23/05/2024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1D683-805F-4558-A1F8-9B1123409F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6600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2307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3865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4306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BBD2C0-FC6D-460A-8EFD-F312500ED7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D13CE73-BD10-4B15-926B-BDB222FC3F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A4771B5-030E-42D9-9B76-6255847E1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23/05/2024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088357B-40A3-4C2A-9FD7-A8EA67C98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C363DB4-53F1-4C4A-A559-541228CDD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8289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FABB27-6A98-43A6-B7AB-848369A65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3BFE070-371A-45B2-973C-1BEF9A937A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3587DA-83B3-4427-800F-9F382D59E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23/05/2024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A03BC6-1802-4853-A9B2-5D7848697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F70AEFD-B6FD-47BA-8F05-BA27C6773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284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FDAB268-246C-4BDD-9F3B-FD294615AF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D1C9803-8BAA-4F68-937C-5099F47EE4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4E34698-6E52-4A03-9C90-406CEBE2E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23/05/2024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C097EA3-CD5F-48CB-BDAE-EAF4B7CE6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05DDE6C-40DC-445C-8F64-221438DBE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9108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EFE6FA-F2E2-4644-992C-3BF79D2AD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B4FCBD-EF52-4668-9595-67911CB1F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EAD75E6-3B66-4BB9-8DAA-29164BDFD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23/05/2024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28C8AA-6B16-469A-8990-65ED79390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B02DD33-911B-4F73-85AA-605655BBA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691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7D59CD-9586-4B13-909C-ED950829F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D0714F5-1DD0-490D-AC51-2F5B1552D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D98CA95-99CA-4F52-8346-7491606A8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23/05/2024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39E06F-E225-420E-94B2-F65D5B96B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FE1C59A-B848-446B-88A1-007F7F7A6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6764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9C5FB0-405A-436A-9A08-CC452E035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0ADE73-6A6A-48F4-8161-0A60D74131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48E9DEE-FCD0-46F0-9AC4-7C0D7CAB72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DF59034-D1E8-44ED-B179-0359F2275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23/05/2024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079A953-39CC-4E47-B0E0-B6554E19D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23F7F68-F463-4E83-A2C3-3F93A35A5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3692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5344DD-B359-4589-AF6A-83AA044E7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0B555A4-C681-4771-8AE2-63357EF80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C1617FB-EB75-49BC-BFA0-EA3640560E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74BCBAA-7DA9-4980-978F-AA9A7DB290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3900BC7-2C2E-4C0A-A719-9F2BC919D9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EC56BE5-CDDF-42E1-8D43-760D8886C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23/05/2024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11F873E-7EBE-4DED-86EC-65CAD70F4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87F3883-828A-48B5-8A7E-3772DC983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6797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6A9DD5-B6E5-444C-B344-2B84E9C01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CB1F10B-4D77-41BB-A809-4A0C54017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23/05/2024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6174A52-8501-467C-848C-3D0424FBB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7929797-E00F-416D-B776-54AD107EF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6202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00F94BD-2961-40FB-BD6B-A2D189D8C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23/05/2024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5158D13-1BB7-43CE-A2DB-39760ECAC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B976DAF-0198-40F3-A9F7-E46553712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5973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88C0CC-A6E4-4205-89ED-E6C688733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AEB8B8-0377-4A61-912D-B068471A2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BCEDF00-405B-40BE-BA66-75E036B9DD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AF37940-9FA8-4A2B-B88C-42530F3F9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23/05/2024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87F2AED-4522-4F1D-970A-2E633E825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B7F7880-50AC-4304-B4A6-B43E32550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5389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A721A9-3A96-4B92-A8EE-7F2C76B30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775EB7F-735E-43E8-B797-48D2A899BE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C5BE947-6A26-420D-9660-4A1759189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918C770-026B-4211-BAA7-9426A1617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23/05/2024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D1F0E9F-A7C9-498F-B83C-F351E1523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260D605-416B-415F-A2CB-003AA0227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1565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B4CF572-AB65-4B15-9CBA-E5683F0E5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2C9293-8B07-4A8A-BB7A-5DE378DE4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6EFB99-CCDD-4228-9C70-1B62D06019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A2EA1-8292-44DA-8F9F-4133E0E04F55}" type="datetimeFigureOut">
              <a:rPr lang="pt-BR" smtClean="0"/>
              <a:t>23/05/2024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4B8B270-DBFA-483A-9831-CAD4045E50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7FE891D-248E-4E83-B4F4-D0A29D2C29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5591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930" y="1899000"/>
            <a:ext cx="3042141" cy="3060000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B75C4FD3-8A23-4170-9D91-4D4B3C8FE43E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07F27E93-A654-4FBB-BEBE-D8DA7E08E125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D4AAACE4-E90F-4A52-8617-9D469A802C7C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2A6CE31F-AD77-4616-B330-B72BB36F4CA5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26EC8621-2C05-40EC-98D5-A67FF1F8CBA7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90752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A8C830-1349-4DAC-9378-8E7647A5A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123" y="2371171"/>
            <a:ext cx="11819906" cy="357243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FontTx/>
              <a:buChar char="-"/>
            </a:pPr>
            <a:r>
              <a:rPr lang="pt-BR" dirty="0">
                <a:latin typeface="Montserrat" panose="00000500000000000000" pitchFamily="2" charset="0"/>
              </a:rPr>
              <a:t>A SSVP consagra o “consenso democrático” como um de seus princípios na tomada de decisões.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600" dirty="0">
              <a:latin typeface="Montserrat" panose="00000500000000000000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dirty="0">
                <a:latin typeface="Montserrat" panose="00000500000000000000" pitchFamily="2" charset="0"/>
              </a:rPr>
              <a:t>(RB Nº 9 – Das condições básicas requeridas para redação dos Estatutos Internos dos Conselhos Superiores / Nacionais, Assimilados e Associados).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600" dirty="0">
              <a:latin typeface="Montserrat" panose="00000500000000000000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dirty="0">
                <a:solidFill>
                  <a:srgbClr val="FF0000"/>
                </a:solidFill>
                <a:latin typeface="Montserrat" panose="00000500000000000000" pitchFamily="2" charset="0"/>
              </a:rPr>
              <a:t>Isso está claro, também: no Artigo 3.10 da Regra da Confederação e no Artigo 30 do Regulamento do Brasil – Edição 2023.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BC3A6CA-9ED7-816A-3B6A-D60D88D2117E}"/>
              </a:ext>
            </a:extLst>
          </p:cNvPr>
          <p:cNvSpPr txBox="1"/>
          <p:nvPr/>
        </p:nvSpPr>
        <p:spPr>
          <a:xfrm>
            <a:off x="458191" y="1110043"/>
            <a:ext cx="1052398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accent1"/>
                </a:solidFill>
                <a:latin typeface="Garamond" panose="02020404030301010803" pitchFamily="18" charset="0"/>
              </a:rPr>
              <a:t>Democracia E Liberdade De Expressão:</a:t>
            </a:r>
          </a:p>
          <a:p>
            <a:pPr marL="0" indent="0" algn="ctr">
              <a:buNone/>
            </a:pPr>
            <a:r>
              <a:rPr lang="pt-BR" sz="3200" b="1" dirty="0">
                <a:solidFill>
                  <a:schemeClr val="accent1"/>
                </a:solidFill>
                <a:latin typeface="Garamond" panose="02020404030301010803" pitchFamily="18" charset="0"/>
              </a:rPr>
              <a:t>Uma Característica Imutável Da SSVP.</a:t>
            </a:r>
            <a:endParaRPr lang="pt-BR" sz="1800" b="1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AB6A0BC-CE9F-E710-69F2-EC764E5FBD8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58178" y="1277319"/>
            <a:ext cx="1111851" cy="1114076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9639B16A-8CC9-5996-C7ED-C993C61EC277}"/>
              </a:ext>
            </a:extLst>
          </p:cNvPr>
          <p:cNvSpPr/>
          <p:nvPr/>
        </p:nvSpPr>
        <p:spPr>
          <a:xfrm>
            <a:off x="0" y="0"/>
            <a:ext cx="12192000" cy="1110043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>
                <a:latin typeface="Garamond" panose="02020404030301010803" pitchFamily="18" charset="0"/>
              </a:rPr>
              <a:t>SSVP E POLÍTICA</a:t>
            </a:r>
          </a:p>
        </p:txBody>
      </p:sp>
    </p:spTree>
    <p:extLst>
      <p:ext uri="{BB962C8B-B14F-4D97-AF65-F5344CB8AC3E}">
        <p14:creationId xmlns:p14="http://schemas.microsoft.com/office/powerpoint/2010/main" val="3200758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5" name="Retângulo 14">
            <a:extLst>
              <a:ext uri="{FF2B5EF4-FFF2-40B4-BE49-F238E27FC236}">
                <a16:creationId xmlns:a16="http://schemas.microsoft.com/office/drawing/2014/main" id="{CF9BDDD1-B7C5-4C73-BE1A-451EA2DBE953}"/>
              </a:ext>
            </a:extLst>
          </p:cNvPr>
          <p:cNvSpPr/>
          <p:nvPr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A8C830-1349-4DAC-9378-8E7647A5A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579" y="2428894"/>
            <a:ext cx="11612841" cy="3476006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dirty="0">
                <a:latin typeface="Montserrat" panose="00000500000000000000" pitchFamily="2" charset="0"/>
              </a:rPr>
              <a:t>- Portanto, a SSVP não tem dono, não tem coronel, não tem espertalhão, não tem doutor, não tem nobre deputado / vereador / prefeito, não tem decisão só de grupinho, não tem decisão tomada “fora de reunião”.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1100" dirty="0">
              <a:latin typeface="Montserrat" panose="00000500000000000000" pitchFamily="2" charset="0"/>
            </a:endParaRP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pt-BR" dirty="0">
                <a:latin typeface="Montserrat" panose="00000500000000000000" pitchFamily="2" charset="0"/>
              </a:rPr>
              <a:t>Enfim... Tudo na SSVP deve ter um caráter democrático.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1100" dirty="0">
              <a:latin typeface="Montserrat" panose="00000500000000000000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dirty="0">
                <a:latin typeface="Montserrat" panose="00000500000000000000" pitchFamily="2" charset="0"/>
              </a:rPr>
              <a:t>- O dia que isso mudar pode-se ter certeza que as coisas começam a ficar mal e a SSVP vai correr sérios riscos de se dividir, diminuir e acabar.</a:t>
            </a:r>
            <a:endParaRPr lang="pt-BR" b="1" dirty="0">
              <a:solidFill>
                <a:srgbClr val="FF0000"/>
              </a:solidFill>
              <a:latin typeface="Montserrat" panose="00000500000000000000" pitchFamily="2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3BCD15A-706A-0480-F5EC-F5267389E20B}"/>
              </a:ext>
            </a:extLst>
          </p:cNvPr>
          <p:cNvSpPr/>
          <p:nvPr/>
        </p:nvSpPr>
        <p:spPr>
          <a:xfrm>
            <a:off x="0" y="0"/>
            <a:ext cx="12192000" cy="1110043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>
                <a:latin typeface="Garamond" panose="02020404030301010803" pitchFamily="18" charset="0"/>
              </a:rPr>
              <a:t>SSVP E POLÍTICA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F162559-D6E5-1A60-26D5-62BC9C3CBCD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58178" y="1277319"/>
            <a:ext cx="1111851" cy="111407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4B69653-9C64-338A-8162-B56FE9947C44}"/>
              </a:ext>
            </a:extLst>
          </p:cNvPr>
          <p:cNvSpPr txBox="1"/>
          <p:nvPr/>
        </p:nvSpPr>
        <p:spPr>
          <a:xfrm>
            <a:off x="458191" y="1110043"/>
            <a:ext cx="1052398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accent1"/>
                </a:solidFill>
                <a:latin typeface="Garamond" panose="02020404030301010803" pitchFamily="18" charset="0"/>
              </a:rPr>
              <a:t>Democracia E Liberdade De Expressão:</a:t>
            </a:r>
          </a:p>
          <a:p>
            <a:pPr marL="0" indent="0" algn="ctr">
              <a:buNone/>
            </a:pPr>
            <a:r>
              <a:rPr lang="pt-BR" sz="3200" b="1" dirty="0">
                <a:solidFill>
                  <a:schemeClr val="accent1"/>
                </a:solidFill>
                <a:latin typeface="Garamond" panose="02020404030301010803" pitchFamily="18" charset="0"/>
              </a:rPr>
              <a:t>Uma Característica Imutável Da SSVP.</a:t>
            </a:r>
            <a:endParaRPr lang="pt-BR" sz="1800" b="1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169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A8C830-1349-4DAC-9378-8E7647A5A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93652"/>
            <a:ext cx="12051474" cy="4160562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pt-BR" sz="10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pt-BR" dirty="0">
                <a:latin typeface="Montserrat" panose="00000500000000000000" pitchFamily="2" charset="0"/>
              </a:rPr>
              <a:t>- A liberdade de expressão é aquilo que mais caracteriza a democracia dentro da SSVP. Isso vale para manifestação de ideias e opiniões por qualquer meio.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1000" dirty="0">
              <a:latin typeface="Montserrat" panose="00000500000000000000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dirty="0">
                <a:latin typeface="Montserrat" panose="00000500000000000000" pitchFamily="2" charset="0"/>
              </a:rPr>
              <a:t>- Porém, ao contrário do que pensam alguns, tem limites. Ela não é infindável.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1000" dirty="0">
              <a:latin typeface="Montserrat" panose="00000500000000000000" pitchFamily="2" charset="0"/>
            </a:endParaRP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pt-BR" dirty="0">
                <a:latin typeface="Montserrat" panose="00000500000000000000" pitchFamily="2" charset="0"/>
              </a:rPr>
              <a:t>E este limite vai ser exatamente em relação às outras Pessoas (vicentinas ou não).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1000" dirty="0">
              <a:latin typeface="Montserrat" panose="00000500000000000000" pitchFamily="2" charset="0"/>
            </a:endParaRP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pt-BR" dirty="0">
                <a:latin typeface="Montserrat" panose="00000500000000000000" pitchFamily="2" charset="0"/>
              </a:rPr>
              <a:t>Agir fora disso é se afastar do espírito de fraternidade que deve ser uma marca de todo vicentino.</a:t>
            </a:r>
            <a:endParaRPr lang="pt-BR" b="1" dirty="0">
              <a:solidFill>
                <a:srgbClr val="FF0000"/>
              </a:solidFill>
              <a:latin typeface="Montserrat" panose="00000500000000000000" pitchFamily="2" charset="0"/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ED90EC3D-482A-4E73-B198-E8341A0D0973}"/>
              </a:ext>
            </a:extLst>
          </p:cNvPr>
          <p:cNvSpPr txBox="1">
            <a:spLocks/>
          </p:cNvSpPr>
          <p:nvPr/>
        </p:nvSpPr>
        <p:spPr>
          <a:xfrm>
            <a:off x="1049358" y="1167332"/>
            <a:ext cx="9438780" cy="9035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algn="ctr">
              <a:buNone/>
            </a:pPr>
            <a:r>
              <a:rPr lang="pt-BR" sz="3200" b="1" dirty="0">
                <a:solidFill>
                  <a:srgbClr val="0053A1"/>
                </a:solidFill>
                <a:latin typeface="Garamond" panose="02020404030301010803" pitchFamily="18" charset="0"/>
              </a:rPr>
              <a:t>A Liberdade De Expressão: </a:t>
            </a:r>
          </a:p>
          <a:p>
            <a:pPr marL="0" indent="0" algn="ctr">
              <a:buNone/>
            </a:pPr>
            <a:r>
              <a:rPr lang="pt-BR" sz="3200" b="1" dirty="0">
                <a:solidFill>
                  <a:srgbClr val="0053A1"/>
                </a:solidFill>
                <a:latin typeface="Garamond" panose="02020404030301010803" pitchFamily="18" charset="0"/>
              </a:rPr>
              <a:t>Um Direito Que Tem Limites.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018E014-E9D6-36A7-2A9F-EF78BBB0E39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58178" y="1277319"/>
            <a:ext cx="1111851" cy="111407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58B22A75-AA8A-E1B8-C6B2-9711BE8BDD6F}"/>
              </a:ext>
            </a:extLst>
          </p:cNvPr>
          <p:cNvSpPr/>
          <p:nvPr/>
        </p:nvSpPr>
        <p:spPr>
          <a:xfrm>
            <a:off x="0" y="0"/>
            <a:ext cx="12192000" cy="1110043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>
                <a:latin typeface="Garamond" panose="02020404030301010803" pitchFamily="18" charset="0"/>
              </a:rPr>
              <a:t>SSVP E POLÍTICA</a:t>
            </a:r>
          </a:p>
        </p:txBody>
      </p:sp>
    </p:spTree>
    <p:extLst>
      <p:ext uri="{BB962C8B-B14F-4D97-AF65-F5344CB8AC3E}">
        <p14:creationId xmlns:p14="http://schemas.microsoft.com/office/powerpoint/2010/main" val="4176910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A8C830-1349-4DAC-9378-8E7647A5A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340" y="2165477"/>
            <a:ext cx="11685319" cy="3564431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pt-BR" sz="1000" dirty="0"/>
          </a:p>
          <a:p>
            <a:pPr marL="0" indent="0" algn="just">
              <a:spcBef>
                <a:spcPts val="0"/>
              </a:spcBef>
              <a:buNone/>
            </a:pPr>
            <a:endParaRPr lang="pt-BR" sz="11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pt-BR" dirty="0">
                <a:latin typeface="Montserrat" panose="00000500000000000000" pitchFamily="2" charset="0"/>
              </a:rPr>
              <a:t>- A SSVP, desde sempre, está a serviço daqueles que precisam de ajuda (qualquer tipo de ajuda, se for possível atender). Para crianças, idosos, adultos, doentes, analfabetos... Mas, principalmente, para os que tem fome de pão, justiça e de Deus.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dirty="0">
              <a:latin typeface="Montserrat" panose="00000500000000000000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dirty="0">
                <a:latin typeface="Montserrat" panose="00000500000000000000" pitchFamily="2" charset="0"/>
              </a:rPr>
              <a:t>- De novo, a Regra da Confederação Internacional nos diz isso, nos Artigos 7.1 a 7.9 que tratam das Relações (da SSVP) com a sociedade civil / Trabalhar para a justiça”:</a:t>
            </a:r>
            <a:endParaRPr lang="pt-BR" b="1" dirty="0">
              <a:solidFill>
                <a:srgbClr val="FF0000"/>
              </a:solidFill>
              <a:latin typeface="Montserrat" panose="00000500000000000000" pitchFamily="2" charset="0"/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ED90EC3D-482A-4E73-B198-E8341A0D0973}"/>
              </a:ext>
            </a:extLst>
          </p:cNvPr>
          <p:cNvSpPr txBox="1">
            <a:spLocks/>
          </p:cNvSpPr>
          <p:nvPr/>
        </p:nvSpPr>
        <p:spPr>
          <a:xfrm>
            <a:off x="1899743" y="1261964"/>
            <a:ext cx="7562479" cy="9035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algn="ctr">
              <a:buNone/>
            </a:pPr>
            <a:r>
              <a:rPr lang="pt-BR" sz="3900" b="1" dirty="0">
                <a:solidFill>
                  <a:srgbClr val="0053A1"/>
                </a:solidFill>
                <a:latin typeface="Garamond" panose="02020404030301010803" pitchFamily="18" charset="0"/>
              </a:rPr>
              <a:t>JUSTIÇA: É O Que Busca a SSVP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1200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473E2620-50EE-7998-CD79-19322F4D48ED}"/>
              </a:ext>
            </a:extLst>
          </p:cNvPr>
          <p:cNvSpPr/>
          <p:nvPr/>
        </p:nvSpPr>
        <p:spPr>
          <a:xfrm>
            <a:off x="0" y="0"/>
            <a:ext cx="12192000" cy="1110043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>
                <a:latin typeface="Garamond" panose="02020404030301010803" pitchFamily="18" charset="0"/>
              </a:rPr>
              <a:t>SSVP E POLÍTICA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C672761-4B29-A615-DAE1-DA9E99CF260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58178" y="1277319"/>
            <a:ext cx="1111851" cy="111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927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A8C830-1349-4DAC-9378-8E7647A5A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720" y="2391395"/>
            <a:ext cx="11376560" cy="432084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dirty="0">
                <a:latin typeface="Montserrat" panose="00000500000000000000" pitchFamily="2" charset="0"/>
              </a:rPr>
              <a:t>7.1 - A Sociedade presta uma ajuda imediata, mas busca, igualmente, soluções a médio e longo prazos.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dirty="0">
                <a:latin typeface="Montserrat" panose="00000500000000000000" pitchFamily="2" charset="0"/>
              </a:rPr>
              <a:t>7.2 - Uma visão de civilização de amor.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dirty="0">
                <a:latin typeface="Montserrat" panose="00000500000000000000" pitchFamily="2" charset="0"/>
              </a:rPr>
              <a:t>7.3 - Visão de futuro.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dirty="0">
                <a:latin typeface="Montserrat" panose="00000500000000000000" pitchFamily="2" charset="0"/>
              </a:rPr>
              <a:t>7.4 - O método vicentino de abordar a justiça social de um modo prático.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dirty="0">
                <a:latin typeface="Montserrat" panose="00000500000000000000" pitchFamily="2" charset="0"/>
              </a:rPr>
              <a:t>7.5 - A voz dos sem voz.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dirty="0">
                <a:latin typeface="Montserrat" panose="00000500000000000000" pitchFamily="2" charset="0"/>
              </a:rPr>
              <a:t>7.6 - Face às estruturas sociais e políticas com falhas.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dirty="0">
                <a:latin typeface="Montserrat" panose="00000500000000000000" pitchFamily="2" charset="0"/>
              </a:rPr>
              <a:t>7.7 - Esforçar-se por mudar as atitudes.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dirty="0">
                <a:latin typeface="Montserrat" panose="00000500000000000000" pitchFamily="2" charset="0"/>
              </a:rPr>
              <a:t>7.8 – Independência política Sociedade.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dirty="0">
                <a:latin typeface="Montserrat" panose="00000500000000000000" pitchFamily="2" charset="0"/>
              </a:rPr>
              <a:t>7.9 - Trabalhar em comunidade.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5837F6B9-0697-52FB-5BE9-46A75A204FE2}"/>
              </a:ext>
            </a:extLst>
          </p:cNvPr>
          <p:cNvSpPr txBox="1">
            <a:spLocks/>
          </p:cNvSpPr>
          <p:nvPr/>
        </p:nvSpPr>
        <p:spPr>
          <a:xfrm>
            <a:off x="1899743" y="1261964"/>
            <a:ext cx="7562479" cy="9035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algn="ctr">
              <a:buNone/>
            </a:pPr>
            <a:r>
              <a:rPr lang="pt-BR" sz="3900" b="1" dirty="0">
                <a:solidFill>
                  <a:srgbClr val="0053A1"/>
                </a:solidFill>
                <a:latin typeface="Garamond" panose="02020404030301010803" pitchFamily="18" charset="0"/>
              </a:rPr>
              <a:t>JUSTIÇA: É O Que Busca a SSVP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12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2EF3A76-B67F-F702-287A-E8E72274D61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58178" y="1277319"/>
            <a:ext cx="1111851" cy="1114076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91D2DBCA-7DEF-4F5B-1E24-00C481866844}"/>
              </a:ext>
            </a:extLst>
          </p:cNvPr>
          <p:cNvSpPr/>
          <p:nvPr/>
        </p:nvSpPr>
        <p:spPr>
          <a:xfrm>
            <a:off x="0" y="0"/>
            <a:ext cx="12192000" cy="1110043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>
                <a:latin typeface="Garamond" panose="02020404030301010803" pitchFamily="18" charset="0"/>
              </a:rPr>
              <a:t>SSVP E POLÍTICA</a:t>
            </a:r>
          </a:p>
        </p:txBody>
      </p:sp>
    </p:spTree>
    <p:extLst>
      <p:ext uri="{BB962C8B-B14F-4D97-AF65-F5344CB8AC3E}">
        <p14:creationId xmlns:p14="http://schemas.microsoft.com/office/powerpoint/2010/main" val="1066901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A8C830-1349-4DAC-9378-8E7647A5A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370" y="2012916"/>
            <a:ext cx="11691260" cy="4516746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pt-BR" sz="11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pt-BR" dirty="0">
                <a:latin typeface="Montserrat" panose="00000500000000000000" pitchFamily="2" charset="0"/>
              </a:rPr>
              <a:t>E porquê falar desses assuntos no âmbito da SSVP?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1200" dirty="0">
              <a:latin typeface="Montserrat" panose="00000500000000000000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dirty="0">
                <a:latin typeface="Montserrat" panose="00000500000000000000" pitchFamily="2" charset="0"/>
              </a:rPr>
              <a:t>- Há um crescente anseio de que a SSVP pode e deve (com certos limites) avançar numa participação mais efetiva na transformação da sociedade. E dentro deste conjunto há a presença de muitos de seus membros na vida pública.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1100" dirty="0">
              <a:latin typeface="Montserrat" panose="00000500000000000000" pitchFamily="2" charset="0"/>
            </a:endParaRP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pt-BR" dirty="0">
                <a:latin typeface="Montserrat" panose="00000500000000000000" pitchFamily="2" charset="0"/>
              </a:rPr>
              <a:t>A cada período de eleições percebe-se a participação de maior número de vicentinos.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1100" dirty="0">
              <a:latin typeface="Montserrat" panose="00000500000000000000" pitchFamily="2" charset="0"/>
            </a:endParaRP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pt-BR" dirty="0">
                <a:latin typeface="Montserrat" panose="00000500000000000000" pitchFamily="2" charset="0"/>
              </a:rPr>
              <a:t>Porém, em sentido contrário, muitos tendem a demonstrar desinteresse, apatia e até sentimentos de raiva em temas relacionados à política, principalmente a partidária.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73603CB-6EB6-6B4D-D530-F2A582B42120}"/>
              </a:ext>
            </a:extLst>
          </p:cNvPr>
          <p:cNvSpPr/>
          <p:nvPr/>
        </p:nvSpPr>
        <p:spPr>
          <a:xfrm>
            <a:off x="0" y="0"/>
            <a:ext cx="12192000" cy="1110043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>
                <a:latin typeface="Garamond" panose="02020404030301010803" pitchFamily="18" charset="0"/>
              </a:rPr>
              <a:t>SSVP E POLÍTICA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C875C3BF-8251-0442-8958-57F82E65F6E3}"/>
              </a:ext>
            </a:extLst>
          </p:cNvPr>
          <p:cNvSpPr txBox="1">
            <a:spLocks/>
          </p:cNvSpPr>
          <p:nvPr/>
        </p:nvSpPr>
        <p:spPr>
          <a:xfrm>
            <a:off x="1899743" y="1261964"/>
            <a:ext cx="7562479" cy="9035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algn="ctr">
              <a:buNone/>
            </a:pPr>
            <a:r>
              <a:rPr lang="pt-BR" sz="3900" b="1" dirty="0">
                <a:solidFill>
                  <a:srgbClr val="0053A1"/>
                </a:solidFill>
                <a:latin typeface="Garamond" panose="02020404030301010803" pitchFamily="18" charset="0"/>
              </a:rPr>
              <a:t>JUSTIÇA: É O Que Busca a SSVP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12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37B9C29-E70C-F462-663D-02150CFD9F1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58178" y="1277319"/>
            <a:ext cx="1111851" cy="111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195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A8C830-1349-4DAC-9378-8E7647A5A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1" y="2447208"/>
            <a:ext cx="11723916" cy="448481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sz="3600" dirty="0">
                <a:latin typeface="Montserrat" panose="00000500000000000000" pitchFamily="2" charset="0"/>
              </a:rPr>
              <a:t>Princípio básico é aquilo que, se bem compreendido (aplicado, naturalmente), fará com que problemas / dúvidas / discussões sejam facilmente superados. E São 7 (sete) princípios que estão no documento: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3600" b="1" dirty="0">
              <a:solidFill>
                <a:srgbClr val="FF0000"/>
              </a:solidFill>
              <a:latin typeface="Montserrat" panose="00000500000000000000" pitchFamily="2" charset="0"/>
            </a:endParaRPr>
          </a:p>
          <a:p>
            <a:pPr marL="457200" lvl="1" indent="0" algn="just">
              <a:spcBef>
                <a:spcPts val="0"/>
              </a:spcBef>
              <a:buNone/>
            </a:pPr>
            <a:r>
              <a:rPr lang="pt-BR" sz="3600" dirty="0">
                <a:latin typeface="Montserrat" panose="00000500000000000000" pitchFamily="2" charset="0"/>
              </a:rPr>
              <a:t>1 - É um assunto que divide opiniões e, muitas vezes, opõe os vicentinos (mas precisa ser enfrentado);</a:t>
            </a:r>
          </a:p>
          <a:p>
            <a:pPr marL="457200" lvl="1" indent="0" algn="just">
              <a:spcBef>
                <a:spcPts val="0"/>
              </a:spcBef>
              <a:buNone/>
            </a:pPr>
            <a:endParaRPr lang="pt-BR" sz="3600" b="1" dirty="0">
              <a:solidFill>
                <a:srgbClr val="FF0000"/>
              </a:solidFill>
              <a:latin typeface="Montserrat" panose="00000500000000000000" pitchFamily="2" charset="0"/>
            </a:endParaRPr>
          </a:p>
          <a:p>
            <a:pPr marL="457200" lvl="1" indent="0" algn="just">
              <a:spcBef>
                <a:spcPts val="0"/>
              </a:spcBef>
              <a:buNone/>
            </a:pPr>
            <a:r>
              <a:rPr lang="pt-BR" sz="3600" dirty="0">
                <a:latin typeface="Montserrat" panose="00000500000000000000" pitchFamily="2" charset="0"/>
              </a:rPr>
              <a:t>2 - Política é uma coisa, politicagem é outra (bastante diferente);</a:t>
            </a:r>
          </a:p>
          <a:p>
            <a:pPr marL="457200" lvl="1" indent="0" algn="just">
              <a:spcBef>
                <a:spcPts val="0"/>
              </a:spcBef>
              <a:buNone/>
            </a:pPr>
            <a:endParaRPr lang="pt-BR" sz="3600" b="1" dirty="0">
              <a:solidFill>
                <a:srgbClr val="FF0000"/>
              </a:solidFill>
              <a:latin typeface="Montserrat" panose="00000500000000000000" pitchFamily="2" charset="0"/>
            </a:endParaRPr>
          </a:p>
          <a:p>
            <a:pPr marL="457200" lvl="1" indent="0" algn="just">
              <a:spcBef>
                <a:spcPts val="0"/>
              </a:spcBef>
              <a:buNone/>
            </a:pPr>
            <a:r>
              <a:rPr lang="pt-BR" sz="3600" dirty="0">
                <a:latin typeface="Montserrat" panose="00000500000000000000" pitchFamily="2" charset="0"/>
              </a:rPr>
              <a:t>3 - A independência política da SSVP (é uma obrigação que está no Artigo 7.8 da Regra da Confederação e precisa ser seguido em todo o mundo);</a:t>
            </a:r>
          </a:p>
          <a:p>
            <a:pPr marL="457200" lvl="1" indent="0" algn="just">
              <a:spcBef>
                <a:spcPts val="0"/>
              </a:spcBef>
              <a:buNone/>
            </a:pPr>
            <a:endParaRPr lang="pt-BR" sz="3300" b="1" dirty="0">
              <a:solidFill>
                <a:srgbClr val="FF0000"/>
              </a:solidFill>
              <a:latin typeface="Montserrat" panose="00000500000000000000" pitchFamily="2" charset="0"/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ED90EC3D-482A-4E73-B198-E8341A0D0973}"/>
              </a:ext>
            </a:extLst>
          </p:cNvPr>
          <p:cNvSpPr txBox="1">
            <a:spLocks/>
          </p:cNvSpPr>
          <p:nvPr/>
        </p:nvSpPr>
        <p:spPr>
          <a:xfrm>
            <a:off x="1106508" y="752727"/>
            <a:ext cx="7390395" cy="9035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3000" b="1" dirty="0">
              <a:solidFill>
                <a:srgbClr val="0053A1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56091A9-473B-D87A-F93A-7947C29D6A6D}"/>
              </a:ext>
            </a:extLst>
          </p:cNvPr>
          <p:cNvSpPr txBox="1"/>
          <p:nvPr/>
        </p:nvSpPr>
        <p:spPr>
          <a:xfrm>
            <a:off x="272143" y="1214279"/>
            <a:ext cx="1088955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pt-BR" sz="2800" b="1" dirty="0">
                <a:solidFill>
                  <a:srgbClr val="0053A1"/>
                </a:solidFill>
                <a:latin typeface="Garamond" panose="02020404030301010803" pitchFamily="18" charset="0"/>
              </a:rPr>
              <a:t>Definições Básicas Do Posicionamento Oficial Da SSVP Em  Relação à Política e Todas as Questões Oriundas.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C7E4353-BA67-31D6-560A-3A322083D772}"/>
              </a:ext>
            </a:extLst>
          </p:cNvPr>
          <p:cNvSpPr/>
          <p:nvPr/>
        </p:nvSpPr>
        <p:spPr>
          <a:xfrm>
            <a:off x="0" y="0"/>
            <a:ext cx="12192000" cy="1110043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>
                <a:latin typeface="Garamond" panose="02020404030301010803" pitchFamily="18" charset="0"/>
              </a:rPr>
              <a:t>SSVP E POLÍTICA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4F542A9-3D4D-5C70-208A-27C0710AE43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58178" y="1277319"/>
            <a:ext cx="1111851" cy="111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440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A8C830-1349-4DAC-9378-8E7647A5A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1" y="2182463"/>
            <a:ext cx="11723916" cy="4347199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pt-BR" sz="1000" dirty="0"/>
          </a:p>
          <a:p>
            <a:pPr marL="457200" lvl="1" indent="0" algn="just">
              <a:spcBef>
                <a:spcPts val="0"/>
              </a:spcBef>
              <a:buNone/>
            </a:pPr>
            <a:endParaRPr lang="pt-BR" sz="5100" b="1" dirty="0">
              <a:solidFill>
                <a:srgbClr val="FF0000"/>
              </a:solidFill>
              <a:latin typeface="Montserrat" panose="00000500000000000000" pitchFamily="2" charset="0"/>
            </a:endParaRPr>
          </a:p>
          <a:p>
            <a:pPr marL="457200" lvl="1" indent="0" algn="just">
              <a:spcBef>
                <a:spcPts val="0"/>
              </a:spcBef>
              <a:buNone/>
            </a:pPr>
            <a:r>
              <a:rPr lang="pt-BR" sz="5100" dirty="0">
                <a:latin typeface="Montserrat" panose="00000500000000000000" pitchFamily="2" charset="0"/>
              </a:rPr>
              <a:t>4 - Por isso mesmo, a SSVP não é apolítica. É apartidária;</a:t>
            </a:r>
            <a:endParaRPr lang="pt-BR" sz="5100" b="1" dirty="0">
              <a:solidFill>
                <a:srgbClr val="FF0000"/>
              </a:solidFill>
              <a:latin typeface="Montserrat" panose="00000500000000000000" pitchFamily="2" charset="0"/>
            </a:endParaRPr>
          </a:p>
          <a:p>
            <a:pPr marL="457200" lvl="1" indent="0" algn="just">
              <a:spcBef>
                <a:spcPts val="0"/>
              </a:spcBef>
              <a:buNone/>
            </a:pPr>
            <a:endParaRPr lang="pt-BR" sz="5100" dirty="0">
              <a:latin typeface="Montserrat" panose="00000500000000000000" pitchFamily="2" charset="0"/>
            </a:endParaRPr>
          </a:p>
          <a:p>
            <a:pPr marL="457200" lvl="1" indent="0" algn="just">
              <a:spcBef>
                <a:spcPts val="0"/>
              </a:spcBef>
              <a:buNone/>
            </a:pPr>
            <a:r>
              <a:rPr lang="pt-BR" sz="5100" dirty="0">
                <a:latin typeface="Montserrat" panose="00000500000000000000" pitchFamily="2" charset="0"/>
              </a:rPr>
              <a:t>5 - A SSVP segue o que rege a Igreja, pois o trabalho é um verdadeiro ministério;</a:t>
            </a:r>
          </a:p>
          <a:p>
            <a:pPr marL="457200" lvl="1" indent="0" algn="just">
              <a:spcBef>
                <a:spcPts val="0"/>
              </a:spcBef>
              <a:buNone/>
            </a:pPr>
            <a:endParaRPr lang="pt-BR" sz="5100" b="1" dirty="0">
              <a:solidFill>
                <a:srgbClr val="FF0000"/>
              </a:solidFill>
              <a:latin typeface="Montserrat" panose="00000500000000000000" pitchFamily="2" charset="0"/>
            </a:endParaRPr>
          </a:p>
          <a:p>
            <a:pPr marL="457200" lvl="1" indent="0" algn="just">
              <a:spcBef>
                <a:spcPts val="0"/>
              </a:spcBef>
              <a:buNone/>
            </a:pPr>
            <a:r>
              <a:rPr lang="pt-BR" sz="5100" dirty="0">
                <a:latin typeface="Montserrat" panose="00000500000000000000" pitchFamily="2" charset="0"/>
              </a:rPr>
              <a:t>6 - A escolha de bons candidatos é uma tarefa difícil, mas necessária: conhecer os Partidos e os candidatos; e a</a:t>
            </a:r>
          </a:p>
          <a:p>
            <a:pPr marL="457200" lvl="1" indent="0" algn="just">
              <a:spcBef>
                <a:spcPts val="0"/>
              </a:spcBef>
              <a:buNone/>
            </a:pPr>
            <a:endParaRPr lang="pt-BR" sz="5100" b="1" dirty="0">
              <a:solidFill>
                <a:srgbClr val="FF0000"/>
              </a:solidFill>
              <a:latin typeface="Montserrat" panose="00000500000000000000" pitchFamily="2" charset="0"/>
            </a:endParaRPr>
          </a:p>
          <a:p>
            <a:pPr marL="457200" lvl="1" indent="0" algn="just">
              <a:spcBef>
                <a:spcPts val="0"/>
              </a:spcBef>
              <a:buNone/>
            </a:pPr>
            <a:r>
              <a:rPr lang="pt-BR" sz="5100" dirty="0">
                <a:latin typeface="Montserrat" panose="00000500000000000000" pitchFamily="2" charset="0"/>
              </a:rPr>
              <a:t>7 - A prudência (que se espera) do candidato que é vicentino;</a:t>
            </a: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ED90EC3D-482A-4E73-B198-E8341A0D0973}"/>
              </a:ext>
            </a:extLst>
          </p:cNvPr>
          <p:cNvSpPr txBox="1">
            <a:spLocks/>
          </p:cNvSpPr>
          <p:nvPr/>
        </p:nvSpPr>
        <p:spPr>
          <a:xfrm>
            <a:off x="1106508" y="752727"/>
            <a:ext cx="7390395" cy="9035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3000" b="1" dirty="0">
              <a:solidFill>
                <a:srgbClr val="0053A1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4CA02697-5CA4-1762-578D-FC5AA7490283}"/>
              </a:ext>
            </a:extLst>
          </p:cNvPr>
          <p:cNvSpPr/>
          <p:nvPr/>
        </p:nvSpPr>
        <p:spPr>
          <a:xfrm>
            <a:off x="0" y="0"/>
            <a:ext cx="12192000" cy="1110043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>
                <a:latin typeface="Garamond" panose="02020404030301010803" pitchFamily="18" charset="0"/>
              </a:rPr>
              <a:t>SSVP E POLÍTICA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A856FE6-4097-DB83-AC03-3DF3F845F3DB}"/>
              </a:ext>
            </a:extLst>
          </p:cNvPr>
          <p:cNvSpPr txBox="1"/>
          <p:nvPr/>
        </p:nvSpPr>
        <p:spPr>
          <a:xfrm>
            <a:off x="272143" y="1214279"/>
            <a:ext cx="1088955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pt-BR" sz="2800" b="1" dirty="0">
                <a:solidFill>
                  <a:srgbClr val="0053A1"/>
                </a:solidFill>
                <a:latin typeface="Garamond" panose="02020404030301010803" pitchFamily="18" charset="0"/>
              </a:rPr>
              <a:t>Definições Básicas Do Posicionamento Oficial Da SSVP Em  Relação à Política e Todas as Questões Oriundas.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0340451-11E8-AA60-E060-E3DE17BE09F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58178" y="1277319"/>
            <a:ext cx="1111851" cy="111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207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D6BC9383-E10A-410C-A46E-189CD3FE8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EE3CD379-69F8-471A-BB26-637C4E96C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rgbClr val="005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D90EC3D-482A-4E73-B198-E8341A0D0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880" y="392520"/>
            <a:ext cx="7390395" cy="903513"/>
          </a:xfrm>
        </p:spPr>
        <p:txBody>
          <a:bodyPr rtlCol="0" anchor="b">
            <a:normAutofit/>
          </a:bodyPr>
          <a:lstStyle/>
          <a:p>
            <a:pPr rtl="0"/>
            <a:r>
              <a:rPr lang="pt-BR" sz="4000" b="1" dirty="0">
                <a:solidFill>
                  <a:schemeClr val="bg1"/>
                </a:solidFill>
                <a:effectLst/>
                <a:latin typeface="Garamond" panose="02020404030301010803" pitchFamily="18" charset="0"/>
              </a:rPr>
              <a:t>SSVP E POLÍTICA</a:t>
            </a:r>
            <a:endParaRPr lang="pt-BR" sz="3000" b="1" dirty="0">
              <a:solidFill>
                <a:schemeClr val="bg1"/>
              </a:solidFill>
              <a:effectLst/>
              <a:latin typeface="Garamond" panose="02020404030301010803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75FB89F-95DC-4E6E-8DDA-2DE90132A6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7842" y="1989000"/>
            <a:ext cx="2863190" cy="2880000"/>
          </a:xfrm>
          <a:prstGeom prst="rect">
            <a:avLst/>
          </a:prstGeom>
        </p:spPr>
      </p:pic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59F1084-AEB1-4312-B87B-D81F848D8136}"/>
              </a:ext>
            </a:extLst>
          </p:cNvPr>
          <p:cNvGrpSpPr/>
          <p:nvPr/>
        </p:nvGrpSpPr>
        <p:grpSpPr>
          <a:xfrm rot="5400000">
            <a:off x="4621540" y="3312663"/>
            <a:ext cx="6857997" cy="232673"/>
            <a:chOff x="0" y="6378264"/>
            <a:chExt cx="12192000" cy="305870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9C9AD26D-FEBF-4A4B-90D7-C6AD4AEFA918}"/>
                </a:ext>
              </a:extLst>
            </p:cNvPr>
            <p:cNvSpPr/>
            <p:nvPr/>
          </p:nvSpPr>
          <p:spPr>
            <a:xfrm>
              <a:off x="0" y="6378264"/>
              <a:ext cx="12191998" cy="305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02C62DAC-29D5-4232-91C6-D222F89C6E97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7B3ED004-2012-4130-B00B-DF2250722C5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3976EDA3-8AF0-417D-B32E-FB6617E69791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Retângulo 2"/>
          <p:cNvSpPr/>
          <p:nvPr/>
        </p:nvSpPr>
        <p:spPr>
          <a:xfrm>
            <a:off x="213880" y="3107285"/>
            <a:ext cx="74823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ESCLARECIMENTOS E ORIENTAÇÕES PRÁTICAS SOBRE O QUOTIDIANO DOS VICENTINOS: PERGUNTAS E RESPOSTAS.</a:t>
            </a:r>
          </a:p>
        </p:txBody>
      </p:sp>
    </p:spTree>
    <p:extLst>
      <p:ext uri="{BB962C8B-B14F-4D97-AF65-F5344CB8AC3E}">
        <p14:creationId xmlns:p14="http://schemas.microsoft.com/office/powerpoint/2010/main" val="4229399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A8C830-1349-4DAC-9378-8E7647A5A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71" y="2428872"/>
            <a:ext cx="11537632" cy="3659604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dirty="0">
                <a:latin typeface="Montserrat" panose="00000500000000000000" pitchFamily="2" charset="0"/>
              </a:rPr>
              <a:t>- Não envolvimento da SSVP (por suas Conferências, Conselhos e Obras Unidas e Especiais) em campanhas político-eleitorais). 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dirty="0">
              <a:latin typeface="Montserrat" panose="00000500000000000000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dirty="0">
                <a:latin typeface="Montserrat" panose="00000500000000000000" pitchFamily="2" charset="0"/>
              </a:rPr>
              <a:t>- Da liberdade dos vicentinos para tal.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dirty="0">
              <a:latin typeface="Montserrat" panose="00000500000000000000" pitchFamily="2" charset="0"/>
            </a:endParaRP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pt-BR" dirty="0">
                <a:latin typeface="Montserrat" panose="00000500000000000000" pitchFamily="2" charset="0"/>
              </a:rPr>
              <a:t>Afastamento de cargos e/ou da missão vicentina.</a:t>
            </a:r>
          </a:p>
          <a:p>
            <a:pPr algn="just">
              <a:spcBef>
                <a:spcPts val="0"/>
              </a:spcBef>
              <a:buFontTx/>
              <a:buChar char="-"/>
            </a:pPr>
            <a:endParaRPr lang="pt-BR" dirty="0">
              <a:latin typeface="Montserrat" panose="00000500000000000000" pitchFamily="2" charset="0"/>
            </a:endParaRP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pt-BR" dirty="0">
                <a:latin typeface="Montserrat" panose="00000500000000000000" pitchFamily="2" charset="0"/>
              </a:rPr>
              <a:t>A distribuição de materiais de campanha em reuniões e/ou eventos oficiais e a organização de eventos específicos para discussão política, </a:t>
            </a:r>
            <a:r>
              <a:rPr lang="pt-BR" sz="2400" dirty="0">
                <a:latin typeface="Montserrat" panose="00000500000000000000" pitchFamily="2" charset="0"/>
              </a:rPr>
              <a:t>da proibição de ajuda da </a:t>
            </a:r>
            <a:r>
              <a:rPr lang="pt-BR" sz="2400" b="1" dirty="0">
                <a:latin typeface="Montserrat" panose="00000500000000000000" pitchFamily="2" charset="0"/>
              </a:rPr>
              <a:t>SSVP</a:t>
            </a:r>
            <a:r>
              <a:rPr lang="pt-BR" sz="2400" dirty="0">
                <a:latin typeface="Montserrat" panose="00000500000000000000" pitchFamily="2" charset="0"/>
              </a:rPr>
              <a:t> a candidatos.</a:t>
            </a:r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9E5A451-2029-AEE8-4720-5EC47C9B61BD}"/>
              </a:ext>
            </a:extLst>
          </p:cNvPr>
          <p:cNvSpPr txBox="1">
            <a:spLocks/>
          </p:cNvSpPr>
          <p:nvPr/>
        </p:nvSpPr>
        <p:spPr>
          <a:xfrm>
            <a:off x="716478" y="1171364"/>
            <a:ext cx="10084600" cy="9035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solidFill>
                  <a:srgbClr val="0053A1"/>
                </a:solidFill>
                <a:latin typeface="Garamond" panose="02020404030301010803" pitchFamily="18" charset="0"/>
              </a:rPr>
              <a:t>Esclarecimentos e Orientações Práticas Sobre o Quotidiano Dos Vicentinos</a:t>
            </a:r>
            <a:endParaRPr lang="pt-BR" sz="3600" b="1" dirty="0">
              <a:solidFill>
                <a:srgbClr val="0053A1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30354D9-858F-9E83-80DF-374725B9170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58178" y="1277319"/>
            <a:ext cx="1111851" cy="1114076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6DD6DD28-2F78-FB44-0B74-797DB821FB23}"/>
              </a:ext>
            </a:extLst>
          </p:cNvPr>
          <p:cNvSpPr/>
          <p:nvPr/>
        </p:nvSpPr>
        <p:spPr>
          <a:xfrm>
            <a:off x="0" y="-45938"/>
            <a:ext cx="12192000" cy="1110043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6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pt-BR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Resolução Nº 009/2022, da Diretoria do CNB da SSVP</a:t>
            </a:r>
            <a:endParaRPr lang="pt-BR" sz="40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endParaRPr lang="pt-BR" sz="4000" b="1" dirty="0">
              <a:solidFill>
                <a:srgbClr val="0053A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789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D6BC9383-E10A-410C-A46E-189CD3FE8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EE3CD379-69F8-471A-BB26-637C4E96C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rgbClr val="005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D90EC3D-482A-4E73-B198-E8341A0D0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880" y="392520"/>
            <a:ext cx="7390395" cy="903513"/>
          </a:xfrm>
        </p:spPr>
        <p:txBody>
          <a:bodyPr rtlCol="0" anchor="b">
            <a:normAutofit/>
          </a:bodyPr>
          <a:lstStyle/>
          <a:p>
            <a:pPr rtl="0"/>
            <a:r>
              <a:rPr lang="pt-BR" sz="4000" b="1" dirty="0">
                <a:solidFill>
                  <a:schemeClr val="bg1"/>
                </a:solidFill>
                <a:effectLst/>
                <a:latin typeface="Garamond" panose="02020404030301010803" pitchFamily="18" charset="0"/>
              </a:rPr>
              <a:t>SSVP E POLÍTICA</a:t>
            </a:r>
            <a:endParaRPr lang="pt-BR" sz="3000" b="1" dirty="0">
              <a:solidFill>
                <a:schemeClr val="bg1"/>
              </a:solidFill>
              <a:effectLst/>
              <a:latin typeface="Garamond" panose="02020404030301010803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75FB89F-95DC-4E6E-8DDA-2DE90132A6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7842" y="1989000"/>
            <a:ext cx="2863190" cy="2880000"/>
          </a:xfrm>
          <a:prstGeom prst="rect">
            <a:avLst/>
          </a:prstGeom>
        </p:spPr>
      </p:pic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59F1084-AEB1-4312-B87B-D81F848D8136}"/>
              </a:ext>
            </a:extLst>
          </p:cNvPr>
          <p:cNvGrpSpPr/>
          <p:nvPr/>
        </p:nvGrpSpPr>
        <p:grpSpPr>
          <a:xfrm rot="5400000">
            <a:off x="4621540" y="3312663"/>
            <a:ext cx="6857997" cy="232673"/>
            <a:chOff x="0" y="6378264"/>
            <a:chExt cx="12192000" cy="305870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9C9AD26D-FEBF-4A4B-90D7-C6AD4AEFA918}"/>
                </a:ext>
              </a:extLst>
            </p:cNvPr>
            <p:cNvSpPr/>
            <p:nvPr/>
          </p:nvSpPr>
          <p:spPr>
            <a:xfrm>
              <a:off x="0" y="6378264"/>
              <a:ext cx="12191998" cy="305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02C62DAC-29D5-4232-91C6-D222F89C6E97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7B3ED004-2012-4130-B00B-DF2250722C5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3976EDA3-8AF0-417D-B32E-FB6617E69791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8" name="Título 1">
            <a:extLst>
              <a:ext uri="{FF2B5EF4-FFF2-40B4-BE49-F238E27FC236}">
                <a16:creationId xmlns:a16="http://schemas.microsoft.com/office/drawing/2014/main" id="{ED90EC3D-482A-4E73-B198-E8341A0D0973}"/>
              </a:ext>
            </a:extLst>
          </p:cNvPr>
          <p:cNvSpPr txBox="1">
            <a:spLocks/>
          </p:cNvSpPr>
          <p:nvPr/>
        </p:nvSpPr>
        <p:spPr>
          <a:xfrm>
            <a:off x="387306" y="2936056"/>
            <a:ext cx="7390395" cy="137468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300" b="1" dirty="0">
                <a:solidFill>
                  <a:schemeClr val="bg1"/>
                </a:solidFill>
                <a:latin typeface="Garamond" panose="02020404030301010803" pitchFamily="18" charset="0"/>
              </a:rPr>
              <a:t>DOCUMENTO OFICIAL:</a:t>
            </a:r>
          </a:p>
          <a:p>
            <a:endParaRPr lang="pt-BR" sz="30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pt-BR" sz="3000" b="1" dirty="0">
                <a:solidFill>
                  <a:schemeClr val="bg1"/>
                </a:solidFill>
                <a:latin typeface="Garamond" panose="02020404030301010803" pitchFamily="18" charset="0"/>
              </a:rPr>
              <a:t>RESOLUÇÃO Nº 009/2022, DE 6/07/2022, DA DIRETORIA </a:t>
            </a:r>
          </a:p>
          <a:p>
            <a:endParaRPr lang="pt-BR" sz="14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pt-BR" sz="3000" b="1" dirty="0">
                <a:solidFill>
                  <a:schemeClr val="bg1"/>
                </a:solidFill>
                <a:latin typeface="Garamond" panose="02020404030301010803" pitchFamily="18" charset="0"/>
              </a:rPr>
              <a:t>DO CONSELHO NACIONAL DO BRASIL</a:t>
            </a:r>
          </a:p>
        </p:txBody>
      </p:sp>
    </p:spTree>
    <p:extLst>
      <p:ext uri="{BB962C8B-B14F-4D97-AF65-F5344CB8AC3E}">
        <p14:creationId xmlns:p14="http://schemas.microsoft.com/office/powerpoint/2010/main" val="755769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A8C830-1349-4DAC-9378-8E7647A5A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3777" y="2188099"/>
            <a:ext cx="10331532" cy="3357678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  <a:buFontTx/>
              <a:buChar char="-"/>
            </a:pPr>
            <a:r>
              <a:rPr lang="pt-BR" dirty="0">
                <a:latin typeface="Montserrat" panose="00000500000000000000" pitchFamily="2" charset="0"/>
              </a:rPr>
              <a:t>Compromissos públicos de candidatos com a SSVP.</a:t>
            </a:r>
          </a:p>
          <a:p>
            <a:pPr algn="just">
              <a:spcBef>
                <a:spcPts val="0"/>
              </a:spcBef>
              <a:buFontTx/>
              <a:buChar char="-"/>
            </a:pPr>
            <a:endParaRPr lang="pt-BR" dirty="0">
              <a:latin typeface="Montserrat" panose="00000500000000000000" pitchFamily="2" charset="0"/>
            </a:endParaRP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pt-BR" dirty="0">
                <a:latin typeface="Montserrat" panose="00000500000000000000" pitchFamily="2" charset="0"/>
              </a:rPr>
              <a:t>Os procedimentos com as Famílias Assistidas.</a:t>
            </a:r>
          </a:p>
          <a:p>
            <a:pPr algn="just">
              <a:spcBef>
                <a:spcPts val="0"/>
              </a:spcBef>
              <a:buFontTx/>
              <a:buChar char="-"/>
            </a:pPr>
            <a:endParaRPr lang="pt-BR" dirty="0">
              <a:latin typeface="Montserrat" panose="00000500000000000000" pitchFamily="2" charset="0"/>
            </a:endParaRP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pt-BR" dirty="0">
                <a:latin typeface="Montserrat" panose="00000500000000000000" pitchFamily="2" charset="0"/>
              </a:rPr>
              <a:t>As sedes e outros locais de reuniões e eventos da SSVP.</a:t>
            </a:r>
          </a:p>
          <a:p>
            <a:pPr algn="just">
              <a:spcBef>
                <a:spcPts val="0"/>
              </a:spcBef>
              <a:buFontTx/>
              <a:buChar char="-"/>
            </a:pPr>
            <a:endParaRPr lang="pt-BR" dirty="0">
              <a:latin typeface="Montserrat" panose="00000500000000000000" pitchFamily="2" charset="0"/>
            </a:endParaRP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pt-BR" dirty="0">
                <a:latin typeface="Montserrat" panose="00000500000000000000" pitchFamily="2" charset="0"/>
              </a:rPr>
              <a:t>O alcance dessas orientações e de possíveis sanções. </a:t>
            </a:r>
          </a:p>
          <a:p>
            <a:pPr algn="just">
              <a:spcBef>
                <a:spcPts val="0"/>
              </a:spcBef>
              <a:buFontTx/>
              <a:buChar char="-"/>
            </a:pPr>
            <a:endParaRPr lang="pt-BR" dirty="0">
              <a:latin typeface="Montserrat" panose="00000500000000000000" pitchFamily="2" charset="0"/>
            </a:endParaRP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pt-BR" dirty="0">
                <a:latin typeface="Montserrat" panose="00000500000000000000" pitchFamily="2" charset="0"/>
              </a:rPr>
              <a:t>Da solução interna de conflitos.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234FA7B-3CC5-32D7-4FD6-B11C1B6AC589}"/>
              </a:ext>
            </a:extLst>
          </p:cNvPr>
          <p:cNvSpPr txBox="1">
            <a:spLocks/>
          </p:cNvSpPr>
          <p:nvPr/>
        </p:nvSpPr>
        <p:spPr>
          <a:xfrm>
            <a:off x="716478" y="1171364"/>
            <a:ext cx="10084600" cy="9035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solidFill>
                  <a:srgbClr val="0053A1"/>
                </a:solidFill>
                <a:latin typeface="Garamond" panose="02020404030301010803" pitchFamily="18" charset="0"/>
              </a:rPr>
              <a:t>Esclarecimentos e Orientações Práticas Sobre o Quotidiano Dos Vicentinos</a:t>
            </a:r>
            <a:endParaRPr lang="pt-BR" sz="3600" b="1" dirty="0">
              <a:solidFill>
                <a:srgbClr val="0053A1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12AE95F-4120-8543-DC50-9074C7096B64}"/>
              </a:ext>
            </a:extLst>
          </p:cNvPr>
          <p:cNvSpPr/>
          <p:nvPr/>
        </p:nvSpPr>
        <p:spPr>
          <a:xfrm>
            <a:off x="0" y="-45938"/>
            <a:ext cx="12192000" cy="1110043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6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pt-BR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Resolução Nº 009/2022, da Diretoria do CNB da SSVP</a:t>
            </a:r>
            <a:endParaRPr lang="pt-BR" sz="40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endParaRPr lang="pt-BR" sz="4000" b="1" dirty="0">
              <a:solidFill>
                <a:srgbClr val="0053A1"/>
              </a:solidFill>
              <a:latin typeface="Garamond" panose="02020404030301010803" pitchFamily="18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F2698B6-DE1B-4379-1E95-3646C0408E3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58178" y="1277319"/>
            <a:ext cx="1111851" cy="111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561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A8C830-1349-4DAC-9378-8E7647A5A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40615"/>
            <a:ext cx="11887200" cy="4013599"/>
          </a:xfrm>
        </p:spPr>
        <p:txBody>
          <a:bodyPr>
            <a:normAutofit fontScale="92500"/>
          </a:bodyPr>
          <a:lstStyle/>
          <a:p>
            <a:pPr marL="457200" lvl="1" indent="0" algn="just">
              <a:spcBef>
                <a:spcPts val="0"/>
              </a:spcBef>
              <a:buNone/>
            </a:pPr>
            <a:r>
              <a:rPr lang="pt-BR" sz="3000" b="1" dirty="0">
                <a:latin typeface="Montserrat" panose="00000500000000000000" pitchFamily="2" charset="0"/>
              </a:rPr>
              <a:t>Não envolvimento da SSVP (por suas Conferências, Conselhos e Obras Unidas e Especiais) em campanhas político-eleitorais). Da liberdade dos vicentinos para tal.</a:t>
            </a:r>
          </a:p>
          <a:p>
            <a:pPr marL="457200" lvl="1" indent="0" algn="just">
              <a:spcBef>
                <a:spcPts val="0"/>
              </a:spcBef>
              <a:buNone/>
            </a:pPr>
            <a:endParaRPr lang="pt-BR" sz="1100" dirty="0">
              <a:latin typeface="Montserrat" panose="00000500000000000000" pitchFamily="2" charset="0"/>
            </a:endParaRPr>
          </a:p>
          <a:p>
            <a:pPr marL="457200" lvl="1" indent="0" algn="just">
              <a:spcBef>
                <a:spcPts val="0"/>
              </a:spcBef>
              <a:buNone/>
            </a:pPr>
            <a:r>
              <a:rPr lang="pt-BR" sz="3000" dirty="0">
                <a:latin typeface="Montserrat" panose="00000500000000000000" pitchFamily="2" charset="0"/>
              </a:rPr>
              <a:t>- A SSVP (seja Conferências, Conselhos e/ou Obras Unidas e Especiais) não pode fazer campanha política ou mesmo declarar apoio a quem quer seja. Nem mesmo para vicentinos.</a:t>
            </a:r>
          </a:p>
          <a:p>
            <a:pPr marL="457200" lvl="1" indent="0" algn="just">
              <a:spcBef>
                <a:spcPts val="0"/>
              </a:spcBef>
              <a:buNone/>
            </a:pPr>
            <a:endParaRPr lang="pt-BR" sz="1100" dirty="0">
              <a:latin typeface="Montserrat" panose="00000500000000000000" pitchFamily="2" charset="0"/>
            </a:endParaRPr>
          </a:p>
          <a:p>
            <a:pPr marL="457200" lvl="1" indent="0" algn="just">
              <a:spcBef>
                <a:spcPts val="0"/>
              </a:spcBef>
              <a:buNone/>
            </a:pPr>
            <a:r>
              <a:rPr lang="pt-BR" sz="3000" dirty="0">
                <a:latin typeface="Montserrat" panose="00000500000000000000" pitchFamily="2" charset="0"/>
              </a:rPr>
              <a:t>- A participação de todo e qualquer vicentino deve ser livre e desinteressada de qualquer tipo de vantagem ou promoção pessoal. Especialmente para campanhas político-partidárias.</a:t>
            </a:r>
            <a:endParaRPr lang="pt-BR" b="1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ABBDF5F0-7DA8-8C24-B075-E27FA774E081}"/>
              </a:ext>
            </a:extLst>
          </p:cNvPr>
          <p:cNvSpPr txBox="1">
            <a:spLocks/>
          </p:cNvSpPr>
          <p:nvPr/>
        </p:nvSpPr>
        <p:spPr>
          <a:xfrm>
            <a:off x="716478" y="1171364"/>
            <a:ext cx="10084600" cy="9035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solidFill>
                  <a:srgbClr val="0053A1"/>
                </a:solidFill>
                <a:latin typeface="Garamond" panose="02020404030301010803" pitchFamily="18" charset="0"/>
              </a:rPr>
              <a:t>Esclarecimentos e Orientações Práticas Sobre o Quotidiano Dos Vicentinos</a:t>
            </a:r>
            <a:endParaRPr lang="pt-BR" sz="3600" b="1" dirty="0">
              <a:solidFill>
                <a:srgbClr val="0053A1"/>
              </a:solidFill>
              <a:latin typeface="Garamond" panose="02020404030301010803" pitchFamily="18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279D0C8-6F6B-9323-B00B-C1B758B5481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58178" y="1277319"/>
            <a:ext cx="1111851" cy="1114076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199EFD08-A59A-B6AF-A2C3-738236E47139}"/>
              </a:ext>
            </a:extLst>
          </p:cNvPr>
          <p:cNvSpPr/>
          <p:nvPr/>
        </p:nvSpPr>
        <p:spPr>
          <a:xfrm>
            <a:off x="0" y="-45938"/>
            <a:ext cx="12192000" cy="1110043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6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pt-BR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Resolução Nº 009/2022, da Diretoria do CNB da SSVP</a:t>
            </a:r>
            <a:endParaRPr lang="pt-BR" sz="40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endParaRPr lang="pt-BR" sz="4000" b="1" dirty="0">
              <a:solidFill>
                <a:srgbClr val="0053A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7256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A8C830-1349-4DAC-9378-8E7647A5A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2994" y="2135216"/>
            <a:ext cx="11507190" cy="3827558"/>
          </a:xfrm>
        </p:spPr>
        <p:txBody>
          <a:bodyPr>
            <a:normAutofit/>
          </a:bodyPr>
          <a:lstStyle/>
          <a:p>
            <a:pPr marL="914400" lvl="2" indent="0" algn="just">
              <a:spcBef>
                <a:spcPts val="0"/>
              </a:spcBef>
              <a:buNone/>
            </a:pPr>
            <a:endParaRPr lang="pt-BR" dirty="0"/>
          </a:p>
          <a:p>
            <a:pPr marL="914400" lvl="2" indent="0" algn="just">
              <a:spcBef>
                <a:spcPts val="0"/>
              </a:spcBef>
              <a:buNone/>
            </a:pPr>
            <a:r>
              <a:rPr lang="pt-BR" sz="2800" dirty="0">
                <a:latin typeface="Montserrat" panose="00000500000000000000" pitchFamily="2" charset="0"/>
              </a:rPr>
              <a:t>- É claro que como pessoas físicas estão livres para todo o tipo de envolvimento. Porém, sem direito a qualquer possibilidade de ser representante da SSVP, institucionalmente falando.</a:t>
            </a:r>
          </a:p>
          <a:p>
            <a:pPr marL="914400" lvl="2" indent="0" algn="just">
              <a:spcBef>
                <a:spcPts val="0"/>
              </a:spcBef>
              <a:buNone/>
            </a:pPr>
            <a:endParaRPr lang="pt-BR" sz="2800" dirty="0">
              <a:latin typeface="Montserrat" panose="00000500000000000000" pitchFamily="2" charset="0"/>
            </a:endParaRPr>
          </a:p>
          <a:p>
            <a:pPr lvl="2" algn="just">
              <a:spcBef>
                <a:spcPts val="0"/>
              </a:spcBef>
              <a:buFontTx/>
              <a:buChar char="-"/>
            </a:pPr>
            <a:r>
              <a:rPr lang="pt-BR" sz="2800" dirty="0">
                <a:latin typeface="Montserrat" panose="00000500000000000000" pitchFamily="2" charset="0"/>
              </a:rPr>
              <a:t>O mesmo se aplica a funcionários, voluntários, terceirizados, fornecedores, parceiros, prestadores de serviços, bem como Aspirantes, visitantes de Conferências, vicentinos afastados ou ex-vicentinos.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b="1" dirty="0"/>
          </a:p>
          <a:p>
            <a:pPr marL="0" indent="0" algn="just">
              <a:spcBef>
                <a:spcPts val="0"/>
              </a:spcBef>
              <a:buNone/>
            </a:pPr>
            <a:endParaRPr lang="pt-BR" b="1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319583C-60CD-9E9A-773C-FD9B8678E767}"/>
              </a:ext>
            </a:extLst>
          </p:cNvPr>
          <p:cNvSpPr txBox="1">
            <a:spLocks/>
          </p:cNvSpPr>
          <p:nvPr/>
        </p:nvSpPr>
        <p:spPr>
          <a:xfrm>
            <a:off x="716478" y="1171364"/>
            <a:ext cx="10084600" cy="9035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solidFill>
                  <a:srgbClr val="0053A1"/>
                </a:solidFill>
                <a:latin typeface="Garamond" panose="02020404030301010803" pitchFamily="18" charset="0"/>
              </a:rPr>
              <a:t>Esclarecimentos e Orientações Práticas Sobre o Quotidiano Dos Vicentinos</a:t>
            </a:r>
            <a:endParaRPr lang="pt-BR" sz="3600" b="1" dirty="0">
              <a:solidFill>
                <a:srgbClr val="0053A1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F898D343-FB9D-8F46-72F0-BBFF1F463AB9}"/>
              </a:ext>
            </a:extLst>
          </p:cNvPr>
          <p:cNvSpPr/>
          <p:nvPr/>
        </p:nvSpPr>
        <p:spPr>
          <a:xfrm>
            <a:off x="0" y="-45938"/>
            <a:ext cx="12192000" cy="1110043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6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pt-BR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Resolução Nº 009/2022, da Diretoria do CNB da SSVP</a:t>
            </a:r>
            <a:endParaRPr lang="pt-BR" sz="40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endParaRPr lang="pt-BR" sz="4000" b="1" dirty="0">
              <a:solidFill>
                <a:srgbClr val="0053A1"/>
              </a:solidFill>
              <a:latin typeface="Garamond" panose="02020404030301010803" pitchFamily="18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40A6D29-9CE0-2239-7F99-37DAFF40608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58178" y="1277319"/>
            <a:ext cx="1111851" cy="111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6068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A8C830-1349-4DAC-9378-8E7647A5A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20" y="2332252"/>
            <a:ext cx="11079183" cy="3756224"/>
          </a:xfrm>
        </p:spPr>
        <p:txBody>
          <a:bodyPr>
            <a:normAutofit/>
          </a:bodyPr>
          <a:lstStyle/>
          <a:p>
            <a:pPr marL="457200" lvl="1" indent="0" algn="just">
              <a:spcBef>
                <a:spcPts val="0"/>
              </a:spcBef>
              <a:buNone/>
            </a:pPr>
            <a:r>
              <a:rPr lang="pt-BR" sz="2800" b="1" dirty="0">
                <a:latin typeface="Montserrat" panose="00000500000000000000" pitchFamily="2" charset="0"/>
              </a:rPr>
              <a:t>Afastamento de cargos e/ou da missão vicentina.</a:t>
            </a:r>
            <a:endParaRPr lang="pt-BR" sz="2800" dirty="0">
              <a:latin typeface="Montserrat" panose="00000500000000000000" pitchFamily="2" charset="0"/>
            </a:endParaRPr>
          </a:p>
          <a:p>
            <a:pPr marL="457200" lvl="1" indent="0" algn="just">
              <a:spcBef>
                <a:spcPts val="0"/>
              </a:spcBef>
              <a:buNone/>
            </a:pPr>
            <a:endParaRPr lang="pt-BR" sz="2800" dirty="0">
              <a:latin typeface="Montserrat" panose="00000500000000000000" pitchFamily="2" charset="0"/>
            </a:endParaRPr>
          </a:p>
          <a:p>
            <a:pPr marL="457200" lvl="1" indent="0" algn="just">
              <a:spcBef>
                <a:spcPts val="0"/>
              </a:spcBef>
              <a:buNone/>
            </a:pPr>
            <a:r>
              <a:rPr lang="pt-BR" sz="2800" b="1" dirty="0">
                <a:latin typeface="Montserrat" panose="00000500000000000000" pitchFamily="2" charset="0"/>
              </a:rPr>
              <a:t>É necessário que os vicentinos, candidatos nas eleições, se afastem de suas funções como membros da SSVP durante o período de campanha eleitoral? </a:t>
            </a:r>
          </a:p>
          <a:p>
            <a:pPr marL="457200" lvl="1" indent="0" algn="just">
              <a:spcBef>
                <a:spcPts val="0"/>
              </a:spcBef>
              <a:buNone/>
            </a:pPr>
            <a:endParaRPr lang="pt-BR" sz="2800" b="1" dirty="0">
              <a:latin typeface="Montserrat" panose="00000500000000000000" pitchFamily="2" charset="0"/>
            </a:endParaRPr>
          </a:p>
          <a:p>
            <a:pPr marL="457200" lvl="1" indent="0" algn="just">
              <a:spcBef>
                <a:spcPts val="0"/>
              </a:spcBef>
              <a:buNone/>
            </a:pPr>
            <a:r>
              <a:rPr lang="pt-BR" sz="2800" b="1" dirty="0">
                <a:latin typeface="Montserrat" panose="00000500000000000000" pitchFamily="2" charset="0"/>
              </a:rPr>
              <a:t>E no caso daqueles que, porventura, ocupem encargos de direção, há a necessidade de se afastarem?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b="1" dirty="0"/>
          </a:p>
          <a:p>
            <a:pPr marL="0" indent="0" algn="just">
              <a:spcBef>
                <a:spcPts val="0"/>
              </a:spcBef>
              <a:buNone/>
            </a:pPr>
            <a:endParaRPr lang="pt-BR" b="1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53076263-9DFD-39EA-A4A3-6D2516386ED8}"/>
              </a:ext>
            </a:extLst>
          </p:cNvPr>
          <p:cNvSpPr txBox="1">
            <a:spLocks/>
          </p:cNvSpPr>
          <p:nvPr/>
        </p:nvSpPr>
        <p:spPr>
          <a:xfrm>
            <a:off x="716478" y="1171364"/>
            <a:ext cx="10084600" cy="9035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solidFill>
                  <a:srgbClr val="0053A1"/>
                </a:solidFill>
                <a:latin typeface="Garamond" panose="02020404030301010803" pitchFamily="18" charset="0"/>
              </a:rPr>
              <a:t>Esclarecimentos e Orientações Práticas Sobre o Quotidiano Dos Vicentinos</a:t>
            </a:r>
            <a:endParaRPr lang="pt-BR" sz="3600" b="1" dirty="0">
              <a:solidFill>
                <a:srgbClr val="0053A1"/>
              </a:solidFill>
              <a:latin typeface="Garamond" panose="02020404030301010803" pitchFamily="18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CAF5ED4-B42A-7B2E-684A-EC8C50BCC86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58178" y="1277319"/>
            <a:ext cx="1111851" cy="1114076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FE7B9755-938A-CA6A-6713-0CD2458BF3EA}"/>
              </a:ext>
            </a:extLst>
          </p:cNvPr>
          <p:cNvSpPr/>
          <p:nvPr/>
        </p:nvSpPr>
        <p:spPr>
          <a:xfrm>
            <a:off x="0" y="-45938"/>
            <a:ext cx="12192000" cy="1110043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6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pt-BR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Resolução Nº 009/2022, da Diretoria do CNB da SSVP</a:t>
            </a:r>
            <a:endParaRPr lang="pt-BR" sz="40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endParaRPr lang="pt-BR" sz="4000" b="1" dirty="0">
              <a:solidFill>
                <a:srgbClr val="0053A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3775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A8C830-1349-4DAC-9378-8E7647A5A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042" y="2175145"/>
            <a:ext cx="11723916" cy="4025573"/>
          </a:xfrm>
        </p:spPr>
        <p:txBody>
          <a:bodyPr>
            <a:normAutofit/>
          </a:bodyPr>
          <a:lstStyle/>
          <a:p>
            <a:pPr marL="457200" lvl="1" indent="0" algn="just">
              <a:spcBef>
                <a:spcPts val="0"/>
              </a:spcBef>
              <a:buNone/>
            </a:pPr>
            <a:endParaRPr lang="pt-BR" sz="1600" dirty="0">
              <a:latin typeface="Montserrat" panose="00000500000000000000" pitchFamily="2" charset="0"/>
            </a:endParaRPr>
          </a:p>
          <a:p>
            <a:pPr lvl="1" algn="just">
              <a:spcBef>
                <a:spcPts val="0"/>
              </a:spcBef>
              <a:buFontTx/>
              <a:buChar char="-"/>
            </a:pPr>
            <a:r>
              <a:rPr lang="pt-BR" sz="2800" dirty="0">
                <a:latin typeface="Montserrat" panose="00000500000000000000" pitchFamily="2" charset="0"/>
              </a:rPr>
              <a:t>Não EXISTE a desincompatibilização na SSVP. Nas duas situações;</a:t>
            </a:r>
          </a:p>
          <a:p>
            <a:pPr lvl="1" algn="just">
              <a:spcBef>
                <a:spcPts val="0"/>
              </a:spcBef>
              <a:buFontTx/>
              <a:buChar char="-"/>
            </a:pPr>
            <a:r>
              <a:rPr lang="pt-BR" sz="2800" dirty="0">
                <a:latin typeface="Montserrat" panose="00000500000000000000" pitchFamily="2" charset="0"/>
              </a:rPr>
              <a:t>Isso se aplica, também, para funcionários (principalmente);</a:t>
            </a:r>
          </a:p>
          <a:p>
            <a:pPr lvl="1" algn="just">
              <a:spcBef>
                <a:spcPts val="0"/>
              </a:spcBef>
              <a:buFontTx/>
              <a:buChar char="-"/>
            </a:pPr>
            <a:r>
              <a:rPr lang="pt-BR" sz="2800" dirty="0">
                <a:latin typeface="Montserrat" panose="00000500000000000000" pitchFamily="2" charset="0"/>
              </a:rPr>
              <a:t>Agora, </a:t>
            </a:r>
            <a:r>
              <a:rPr lang="pt-BR" sz="2800" b="1" dirty="0">
                <a:latin typeface="Montserrat" panose="00000500000000000000" pitchFamily="2" charset="0"/>
              </a:rPr>
              <a:t>somente os eleitos</a:t>
            </a:r>
            <a:r>
              <a:rPr lang="pt-BR" sz="2800" dirty="0">
                <a:latin typeface="Montserrat" panose="00000500000000000000" pitchFamily="2" charset="0"/>
              </a:rPr>
              <a:t>, no momento de assumirem as funções políticas, deverão se afastar dos </a:t>
            </a:r>
            <a:r>
              <a:rPr lang="pt-BR" sz="2800" b="1" dirty="0">
                <a:latin typeface="Montserrat" panose="00000500000000000000" pitchFamily="2" charset="0"/>
              </a:rPr>
              <a:t>CARGOS DE DIREÇÃO;</a:t>
            </a:r>
          </a:p>
          <a:p>
            <a:pPr lvl="1" algn="just">
              <a:spcBef>
                <a:spcPts val="0"/>
              </a:spcBef>
              <a:buFontTx/>
              <a:buChar char="-"/>
            </a:pPr>
            <a:r>
              <a:rPr lang="pt-BR" sz="2800" dirty="0">
                <a:latin typeface="Montserrat" panose="00000500000000000000" pitchFamily="2" charset="0"/>
              </a:rPr>
              <a:t>Uma orientação clara: esses vicentinos não podem obter vantagens eleitorais de nenhuma forma.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b="1" dirty="0"/>
          </a:p>
          <a:p>
            <a:pPr marL="0" indent="0" algn="just">
              <a:spcBef>
                <a:spcPts val="0"/>
              </a:spcBef>
              <a:buNone/>
            </a:pPr>
            <a:endParaRPr lang="pt-BR" b="1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60A87CF0-72DB-BE32-FEF7-C30B4483E8F3}"/>
              </a:ext>
            </a:extLst>
          </p:cNvPr>
          <p:cNvSpPr txBox="1">
            <a:spLocks/>
          </p:cNvSpPr>
          <p:nvPr/>
        </p:nvSpPr>
        <p:spPr>
          <a:xfrm>
            <a:off x="716478" y="1171364"/>
            <a:ext cx="10084600" cy="9035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solidFill>
                  <a:srgbClr val="0053A1"/>
                </a:solidFill>
                <a:latin typeface="Garamond" panose="02020404030301010803" pitchFamily="18" charset="0"/>
              </a:rPr>
              <a:t>Esclarecimentos e Orientações Práticas Sobre o Quotidiano Dos Vicentinos</a:t>
            </a:r>
            <a:endParaRPr lang="pt-BR" sz="3600" b="1" dirty="0">
              <a:solidFill>
                <a:srgbClr val="0053A1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7256B8F1-96FD-5B4B-EA35-84483BFA2367}"/>
              </a:ext>
            </a:extLst>
          </p:cNvPr>
          <p:cNvSpPr/>
          <p:nvPr/>
        </p:nvSpPr>
        <p:spPr>
          <a:xfrm>
            <a:off x="0" y="-45938"/>
            <a:ext cx="12192000" cy="1110043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6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pt-BR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Resolução Nº 009/2022, da Diretoria do CNB da SSVP</a:t>
            </a:r>
            <a:endParaRPr lang="pt-BR" sz="40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endParaRPr lang="pt-BR" sz="4000" b="1" dirty="0">
              <a:solidFill>
                <a:srgbClr val="0053A1"/>
              </a:solidFill>
              <a:latin typeface="Garamond" panose="02020404030301010803" pitchFamily="18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1E2E259-231A-5E96-40A0-FC9AFC6F2E4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58178" y="1277319"/>
            <a:ext cx="1111851" cy="111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8910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A8C830-1349-4DAC-9378-8E7647A5A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81654"/>
            <a:ext cx="11723916" cy="4019064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pt-BR" sz="1100" dirty="0"/>
          </a:p>
          <a:p>
            <a:pPr marL="457200" lvl="1" indent="0">
              <a:spcBef>
                <a:spcPts val="0"/>
              </a:spcBef>
              <a:buNone/>
            </a:pPr>
            <a:r>
              <a:rPr lang="pt-BR" sz="2800" b="1" dirty="0">
                <a:latin typeface="Montserrat" panose="00000500000000000000" pitchFamily="2" charset="0"/>
              </a:rPr>
              <a:t>Afastamento de cargos e/ou da missão vicentina.</a:t>
            </a:r>
            <a:endParaRPr lang="pt-BR" sz="2800" dirty="0">
              <a:latin typeface="Montserrat" panose="00000500000000000000" pitchFamily="2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pt-BR" sz="1400" dirty="0">
              <a:latin typeface="Montserrat" panose="00000500000000000000" pitchFamily="2" charset="0"/>
            </a:endParaRPr>
          </a:p>
          <a:p>
            <a:pPr marL="457200" lvl="1" indent="0" algn="just">
              <a:spcBef>
                <a:spcPts val="0"/>
              </a:spcBef>
              <a:buNone/>
            </a:pPr>
            <a:r>
              <a:rPr lang="pt-BR" sz="2800" b="1" dirty="0">
                <a:latin typeface="Montserrat" panose="00000500000000000000" pitchFamily="2" charset="0"/>
              </a:rPr>
              <a:t>Qual a inconveniência de um vicentino, tendo sido eleito, continuar num cargo de direção ocupado na SSVP (ou mesmo vir a ocupar um)?</a:t>
            </a:r>
          </a:p>
          <a:p>
            <a:pPr marL="457200" lvl="1" indent="0" algn="just">
              <a:spcBef>
                <a:spcPts val="0"/>
              </a:spcBef>
              <a:buNone/>
            </a:pPr>
            <a:endParaRPr lang="pt-BR" sz="1400" dirty="0">
              <a:latin typeface="Montserrat" panose="00000500000000000000" pitchFamily="2" charset="0"/>
            </a:endParaRPr>
          </a:p>
          <a:p>
            <a:pPr marL="457200" lvl="1" indent="0" algn="just">
              <a:spcBef>
                <a:spcPts val="0"/>
              </a:spcBef>
              <a:buNone/>
            </a:pPr>
            <a:r>
              <a:rPr lang="pt-BR" sz="2800" dirty="0">
                <a:latin typeface="Montserrat" panose="00000500000000000000" pitchFamily="2" charset="0"/>
              </a:rPr>
              <a:t>- Essa é uma determinação do Conselho Geral Internacional: nenhum vicentino deve assumir missão de representação da SSVP enquanto estiver ocupando funções eminentemente políticas  </a:t>
            </a:r>
            <a:r>
              <a:rPr lang="pt-BR" sz="2000" dirty="0">
                <a:solidFill>
                  <a:srgbClr val="FF0000"/>
                </a:solidFill>
                <a:latin typeface="Montserrat" panose="00000500000000000000" pitchFamily="2" charset="0"/>
              </a:rPr>
              <a:t>(Artigo 7.8 da Regra da Confederação);</a:t>
            </a:r>
            <a:endParaRPr lang="pt-BR" sz="2800" b="1" dirty="0">
              <a:solidFill>
                <a:srgbClr val="FF0000"/>
              </a:solidFill>
              <a:latin typeface="Montserrat" panose="00000500000000000000" pitchFamily="2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575A75A0-3DCE-46E3-0827-F82D2C999174}"/>
              </a:ext>
            </a:extLst>
          </p:cNvPr>
          <p:cNvSpPr txBox="1">
            <a:spLocks/>
          </p:cNvSpPr>
          <p:nvPr/>
        </p:nvSpPr>
        <p:spPr>
          <a:xfrm>
            <a:off x="716478" y="1171364"/>
            <a:ext cx="10084600" cy="9035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solidFill>
                  <a:srgbClr val="0053A1"/>
                </a:solidFill>
                <a:latin typeface="Garamond" panose="02020404030301010803" pitchFamily="18" charset="0"/>
              </a:rPr>
              <a:t>Esclarecimentos e Orientações Práticas Sobre o Quotidiano Dos Vicentinos</a:t>
            </a:r>
            <a:endParaRPr lang="pt-BR" sz="3600" b="1" dirty="0">
              <a:solidFill>
                <a:srgbClr val="0053A1"/>
              </a:solidFill>
              <a:latin typeface="Garamond" panose="02020404030301010803" pitchFamily="18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EA0426B-D51A-781C-B879-F4DCA84069A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58178" y="1277319"/>
            <a:ext cx="1111851" cy="1114076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44B79A7D-292E-B8BB-EA13-AEE7A0F3F7BF}"/>
              </a:ext>
            </a:extLst>
          </p:cNvPr>
          <p:cNvSpPr/>
          <p:nvPr/>
        </p:nvSpPr>
        <p:spPr>
          <a:xfrm>
            <a:off x="0" y="-45938"/>
            <a:ext cx="12192000" cy="1110043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6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pt-BR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Resolução Nº 009/2022, da Diretoria do CNB da SSVP</a:t>
            </a:r>
            <a:endParaRPr lang="pt-BR" sz="40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endParaRPr lang="pt-BR" sz="4000" b="1" dirty="0">
              <a:solidFill>
                <a:srgbClr val="0053A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535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A8C830-1349-4DAC-9378-8E7647A5A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95003" y="2137584"/>
            <a:ext cx="11970329" cy="421663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pt-BR" sz="1100" dirty="0"/>
          </a:p>
          <a:p>
            <a:pPr marL="457200" lvl="1" indent="0">
              <a:spcBef>
                <a:spcPts val="0"/>
              </a:spcBef>
              <a:buNone/>
            </a:pPr>
            <a:r>
              <a:rPr lang="pt-BR" sz="2800" b="1" dirty="0">
                <a:latin typeface="Montserrat" panose="00000500000000000000" pitchFamily="2" charset="0"/>
              </a:rPr>
              <a:t>Afastamento de cargos e/ou da missão vicentina.</a:t>
            </a:r>
            <a:endParaRPr lang="pt-BR" sz="2800" dirty="0">
              <a:latin typeface="Montserrat" panose="00000500000000000000" pitchFamily="2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pt-BR" sz="1000" dirty="0">
              <a:latin typeface="Montserrat" panose="00000500000000000000" pitchFamily="2" charset="0"/>
            </a:endParaRPr>
          </a:p>
          <a:p>
            <a:pPr marL="457200" lvl="1" indent="0" algn="just">
              <a:spcBef>
                <a:spcPts val="0"/>
              </a:spcBef>
              <a:buNone/>
            </a:pPr>
            <a:r>
              <a:rPr lang="pt-BR" sz="2800" dirty="0">
                <a:latin typeface="Montserrat" panose="00000500000000000000" pitchFamily="2" charset="0"/>
              </a:rPr>
              <a:t>- A intenção é preservar a independência política da SSVP e, ainda, evitar que as questões da SSVP possam ser prejudicadas ou mal interpretadas ou mesmo misturadas entre uma e outra função. Há, também, a questão da dedicação;</a:t>
            </a:r>
          </a:p>
          <a:p>
            <a:pPr marL="457200" lvl="1" indent="0" algn="just">
              <a:spcBef>
                <a:spcPts val="0"/>
              </a:spcBef>
              <a:buNone/>
            </a:pPr>
            <a:endParaRPr lang="pt-BR" sz="1000" dirty="0">
              <a:latin typeface="Montserrat" panose="00000500000000000000" pitchFamily="2" charset="0"/>
            </a:endParaRPr>
          </a:p>
          <a:p>
            <a:pPr lvl="1" algn="just">
              <a:spcBef>
                <a:spcPts val="0"/>
              </a:spcBef>
              <a:buFontTx/>
              <a:buChar char="-"/>
            </a:pPr>
            <a:r>
              <a:rPr lang="pt-BR" sz="2800" dirty="0">
                <a:latin typeface="Montserrat" panose="00000500000000000000" pitchFamily="2" charset="0"/>
              </a:rPr>
              <a:t>E no Brasil, em algumas situações, há impedimentos legais à ocupação concomitante de cargos de direção na SSVP e políticos (públicos), que impedem a assinatura de Contratos e convênios, podendo prejudicar seus interesses institucionais.</a:t>
            </a:r>
            <a:endParaRPr lang="pt-BR" sz="2800" b="1" dirty="0">
              <a:latin typeface="Montserrat" panose="00000500000000000000" pitchFamily="2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6726C3F-C22D-0D36-3B82-817830F05BA2}"/>
              </a:ext>
            </a:extLst>
          </p:cNvPr>
          <p:cNvSpPr txBox="1">
            <a:spLocks/>
          </p:cNvSpPr>
          <p:nvPr/>
        </p:nvSpPr>
        <p:spPr>
          <a:xfrm>
            <a:off x="716478" y="1171364"/>
            <a:ext cx="10084600" cy="9035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solidFill>
                  <a:srgbClr val="0053A1"/>
                </a:solidFill>
                <a:latin typeface="Garamond" panose="02020404030301010803" pitchFamily="18" charset="0"/>
              </a:rPr>
              <a:t>Esclarecimentos e Orientações Práticas Sobre o Quotidiano Dos Vicentinos</a:t>
            </a:r>
            <a:endParaRPr lang="pt-BR" sz="3600" b="1" dirty="0">
              <a:solidFill>
                <a:srgbClr val="0053A1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D2D252D-6588-0B55-B963-634F793FDD9D}"/>
              </a:ext>
            </a:extLst>
          </p:cNvPr>
          <p:cNvSpPr/>
          <p:nvPr/>
        </p:nvSpPr>
        <p:spPr>
          <a:xfrm>
            <a:off x="0" y="-45938"/>
            <a:ext cx="12192000" cy="1110043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6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pt-BR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Resolução Nº 009/2022, da Diretoria do CNB da SSVP</a:t>
            </a:r>
            <a:endParaRPr lang="pt-BR" sz="40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endParaRPr lang="pt-BR" sz="4000" b="1" dirty="0">
              <a:solidFill>
                <a:srgbClr val="0053A1"/>
              </a:solidFill>
              <a:latin typeface="Garamond" panose="02020404030301010803" pitchFamily="18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B92BA1C-9485-D35E-510C-FE468135635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58178" y="1277319"/>
            <a:ext cx="1111851" cy="111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3460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A8C830-1349-4DAC-9378-8E7647A5A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510" y="2111222"/>
            <a:ext cx="11812979" cy="4242992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pt-BR" sz="1100" dirty="0"/>
          </a:p>
          <a:p>
            <a:pPr marL="457200" lvl="1" indent="0" algn="just">
              <a:spcBef>
                <a:spcPts val="0"/>
              </a:spcBef>
              <a:buNone/>
            </a:pPr>
            <a:r>
              <a:rPr lang="pt-BR" sz="2800" b="1" dirty="0">
                <a:latin typeface="Montserrat" panose="00000500000000000000" pitchFamily="2" charset="0"/>
              </a:rPr>
              <a:t>Afastamento de cargos e/ou da missão vicentina.</a:t>
            </a:r>
            <a:endParaRPr lang="pt-BR" sz="2800" dirty="0">
              <a:latin typeface="Montserrat" panose="00000500000000000000" pitchFamily="2" charset="0"/>
            </a:endParaRPr>
          </a:p>
          <a:p>
            <a:pPr marL="457200" lvl="1" indent="0" algn="just">
              <a:spcBef>
                <a:spcPts val="0"/>
              </a:spcBef>
              <a:buNone/>
            </a:pPr>
            <a:endParaRPr lang="pt-BR" sz="1000" dirty="0">
              <a:latin typeface="Montserrat" panose="00000500000000000000" pitchFamily="2" charset="0"/>
            </a:endParaRPr>
          </a:p>
          <a:p>
            <a:pPr marL="457200" lvl="1" indent="0" algn="just">
              <a:spcBef>
                <a:spcPts val="0"/>
              </a:spcBef>
              <a:buNone/>
            </a:pPr>
            <a:r>
              <a:rPr lang="pt-BR" sz="2800" b="1" dirty="0">
                <a:latin typeface="Montserrat" panose="00000500000000000000" pitchFamily="2" charset="0"/>
              </a:rPr>
              <a:t>Sendo eleito o vicentino tem que se afastar da SSVP (ou dos trabalhos vicentinos)?</a:t>
            </a:r>
          </a:p>
          <a:p>
            <a:pPr marL="457200" lvl="1" indent="0" algn="just">
              <a:spcBef>
                <a:spcPts val="0"/>
              </a:spcBef>
              <a:buNone/>
            </a:pPr>
            <a:endParaRPr lang="pt-BR" sz="1000" dirty="0">
              <a:latin typeface="Montserrat" panose="00000500000000000000" pitchFamily="2" charset="0"/>
            </a:endParaRPr>
          </a:p>
          <a:p>
            <a:pPr marL="457200" lvl="1" indent="0" algn="just">
              <a:spcBef>
                <a:spcPts val="0"/>
              </a:spcBef>
              <a:buNone/>
            </a:pPr>
            <a:r>
              <a:rPr lang="pt-BR" sz="2800" dirty="0">
                <a:latin typeface="Montserrat" panose="00000500000000000000" pitchFamily="2" charset="0"/>
              </a:rPr>
              <a:t>- Não há obrigatoriedade de AFASTAMENTO DA MISSÃO VICENTINA, mesmo Durante o exercício de mandato político.</a:t>
            </a:r>
          </a:p>
          <a:p>
            <a:pPr marL="457200" lvl="1" indent="0" algn="just">
              <a:spcBef>
                <a:spcPts val="0"/>
              </a:spcBef>
              <a:buNone/>
            </a:pPr>
            <a:endParaRPr lang="pt-BR" sz="1050" dirty="0">
              <a:latin typeface="Montserrat" panose="00000500000000000000" pitchFamily="2" charset="0"/>
            </a:endParaRPr>
          </a:p>
          <a:p>
            <a:pPr marL="457200" lvl="1" indent="0" algn="just">
              <a:spcBef>
                <a:spcPts val="0"/>
              </a:spcBef>
              <a:buNone/>
            </a:pPr>
            <a:r>
              <a:rPr lang="pt-BR" sz="2800" dirty="0">
                <a:latin typeface="Montserrat" panose="00000500000000000000" pitchFamily="2" charset="0"/>
              </a:rPr>
              <a:t>- Um político pode ser vicentino (sem discriminação). </a:t>
            </a:r>
          </a:p>
          <a:p>
            <a:pPr marL="457200" lvl="1" indent="0" algn="just">
              <a:spcBef>
                <a:spcPts val="0"/>
              </a:spcBef>
              <a:buNone/>
            </a:pPr>
            <a:r>
              <a:rPr lang="pt-BR" sz="2800" dirty="0">
                <a:latin typeface="Montserrat" panose="00000500000000000000" pitchFamily="2" charset="0"/>
              </a:rPr>
              <a:t>Agora, esse político deve respeitar as normas internas da SSVP. Apenas isso.</a:t>
            </a:r>
            <a:endParaRPr lang="pt-BR" b="1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A01025EA-0531-3B0F-1CB7-2A61DF31EE62}"/>
              </a:ext>
            </a:extLst>
          </p:cNvPr>
          <p:cNvSpPr txBox="1">
            <a:spLocks/>
          </p:cNvSpPr>
          <p:nvPr/>
        </p:nvSpPr>
        <p:spPr>
          <a:xfrm>
            <a:off x="716478" y="1171364"/>
            <a:ext cx="10084600" cy="9035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solidFill>
                  <a:srgbClr val="0053A1"/>
                </a:solidFill>
                <a:latin typeface="Garamond" panose="02020404030301010803" pitchFamily="18" charset="0"/>
              </a:rPr>
              <a:t>Esclarecimentos e Orientações Práticas Sobre o Quotidiano Dos Vicentinos</a:t>
            </a:r>
            <a:endParaRPr lang="pt-BR" sz="3600" b="1" dirty="0">
              <a:solidFill>
                <a:srgbClr val="0053A1"/>
              </a:solidFill>
              <a:latin typeface="Garamond" panose="02020404030301010803" pitchFamily="18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AE9C929-8500-AF00-7433-0FAB98C53B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58178" y="1277319"/>
            <a:ext cx="1111851" cy="1114076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4E99E887-5F60-69BD-C250-396AB1AB5045}"/>
              </a:ext>
            </a:extLst>
          </p:cNvPr>
          <p:cNvSpPr/>
          <p:nvPr/>
        </p:nvSpPr>
        <p:spPr>
          <a:xfrm>
            <a:off x="0" y="-45938"/>
            <a:ext cx="12192000" cy="1110043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6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pt-BR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Resolução Nº 009/2022, da Diretoria do CNB da SSVP</a:t>
            </a:r>
            <a:endParaRPr lang="pt-BR" sz="40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endParaRPr lang="pt-BR" sz="4000" b="1" dirty="0">
              <a:solidFill>
                <a:srgbClr val="0053A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5643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A8C830-1349-4DAC-9378-8E7647A5A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042" y="2217407"/>
            <a:ext cx="11723916" cy="3554002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pt-BR" sz="2800" b="1" dirty="0">
              <a:latin typeface="Montserrat" panose="00000500000000000000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sz="2800" b="1" dirty="0">
                <a:latin typeface="Montserrat" panose="00000500000000000000" pitchFamily="2" charset="0"/>
              </a:rPr>
              <a:t>Os candidatos vicentinos (confrades / consócias) podem fazer menção sobre suas participações na SSVP em “santinhos”, panfletos, cartazes, carros de som (jingles e propaganda), discursos, nas mídias sociais e/ou outros?</a:t>
            </a:r>
            <a:endParaRPr lang="pt-BR" b="1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8BEFFB9-D452-F659-6AFB-7151B50BBF8D}"/>
              </a:ext>
            </a:extLst>
          </p:cNvPr>
          <p:cNvSpPr txBox="1">
            <a:spLocks/>
          </p:cNvSpPr>
          <p:nvPr/>
        </p:nvSpPr>
        <p:spPr>
          <a:xfrm>
            <a:off x="716478" y="1171364"/>
            <a:ext cx="10084600" cy="9035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solidFill>
                  <a:srgbClr val="0053A1"/>
                </a:solidFill>
                <a:latin typeface="Garamond" panose="02020404030301010803" pitchFamily="18" charset="0"/>
              </a:rPr>
              <a:t>Esclarecimentos e Orientações Práticas Sobre o Quotidiano Dos Vicentinos</a:t>
            </a:r>
            <a:endParaRPr lang="pt-BR" sz="3600" b="1" dirty="0">
              <a:solidFill>
                <a:srgbClr val="0053A1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AD01576-947D-04DA-FEE9-EFBB814EDAE5}"/>
              </a:ext>
            </a:extLst>
          </p:cNvPr>
          <p:cNvSpPr/>
          <p:nvPr/>
        </p:nvSpPr>
        <p:spPr>
          <a:xfrm>
            <a:off x="0" y="-45938"/>
            <a:ext cx="12192000" cy="1110043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6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pt-BR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Resolução Nº 009/2022, da Diretoria do CNB da SSVP</a:t>
            </a:r>
            <a:endParaRPr lang="pt-BR" sz="40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endParaRPr lang="pt-BR" sz="4000" b="1" dirty="0">
              <a:solidFill>
                <a:srgbClr val="0053A1"/>
              </a:solidFill>
              <a:latin typeface="Garamond" panose="02020404030301010803" pitchFamily="18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86CE2D8-DA71-E923-EC1C-548FB38B5EC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58178" y="1277319"/>
            <a:ext cx="1111851" cy="111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4976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7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A8C830-1349-4DAC-9378-8E7647A5A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369" y="2132166"/>
            <a:ext cx="11723916" cy="4131561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pt-BR" sz="13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pt-BR" sz="3000" dirty="0">
                <a:latin typeface="Montserrat" panose="00000500000000000000" pitchFamily="2" charset="0"/>
              </a:rPr>
              <a:t>- Sim. Pois a SSVP quer que boas pessoas (e vicentinos) assumam posições políticas;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1100" dirty="0">
              <a:latin typeface="Montserrat" panose="00000500000000000000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sz="3000" dirty="0">
                <a:latin typeface="Montserrat" panose="00000500000000000000" pitchFamily="2" charset="0"/>
              </a:rPr>
              <a:t>- Porém, um alerta: somente Confrades e Consócias ATIVOS podem fazer isso;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1100" dirty="0">
              <a:latin typeface="Montserrat" panose="00000500000000000000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dirty="0">
                <a:latin typeface="Montserrat" panose="00000500000000000000" pitchFamily="2" charset="0"/>
              </a:rPr>
              <a:t>- Não existe essa história de “vicentino de coração”. Isso é uma falácia. Uma pessoa, para dizer que é vicentina, - tem que estar participando da vida de sua Conferência;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1100" dirty="0">
              <a:latin typeface="Montserrat" panose="00000500000000000000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dirty="0">
                <a:latin typeface="Montserrat" panose="00000500000000000000" pitchFamily="2" charset="0"/>
              </a:rPr>
              <a:t>- Verificado o uso indevido da condição de vicentino deve-se tomar providências.</a:t>
            </a:r>
            <a:endParaRPr lang="pt-BR" sz="2000" b="1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D410D304-AECE-DFFD-A114-74E3FA332B0B}"/>
              </a:ext>
            </a:extLst>
          </p:cNvPr>
          <p:cNvSpPr txBox="1">
            <a:spLocks/>
          </p:cNvSpPr>
          <p:nvPr/>
        </p:nvSpPr>
        <p:spPr>
          <a:xfrm>
            <a:off x="716478" y="1171364"/>
            <a:ext cx="10084600" cy="9035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solidFill>
                  <a:srgbClr val="0053A1"/>
                </a:solidFill>
                <a:latin typeface="Garamond" panose="02020404030301010803" pitchFamily="18" charset="0"/>
              </a:rPr>
              <a:t>Esclarecimentos e Orientações Práticas Sobre o Quotidiano Dos Vicentinos</a:t>
            </a:r>
            <a:endParaRPr lang="pt-BR" sz="3600" b="1" dirty="0">
              <a:solidFill>
                <a:srgbClr val="0053A1"/>
              </a:solidFill>
              <a:latin typeface="Garamond" panose="02020404030301010803" pitchFamily="18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F93D213-459C-B45E-D3C1-7FFCC523D55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58178" y="1277319"/>
            <a:ext cx="1111851" cy="1114076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B280C407-8558-67D4-E5E8-22BDBD227BDE}"/>
              </a:ext>
            </a:extLst>
          </p:cNvPr>
          <p:cNvSpPr/>
          <p:nvPr/>
        </p:nvSpPr>
        <p:spPr>
          <a:xfrm>
            <a:off x="0" y="-45938"/>
            <a:ext cx="12192000" cy="1110043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6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pt-BR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Resolução Nº 009/2022, da Diretoria do CNB da SSVP</a:t>
            </a:r>
            <a:endParaRPr lang="pt-BR" sz="40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endParaRPr lang="pt-BR" sz="4000" b="1" dirty="0">
              <a:solidFill>
                <a:srgbClr val="0053A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95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D6BC9383-E10A-410C-A46E-189CD3FE8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EE3CD379-69F8-471A-BB26-637C4E96C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rgbClr val="005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D90EC3D-482A-4E73-B198-E8341A0D0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880" y="392520"/>
            <a:ext cx="7390395" cy="903513"/>
          </a:xfrm>
        </p:spPr>
        <p:txBody>
          <a:bodyPr rtlCol="0" anchor="b">
            <a:normAutofit/>
          </a:bodyPr>
          <a:lstStyle/>
          <a:p>
            <a:pPr rtl="0"/>
            <a:r>
              <a:rPr lang="pt-BR" sz="4000" b="1" dirty="0">
                <a:solidFill>
                  <a:schemeClr val="bg1"/>
                </a:solidFill>
                <a:effectLst/>
                <a:latin typeface="Garamond" panose="02020404030301010803" pitchFamily="18" charset="0"/>
              </a:rPr>
              <a:t>SSVP E POLÍTICA</a:t>
            </a:r>
            <a:endParaRPr lang="pt-BR" sz="3000" b="1" dirty="0">
              <a:solidFill>
                <a:schemeClr val="bg1"/>
              </a:solidFill>
              <a:effectLst/>
              <a:latin typeface="Garamond" panose="02020404030301010803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75FB89F-95DC-4E6E-8DDA-2DE90132A6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7842" y="1989000"/>
            <a:ext cx="2863190" cy="2880000"/>
          </a:xfrm>
          <a:prstGeom prst="rect">
            <a:avLst/>
          </a:prstGeom>
        </p:spPr>
      </p:pic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59F1084-AEB1-4312-B87B-D81F848D8136}"/>
              </a:ext>
            </a:extLst>
          </p:cNvPr>
          <p:cNvGrpSpPr/>
          <p:nvPr/>
        </p:nvGrpSpPr>
        <p:grpSpPr>
          <a:xfrm rot="5400000">
            <a:off x="4621540" y="3312663"/>
            <a:ext cx="6857997" cy="232673"/>
            <a:chOff x="0" y="6378264"/>
            <a:chExt cx="12192000" cy="305870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9C9AD26D-FEBF-4A4B-90D7-C6AD4AEFA918}"/>
                </a:ext>
              </a:extLst>
            </p:cNvPr>
            <p:cNvSpPr/>
            <p:nvPr/>
          </p:nvSpPr>
          <p:spPr>
            <a:xfrm>
              <a:off x="0" y="6378264"/>
              <a:ext cx="12191998" cy="305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02C62DAC-29D5-4232-91C6-D222F89C6E97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7B3ED004-2012-4130-B00B-DF2250722C5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3976EDA3-8AF0-417D-B32E-FB6617E69791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Retângulo 2"/>
          <p:cNvSpPr/>
          <p:nvPr/>
        </p:nvSpPr>
        <p:spPr>
          <a:xfrm>
            <a:off x="213880" y="2207508"/>
            <a:ext cx="7584368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500" b="1" dirty="0">
                <a:solidFill>
                  <a:schemeClr val="bg1"/>
                </a:solidFill>
                <a:latin typeface="Garamond" panose="02020404030301010803" pitchFamily="18" charset="0"/>
              </a:rPr>
              <a:t>- ESCLARECIMENTOS INICIAIS;</a:t>
            </a:r>
          </a:p>
          <a:p>
            <a:pPr algn="just"/>
            <a:endParaRPr lang="pt-BR" sz="15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just"/>
            <a:r>
              <a:rPr lang="pt-BR" sz="2500" b="1" dirty="0">
                <a:solidFill>
                  <a:schemeClr val="bg1"/>
                </a:solidFill>
                <a:latin typeface="Garamond" panose="02020404030301010803" pitchFamily="18" charset="0"/>
              </a:rPr>
              <a:t>- DEMOCRACIA E LIBERDADE DE EXPRESSÃO: UMA CARACTERÍSTICA IMUTÁVEL DA SSVP;</a:t>
            </a:r>
          </a:p>
          <a:p>
            <a:pPr algn="just"/>
            <a:endParaRPr lang="pt-BR" sz="15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just"/>
            <a:r>
              <a:rPr lang="pt-BR" sz="2500" b="1" dirty="0">
                <a:solidFill>
                  <a:schemeClr val="bg1"/>
                </a:solidFill>
                <a:latin typeface="Garamond" panose="02020404030301010803" pitchFamily="18" charset="0"/>
              </a:rPr>
              <a:t>- </a:t>
            </a:r>
            <a:r>
              <a:rPr lang="pt-BR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JUSTIÇA: É O QUE BUSCA A SSVP;</a:t>
            </a:r>
          </a:p>
          <a:p>
            <a:pPr algn="just"/>
            <a:endParaRPr lang="pt-BR" sz="15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just"/>
            <a:r>
              <a:rPr lang="pt-BR" sz="2500" b="1" dirty="0">
                <a:solidFill>
                  <a:schemeClr val="bg1"/>
                </a:solidFill>
                <a:latin typeface="Garamond" panose="02020404030301010803" pitchFamily="18" charset="0"/>
              </a:rPr>
              <a:t>e  ...</a:t>
            </a:r>
          </a:p>
          <a:p>
            <a:pPr algn="just"/>
            <a:endParaRPr lang="pt-BR" sz="15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just"/>
            <a:r>
              <a:rPr lang="pt-BR" sz="2500" b="1" dirty="0">
                <a:solidFill>
                  <a:schemeClr val="bg1"/>
                </a:solidFill>
                <a:latin typeface="Garamond" panose="02020404030301010803" pitchFamily="18" charset="0"/>
              </a:rPr>
              <a:t>- DEFINIÇÕES BÁSICAS DO POSICIONAMENTO OFICIAL DA SSVP EM RELAÇÃO À POLÍTICA E TODAS AS QUESTÕES ORIUNDAS.</a:t>
            </a:r>
          </a:p>
        </p:txBody>
      </p:sp>
    </p:spTree>
    <p:extLst>
      <p:ext uri="{BB962C8B-B14F-4D97-AF65-F5344CB8AC3E}">
        <p14:creationId xmlns:p14="http://schemas.microsoft.com/office/powerpoint/2010/main" val="22978971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A8C830-1349-4DAC-9378-8E7647A5A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782" y="2674740"/>
            <a:ext cx="11388435" cy="26444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b="1" dirty="0">
                <a:latin typeface="Montserrat" panose="00000500000000000000" pitchFamily="2" charset="0"/>
              </a:rPr>
              <a:t> - Da distribuição de materiais de campanha em reuniões e/ou eventos oficiais. </a:t>
            </a:r>
            <a:r>
              <a:rPr lang="pt-BR" dirty="0">
                <a:latin typeface="Montserrat" panose="00000500000000000000" pitchFamily="2" charset="0"/>
              </a:rPr>
              <a:t>Não pode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b="1" dirty="0">
              <a:latin typeface="Montserrat" panose="00000500000000000000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b="1" dirty="0">
                <a:latin typeface="Montserrat" panose="00000500000000000000" pitchFamily="2" charset="0"/>
              </a:rPr>
              <a:t>- Da organização de eventos específicos para discussão política. </a:t>
            </a:r>
            <a:r>
              <a:rPr lang="pt-BR" dirty="0">
                <a:latin typeface="Montserrat" panose="00000500000000000000" pitchFamily="2" charset="0"/>
              </a:rPr>
              <a:t>Não pode organizar em nome da SSVP 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b="1" dirty="0">
              <a:latin typeface="Montserrat" panose="00000500000000000000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b="1" dirty="0">
                <a:latin typeface="Montserrat" panose="00000500000000000000" pitchFamily="2" charset="0"/>
              </a:rPr>
              <a:t>- Da proibição de ajuda da SSVP a candidatos. </a:t>
            </a:r>
            <a:r>
              <a:rPr lang="pt-BR" dirty="0">
                <a:latin typeface="Montserrat" panose="00000500000000000000" pitchFamily="2" charset="0"/>
              </a:rPr>
              <a:t>Em nome da SSVP é proibido qualquer tipo de ajuda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062DCF59-CC13-5B5B-88B5-B4ADFDD29A3B}"/>
              </a:ext>
            </a:extLst>
          </p:cNvPr>
          <p:cNvSpPr txBox="1">
            <a:spLocks/>
          </p:cNvSpPr>
          <p:nvPr/>
        </p:nvSpPr>
        <p:spPr>
          <a:xfrm>
            <a:off x="716478" y="1171364"/>
            <a:ext cx="10084600" cy="9035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solidFill>
                  <a:srgbClr val="0053A1"/>
                </a:solidFill>
                <a:latin typeface="Garamond" panose="02020404030301010803" pitchFamily="18" charset="0"/>
              </a:rPr>
              <a:t>Esclarecimentos e Orientações Práticas Sobre o Quotidiano Dos Vicentinos</a:t>
            </a:r>
            <a:endParaRPr lang="pt-BR" sz="3600" b="1" dirty="0">
              <a:solidFill>
                <a:srgbClr val="0053A1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5D72DDDF-9677-56E6-E9D5-2F982E87E1F9}"/>
              </a:ext>
            </a:extLst>
          </p:cNvPr>
          <p:cNvSpPr/>
          <p:nvPr/>
        </p:nvSpPr>
        <p:spPr>
          <a:xfrm>
            <a:off x="0" y="-45938"/>
            <a:ext cx="12192000" cy="1110043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6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pt-BR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Resolução Nº 009/2022, da Diretoria do CNB da SSVP</a:t>
            </a:r>
            <a:endParaRPr lang="pt-BR" sz="40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endParaRPr lang="pt-BR" sz="4000" b="1" dirty="0">
              <a:solidFill>
                <a:srgbClr val="0053A1"/>
              </a:solidFill>
              <a:latin typeface="Garamond" panose="02020404030301010803" pitchFamily="18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1AB4509-6F1F-391D-A19B-5B54C5CDCFE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58178" y="1277319"/>
            <a:ext cx="1111851" cy="111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285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A8C830-1349-4DAC-9378-8E7647A5A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782" y="2100614"/>
            <a:ext cx="11388435" cy="4100104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pt-BR" sz="1400" b="1" u="sng" dirty="0">
              <a:latin typeface="Montserrat" panose="00000500000000000000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b="1" dirty="0">
                <a:latin typeface="Montserrat" panose="00000500000000000000" pitchFamily="2" charset="0"/>
              </a:rPr>
              <a:t>Os vicentinos podem participar e/ou frequentar ambientes de política partidária trajando vestimentas alusivas à SSVP (notadamente, bandeira, camisas, bonés, chaveiros, bótons e/ou outros materiais de divulgação e seu trabalho)?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1400" dirty="0">
              <a:latin typeface="Montserrat" panose="00000500000000000000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dirty="0">
                <a:latin typeface="Montserrat" panose="00000500000000000000" pitchFamily="2" charset="0"/>
              </a:rPr>
              <a:t>- A recomendação é negativa, a fim de se evitar a interpretação de apoio institucional.</a:t>
            </a:r>
            <a:endParaRPr lang="pt-BR" b="1" dirty="0">
              <a:latin typeface="Montserrat" panose="00000500000000000000" pitchFamily="2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062DCF59-CC13-5B5B-88B5-B4ADFDD29A3B}"/>
              </a:ext>
            </a:extLst>
          </p:cNvPr>
          <p:cNvSpPr txBox="1">
            <a:spLocks/>
          </p:cNvSpPr>
          <p:nvPr/>
        </p:nvSpPr>
        <p:spPr>
          <a:xfrm>
            <a:off x="716478" y="1171364"/>
            <a:ext cx="10084600" cy="9035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solidFill>
                  <a:srgbClr val="0053A1"/>
                </a:solidFill>
                <a:latin typeface="Garamond" panose="02020404030301010803" pitchFamily="18" charset="0"/>
              </a:rPr>
              <a:t>Esclarecimentos e Orientações Práticas Sobre o Quotidiano Dos Vicentinos</a:t>
            </a:r>
            <a:endParaRPr lang="pt-BR" sz="3600" b="1" dirty="0">
              <a:solidFill>
                <a:srgbClr val="0053A1"/>
              </a:solidFill>
              <a:latin typeface="Garamond" panose="02020404030301010803" pitchFamily="18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313A39B-4A2B-4118-B528-2716C3A9D11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58178" y="1277319"/>
            <a:ext cx="1111851" cy="1114076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1FAE8ADC-5269-33A7-45FF-4EC3A2ADD1B5}"/>
              </a:ext>
            </a:extLst>
          </p:cNvPr>
          <p:cNvSpPr/>
          <p:nvPr/>
        </p:nvSpPr>
        <p:spPr>
          <a:xfrm>
            <a:off x="0" y="-45938"/>
            <a:ext cx="12192000" cy="1110043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6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pt-BR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Resolução Nº 009/2022, da Diretoria do CNB da SSVP</a:t>
            </a:r>
            <a:endParaRPr lang="pt-BR" sz="40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endParaRPr lang="pt-BR" sz="4000" b="1" dirty="0">
              <a:solidFill>
                <a:srgbClr val="0053A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0910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A8C830-1349-4DAC-9378-8E7647A5A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71" y="2350230"/>
            <a:ext cx="11748058" cy="4166429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dirty="0">
                <a:latin typeface="Montserrat" panose="00000500000000000000" pitchFamily="2" charset="0"/>
              </a:rPr>
              <a:t>- Embora a SSVP não tenha a capacidade de proibir quem quer que seja de usar o que quiser como vestimenta ou adereços, orienta que, no caso, não é conveniente essa atitude por parte de vicentinos.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1400" dirty="0">
              <a:latin typeface="Montserrat" panose="00000500000000000000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dirty="0">
                <a:latin typeface="Montserrat" panose="00000500000000000000" pitchFamily="2" charset="0"/>
              </a:rPr>
              <a:t>- Isso para se evitar exatamente as questões de contendas e divisões, opiniões apaixonadas por esse ou aquele candidato, esse ou aquele partido político.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1400" dirty="0">
              <a:latin typeface="Montserrat" panose="00000500000000000000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dirty="0">
                <a:latin typeface="Montserrat" panose="00000500000000000000" pitchFamily="2" charset="0"/>
              </a:rPr>
              <a:t>- Mesmo quando se trata de um vicentino candidato, bem como seu partido.</a:t>
            </a:r>
            <a:endParaRPr lang="pt-BR" b="1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02B1F120-2F37-974D-5D8E-71429C721BE0}"/>
              </a:ext>
            </a:extLst>
          </p:cNvPr>
          <p:cNvSpPr txBox="1">
            <a:spLocks/>
          </p:cNvSpPr>
          <p:nvPr/>
        </p:nvSpPr>
        <p:spPr>
          <a:xfrm>
            <a:off x="716478" y="1171364"/>
            <a:ext cx="10084600" cy="9035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solidFill>
                  <a:srgbClr val="0053A1"/>
                </a:solidFill>
                <a:latin typeface="Garamond" panose="02020404030301010803" pitchFamily="18" charset="0"/>
              </a:rPr>
              <a:t>Esclarecimentos e Orientações Práticas Sobre o Quotidiano Dos Vicentinos</a:t>
            </a:r>
            <a:endParaRPr lang="pt-BR" sz="3600" b="1" dirty="0">
              <a:solidFill>
                <a:srgbClr val="0053A1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38CA8E5-3874-6B55-C195-83D07874B2F4}"/>
              </a:ext>
            </a:extLst>
          </p:cNvPr>
          <p:cNvSpPr/>
          <p:nvPr/>
        </p:nvSpPr>
        <p:spPr>
          <a:xfrm>
            <a:off x="0" y="-45938"/>
            <a:ext cx="12192000" cy="1110043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6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pt-BR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Resolução Nº 009/2022, da Diretoria do CNB da SSVP</a:t>
            </a:r>
            <a:endParaRPr lang="pt-BR" sz="40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endParaRPr lang="pt-BR" sz="4000" b="1" dirty="0">
              <a:solidFill>
                <a:srgbClr val="0053A1"/>
              </a:solidFill>
              <a:latin typeface="Garamond" panose="02020404030301010803" pitchFamily="18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772F0E2-F308-8B44-CA82-A4C74B3CAD5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58178" y="1277319"/>
            <a:ext cx="1111851" cy="111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8370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A8C830-1349-4DAC-9378-8E7647A5A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2" y="1771358"/>
            <a:ext cx="10604665" cy="4142554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pt-BR" sz="1100" dirty="0"/>
          </a:p>
          <a:p>
            <a:pPr marL="0" indent="0" algn="just">
              <a:spcBef>
                <a:spcPts val="0"/>
              </a:spcBef>
              <a:buNone/>
            </a:pPr>
            <a:endParaRPr lang="pt-BR" sz="13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pt-BR" dirty="0">
                <a:latin typeface="Montserrat" panose="00000500000000000000" pitchFamily="2" charset="0"/>
              </a:rPr>
              <a:t>- De novo: a SSVP não tem como proibir alguém de usar seus próprios materiais de propaganda e/ou divulgação ao frequentar ambientes de política partidária.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dirty="0">
              <a:latin typeface="Montserrat" panose="00000500000000000000" pitchFamily="2" charset="0"/>
            </a:endParaRP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pt-BR" dirty="0">
                <a:latin typeface="Montserrat" panose="00000500000000000000" pitchFamily="2" charset="0"/>
              </a:rPr>
              <a:t>Sabe-se que não está comprovado que isso possa fazer com que as pessoas pensem que haja apoio institucional a um partido ou candidato. Mas, na linha da prevenção de problemas, orientação é que não se deve usar.</a:t>
            </a:r>
            <a:endParaRPr lang="pt-BR" b="1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2D7D0E06-EA1B-D90E-D34E-7718BC256D3E}"/>
              </a:ext>
            </a:extLst>
          </p:cNvPr>
          <p:cNvSpPr txBox="1">
            <a:spLocks/>
          </p:cNvSpPr>
          <p:nvPr/>
        </p:nvSpPr>
        <p:spPr>
          <a:xfrm>
            <a:off x="716478" y="1171364"/>
            <a:ext cx="10084600" cy="9035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solidFill>
                  <a:srgbClr val="0053A1"/>
                </a:solidFill>
                <a:latin typeface="Garamond" panose="02020404030301010803" pitchFamily="18" charset="0"/>
              </a:rPr>
              <a:t>Esclarecimentos e Orientações Práticas Sobre o Quotidiano Dos Vicentinos</a:t>
            </a:r>
            <a:endParaRPr lang="pt-BR" sz="3600" b="1" dirty="0">
              <a:solidFill>
                <a:srgbClr val="0053A1"/>
              </a:solidFill>
              <a:latin typeface="Garamond" panose="02020404030301010803" pitchFamily="18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C667894-D02F-8792-29D9-8BE668F3BE8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58178" y="1277319"/>
            <a:ext cx="1111851" cy="1114076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08F5201B-C267-AD50-AC1E-3C412A3A4087}"/>
              </a:ext>
            </a:extLst>
          </p:cNvPr>
          <p:cNvSpPr/>
          <p:nvPr/>
        </p:nvSpPr>
        <p:spPr>
          <a:xfrm>
            <a:off x="0" y="-45938"/>
            <a:ext cx="12192000" cy="1110043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6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pt-BR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Resolução Nº 009/2022, da Diretoria do CNB da SSVP</a:t>
            </a:r>
            <a:endParaRPr lang="pt-BR" sz="40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endParaRPr lang="pt-BR" sz="4000" b="1" dirty="0">
              <a:solidFill>
                <a:srgbClr val="0053A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8613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A8C830-1349-4DAC-9378-8E7647A5A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042" y="2798868"/>
            <a:ext cx="11723916" cy="2275097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endParaRPr lang="pt-BR" sz="3000" b="1" dirty="0">
              <a:latin typeface="Montserrat" panose="00000500000000000000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b="1" dirty="0">
                <a:latin typeface="Montserrat" panose="00000500000000000000" pitchFamily="2" charset="0"/>
              </a:rPr>
              <a:t>É correto aos candidatos vicentinos distribuírem materiais de campanha em reuniões e/ou eventos oficiais da SSVP?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0C552A6A-142D-1F09-89CF-E8CE5EC3E82E}"/>
              </a:ext>
            </a:extLst>
          </p:cNvPr>
          <p:cNvSpPr txBox="1">
            <a:spLocks/>
          </p:cNvSpPr>
          <p:nvPr/>
        </p:nvSpPr>
        <p:spPr>
          <a:xfrm>
            <a:off x="716478" y="1171364"/>
            <a:ext cx="10084600" cy="9035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solidFill>
                  <a:srgbClr val="0053A1"/>
                </a:solidFill>
                <a:latin typeface="Garamond" panose="02020404030301010803" pitchFamily="18" charset="0"/>
              </a:rPr>
              <a:t>Esclarecimentos e Orientações Práticas Sobre o Quotidiano Dos Vicentinos</a:t>
            </a:r>
            <a:endParaRPr lang="pt-BR" sz="3600" b="1" dirty="0">
              <a:solidFill>
                <a:srgbClr val="0053A1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9F958068-F78E-A338-49A9-119C46B29F31}"/>
              </a:ext>
            </a:extLst>
          </p:cNvPr>
          <p:cNvSpPr/>
          <p:nvPr/>
        </p:nvSpPr>
        <p:spPr>
          <a:xfrm>
            <a:off x="0" y="-45938"/>
            <a:ext cx="12192000" cy="1110043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6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pt-BR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Resolução Nº 009/2022, da Diretoria do CNB da SSVP</a:t>
            </a:r>
            <a:endParaRPr lang="pt-BR" sz="40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endParaRPr lang="pt-BR" sz="4000" b="1" dirty="0">
              <a:solidFill>
                <a:srgbClr val="0053A1"/>
              </a:solidFill>
              <a:latin typeface="Garamond" panose="02020404030301010803" pitchFamily="18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B0B5293-9CF9-CB90-7AD8-642380B818E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58178" y="1277319"/>
            <a:ext cx="1111851" cy="111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3889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A8C830-1349-4DAC-9378-8E7647A5A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113" y="2561334"/>
            <a:ext cx="11723916" cy="3527142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dirty="0">
                <a:latin typeface="Montserrat" panose="00000500000000000000" pitchFamily="2" charset="0"/>
              </a:rPr>
              <a:t>- Não é permitida nenhuma manifestação ou propaganda política durante a realização de eventos oficias da SSVP, tais como reuniões, encontros, retiros, e quaisquer outros.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1100" dirty="0">
              <a:latin typeface="Montserrat" panose="00000500000000000000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dirty="0">
                <a:latin typeface="Montserrat" panose="00000500000000000000" pitchFamily="2" charset="0"/>
              </a:rPr>
              <a:t>- Portanto, a distribuição de material de campanha não está permitida.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1100" dirty="0">
              <a:latin typeface="Montserrat" panose="00000500000000000000" pitchFamily="2" charset="0"/>
            </a:endParaRP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pt-BR" dirty="0">
                <a:latin typeface="Montserrat" panose="00000500000000000000" pitchFamily="2" charset="0"/>
              </a:rPr>
              <a:t>Todavia, antes ou depois dessas reuniões e/ou eventos não compete à SSVP qualquer tipo de proibição.</a:t>
            </a:r>
            <a:endParaRPr lang="pt-BR" b="1" dirty="0">
              <a:latin typeface="Montserrat" panose="00000500000000000000" pitchFamily="2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53BC4217-A754-43DA-0A81-182E0106AE0A}"/>
              </a:ext>
            </a:extLst>
          </p:cNvPr>
          <p:cNvSpPr txBox="1">
            <a:spLocks/>
          </p:cNvSpPr>
          <p:nvPr/>
        </p:nvSpPr>
        <p:spPr>
          <a:xfrm>
            <a:off x="716478" y="1171364"/>
            <a:ext cx="10084600" cy="9035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solidFill>
                  <a:srgbClr val="0053A1"/>
                </a:solidFill>
                <a:latin typeface="Garamond" panose="02020404030301010803" pitchFamily="18" charset="0"/>
              </a:rPr>
              <a:t>Esclarecimentos e Orientações Práticas Sobre o Quotidiano Dos Vicentinos</a:t>
            </a:r>
            <a:endParaRPr lang="pt-BR" sz="3600" b="1" dirty="0">
              <a:solidFill>
                <a:srgbClr val="0053A1"/>
              </a:solidFill>
              <a:latin typeface="Garamond" panose="02020404030301010803" pitchFamily="18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063B3FF-7065-163B-CD42-991D33E63FD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58178" y="1277319"/>
            <a:ext cx="1111851" cy="1114076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7A759173-1258-3797-BF83-4CA2998BF510}"/>
              </a:ext>
            </a:extLst>
          </p:cNvPr>
          <p:cNvSpPr/>
          <p:nvPr/>
        </p:nvSpPr>
        <p:spPr>
          <a:xfrm>
            <a:off x="0" y="-45938"/>
            <a:ext cx="12192000" cy="1110043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6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pt-BR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Resolução Nº 009/2022, da Diretoria do CNB da SSVP</a:t>
            </a:r>
            <a:endParaRPr lang="pt-BR" sz="40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endParaRPr lang="pt-BR" sz="4000" b="1" dirty="0">
              <a:solidFill>
                <a:srgbClr val="0053A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2805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A8C830-1349-4DAC-9378-8E7647A5A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4451" y="2686339"/>
            <a:ext cx="9543728" cy="2628401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pt-BR" b="1" dirty="0">
              <a:latin typeface="Montserrat" panose="00000500000000000000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b="1" dirty="0">
                <a:latin typeface="Montserrat" panose="00000500000000000000" pitchFamily="2" charset="0"/>
              </a:rPr>
              <a:t>Quando será correto aos candidatos vicentinos se apresentarem como tais aos demais vicentinos e /ou distribuir materiais de campanha?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0046B04-A2EF-D030-CA3A-6EA0225145B2}"/>
              </a:ext>
            </a:extLst>
          </p:cNvPr>
          <p:cNvSpPr txBox="1">
            <a:spLocks/>
          </p:cNvSpPr>
          <p:nvPr/>
        </p:nvSpPr>
        <p:spPr>
          <a:xfrm>
            <a:off x="716478" y="1171364"/>
            <a:ext cx="10084600" cy="9035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solidFill>
                  <a:srgbClr val="0053A1"/>
                </a:solidFill>
                <a:latin typeface="Garamond" panose="02020404030301010803" pitchFamily="18" charset="0"/>
              </a:rPr>
              <a:t>Esclarecimentos e Orientações Práticas Sobre o Quotidiano Dos Vicentinos</a:t>
            </a:r>
            <a:endParaRPr lang="pt-BR" sz="3600" b="1" dirty="0">
              <a:solidFill>
                <a:srgbClr val="0053A1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8F93B046-059C-5C81-9BD5-F0DE223FF999}"/>
              </a:ext>
            </a:extLst>
          </p:cNvPr>
          <p:cNvSpPr/>
          <p:nvPr/>
        </p:nvSpPr>
        <p:spPr>
          <a:xfrm>
            <a:off x="0" y="-45938"/>
            <a:ext cx="12192000" cy="1110043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6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pt-BR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Resolução Nº 009/2022, da Diretoria do CNB da SSVP</a:t>
            </a:r>
            <a:endParaRPr lang="pt-BR" sz="40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endParaRPr lang="pt-BR" sz="4000" b="1" dirty="0">
              <a:solidFill>
                <a:srgbClr val="0053A1"/>
              </a:solidFill>
              <a:latin typeface="Garamond" panose="02020404030301010803" pitchFamily="18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7DC6B30-7A64-0A47-7F8A-D12CEB5DE33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58178" y="1277319"/>
            <a:ext cx="1111851" cy="111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4023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A8C830-1349-4DAC-9378-8E7647A5A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846" y="2378246"/>
            <a:ext cx="11210307" cy="410010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sz="2600" dirty="0">
                <a:latin typeface="Montserrat" panose="00000500000000000000" pitchFamily="2" charset="0"/>
              </a:rPr>
              <a:t>- Em eventos privados, organizados por suas próprias campanhas, para aqueles que tenham o interesse de participar. Também, em visitas particulares aos membros da SSVP.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1800" dirty="0">
              <a:latin typeface="Montserrat" panose="00000500000000000000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sz="2600" dirty="0">
                <a:latin typeface="Montserrat" panose="00000500000000000000" pitchFamily="2" charset="0"/>
              </a:rPr>
              <a:t>- Naturalmente, que nas conversas privadas (mesmo que antes ou depois de reuniões e/ou eventos da própria SSVP), não há como impedir isso e nem é a intenção da SSVP em querer fazer isso.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1800" dirty="0">
              <a:latin typeface="Montserrat" panose="00000500000000000000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sz="2600" dirty="0">
                <a:latin typeface="Montserrat" panose="00000500000000000000" pitchFamily="2" charset="0"/>
              </a:rPr>
              <a:t>- Modernamente, isso ocorre de maneira extremamente simples, com a distribuição de material virtual, via mídias sociais (principalmente de correio eletrônico e mensagens de textos e voz de aplicativos de mensagens), com o uso da internet ou não.</a:t>
            </a:r>
            <a:endParaRPr lang="pt-BR" sz="2600" b="1" dirty="0">
              <a:latin typeface="Montserrat" panose="00000500000000000000" pitchFamily="2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6FB94E5-7478-3729-3A61-17877454CBAF}"/>
              </a:ext>
            </a:extLst>
          </p:cNvPr>
          <p:cNvSpPr txBox="1">
            <a:spLocks/>
          </p:cNvSpPr>
          <p:nvPr/>
        </p:nvSpPr>
        <p:spPr>
          <a:xfrm>
            <a:off x="716478" y="1171364"/>
            <a:ext cx="10084600" cy="9035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solidFill>
                  <a:srgbClr val="0053A1"/>
                </a:solidFill>
                <a:latin typeface="Garamond" panose="02020404030301010803" pitchFamily="18" charset="0"/>
              </a:rPr>
              <a:t>Esclarecimentos e Orientações Práticas Sobre o Quotidiano Dos Vicentinos</a:t>
            </a:r>
            <a:endParaRPr lang="pt-BR" sz="3600" b="1" dirty="0">
              <a:solidFill>
                <a:srgbClr val="0053A1"/>
              </a:solidFill>
              <a:latin typeface="Garamond" panose="02020404030301010803" pitchFamily="18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7A5DFEB-7A99-6F66-CC7E-F1CC9CAEFFF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58178" y="1277319"/>
            <a:ext cx="1111851" cy="1114076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8451C989-2312-881B-2DE6-390B704CF88D}"/>
              </a:ext>
            </a:extLst>
          </p:cNvPr>
          <p:cNvSpPr/>
          <p:nvPr/>
        </p:nvSpPr>
        <p:spPr>
          <a:xfrm>
            <a:off x="0" y="-45938"/>
            <a:ext cx="12192000" cy="1110043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6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pt-BR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Resolução Nº 009/2022, da Diretoria do CNB da SSVP</a:t>
            </a:r>
            <a:endParaRPr lang="pt-BR" sz="40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endParaRPr lang="pt-BR" sz="4000" b="1" dirty="0">
              <a:solidFill>
                <a:srgbClr val="0053A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0593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A8C830-1349-4DAC-9378-8E7647A5A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906" y="2578770"/>
            <a:ext cx="10200904" cy="1648846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b="1" dirty="0">
                <a:latin typeface="Montserrat" panose="00000500000000000000" pitchFamily="2" charset="0"/>
              </a:rPr>
              <a:t>É permitido aos candidatos vicentinos enviar mensagem individual aos Confrades e </a:t>
            </a:r>
            <a:r>
              <a:rPr lang="pt-BR" b="1" dirty="0" err="1">
                <a:latin typeface="Montserrat" panose="00000500000000000000" pitchFamily="2" charset="0"/>
              </a:rPr>
              <a:t>Consócias</a:t>
            </a:r>
            <a:r>
              <a:rPr lang="pt-BR" b="1" dirty="0">
                <a:latin typeface="Montserrat" panose="00000500000000000000" pitchFamily="2" charset="0"/>
              </a:rPr>
              <a:t> informando sua decisão de ser candidato ou mesmo fazendo campanha?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5956A1B2-2FFE-6BE6-CD3B-77BD782D2890}"/>
              </a:ext>
            </a:extLst>
          </p:cNvPr>
          <p:cNvSpPr txBox="1">
            <a:spLocks/>
          </p:cNvSpPr>
          <p:nvPr/>
        </p:nvSpPr>
        <p:spPr>
          <a:xfrm>
            <a:off x="716478" y="1171364"/>
            <a:ext cx="10084600" cy="9035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solidFill>
                  <a:srgbClr val="0053A1"/>
                </a:solidFill>
                <a:latin typeface="Garamond" panose="02020404030301010803" pitchFamily="18" charset="0"/>
              </a:rPr>
              <a:t>Esclarecimentos e Orientações Práticas Sobre o Quotidiano Dos Vicentinos</a:t>
            </a:r>
            <a:endParaRPr lang="pt-BR" sz="3600" b="1" dirty="0">
              <a:solidFill>
                <a:srgbClr val="0053A1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754D6214-A68A-9D07-F11F-D303B9C16121}"/>
              </a:ext>
            </a:extLst>
          </p:cNvPr>
          <p:cNvSpPr/>
          <p:nvPr/>
        </p:nvSpPr>
        <p:spPr>
          <a:xfrm>
            <a:off x="0" y="-45938"/>
            <a:ext cx="12192000" cy="1110043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6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pt-BR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Resolução Nº 009/2022, da Diretoria do CNB da SSVP</a:t>
            </a:r>
            <a:endParaRPr lang="pt-BR" sz="40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endParaRPr lang="pt-BR" sz="4000" b="1" dirty="0">
              <a:solidFill>
                <a:srgbClr val="0053A1"/>
              </a:solidFill>
              <a:latin typeface="Garamond" panose="02020404030301010803" pitchFamily="18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B49BF40-AC18-B184-068D-9ADD14D618F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58178" y="1277319"/>
            <a:ext cx="1111851" cy="111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454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A8C830-1349-4DAC-9378-8E7647A5A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147" y="2209561"/>
            <a:ext cx="10355284" cy="287708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dirty="0">
                <a:latin typeface="Montserrat" panose="00000500000000000000" pitchFamily="2" charset="0"/>
              </a:rPr>
              <a:t>Não se pode vincular essa prática a algum dos grupos de redes sociais e aplicativos e mensagens exclusivos ou usados oficialmente pela SSVP ou seus membros.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dirty="0">
              <a:latin typeface="Montserrat" panose="00000500000000000000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b="1" dirty="0">
                <a:latin typeface="Montserrat" panose="00000500000000000000" pitchFamily="2" charset="0"/>
              </a:rPr>
              <a:t>Exemplo:</a:t>
            </a:r>
            <a:r>
              <a:rPr lang="pt-BR" dirty="0">
                <a:latin typeface="Montserrat" panose="00000500000000000000" pitchFamily="2" charset="0"/>
              </a:rPr>
              <a:t> o candidato pode mandar mensagens a todos os vicentinos individualmente. Mas não pode postar no grupo de “WhatsApp” da Conferência ou do Conselho.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D9272EE-E91B-4F42-8D89-915CA67C9D74}"/>
              </a:ext>
            </a:extLst>
          </p:cNvPr>
          <p:cNvSpPr txBox="1">
            <a:spLocks/>
          </p:cNvSpPr>
          <p:nvPr/>
        </p:nvSpPr>
        <p:spPr>
          <a:xfrm>
            <a:off x="716478" y="1171364"/>
            <a:ext cx="10084600" cy="9035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solidFill>
                  <a:srgbClr val="0053A1"/>
                </a:solidFill>
                <a:latin typeface="Garamond" panose="02020404030301010803" pitchFamily="18" charset="0"/>
              </a:rPr>
              <a:t>Esclarecimentos e Orientações Práticas Sobre o Quotidiano Dos Vicentinos</a:t>
            </a:r>
            <a:endParaRPr lang="pt-BR" sz="3600" b="1" dirty="0">
              <a:solidFill>
                <a:srgbClr val="0053A1"/>
              </a:solidFill>
              <a:latin typeface="Garamond" panose="02020404030301010803" pitchFamily="18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E48CC0B-6C7C-C9CD-E50A-869D0419614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58178" y="1277319"/>
            <a:ext cx="1111851" cy="1114076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FE4C7607-D07D-4ABD-E388-22F716887273}"/>
              </a:ext>
            </a:extLst>
          </p:cNvPr>
          <p:cNvSpPr/>
          <p:nvPr/>
        </p:nvSpPr>
        <p:spPr>
          <a:xfrm>
            <a:off x="0" y="-45938"/>
            <a:ext cx="12192000" cy="1110043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6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pt-BR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Resolução Nº 009/2022, da Diretoria do CNB da SSVP</a:t>
            </a:r>
            <a:endParaRPr lang="pt-BR" sz="40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endParaRPr lang="pt-BR" sz="4000" b="1" dirty="0">
              <a:solidFill>
                <a:srgbClr val="0053A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822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8" name="Imagem 17">
            <a:extLst>
              <a:ext uri="{FF2B5EF4-FFF2-40B4-BE49-F238E27FC236}">
                <a16:creationId xmlns:a16="http://schemas.microsoft.com/office/drawing/2014/main" id="{87C62866-7E37-448B-A94D-60202D2F896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58178" y="1277319"/>
            <a:ext cx="1111851" cy="111407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54A3AD5E-E462-5A16-E7A9-02EABBCA6990}"/>
              </a:ext>
            </a:extLst>
          </p:cNvPr>
          <p:cNvSpPr txBox="1"/>
          <p:nvPr/>
        </p:nvSpPr>
        <p:spPr>
          <a:xfrm>
            <a:off x="1781299" y="2558672"/>
            <a:ext cx="896587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Montserrat" panose="00000500000000000000" pitchFamily="2" charset="0"/>
              </a:rPr>
              <a:t>Este documento apresenta as definições básicas, esclarecimentos, orientações às UNIDADES vicentinas em geral e o comportamento que se espera dos vicentinos e de todos os que estão sujeitos à sua administração.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3C32618-EABB-362F-336D-50ED192CE9BF}"/>
              </a:ext>
            </a:extLst>
          </p:cNvPr>
          <p:cNvSpPr/>
          <p:nvPr/>
        </p:nvSpPr>
        <p:spPr>
          <a:xfrm>
            <a:off x="0" y="0"/>
            <a:ext cx="12192000" cy="1110043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>
                <a:latin typeface="Garamond" panose="02020404030301010803" pitchFamily="18" charset="0"/>
              </a:rPr>
              <a:t>SSVP E POLÍTICA</a:t>
            </a:r>
          </a:p>
        </p:txBody>
      </p:sp>
    </p:spTree>
    <p:extLst>
      <p:ext uri="{BB962C8B-B14F-4D97-AF65-F5344CB8AC3E}">
        <p14:creationId xmlns:p14="http://schemas.microsoft.com/office/powerpoint/2010/main" val="35290178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5" name="Retângulo 14">
            <a:extLst>
              <a:ext uri="{FF2B5EF4-FFF2-40B4-BE49-F238E27FC236}">
                <a16:creationId xmlns:a16="http://schemas.microsoft.com/office/drawing/2014/main" id="{CF9BDDD1-B7C5-4C73-BE1A-451EA2DBE953}"/>
              </a:ext>
            </a:extLst>
          </p:cNvPr>
          <p:cNvSpPr/>
          <p:nvPr/>
        </p:nvSpPr>
        <p:spPr>
          <a:xfrm>
            <a:off x="0" y="0"/>
            <a:ext cx="12192000" cy="903512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RESOLUÇÃO Nº 009/2022  </a:t>
            </a:r>
            <a:r>
              <a:rPr lang="pt-BR" sz="3600" b="1" dirty="0">
                <a:solidFill>
                  <a:schemeClr val="bg1"/>
                </a:solidFill>
                <a:effectLst/>
                <a:latin typeface="Garamond" panose="02020404030301010803" pitchFamily="18" charset="0"/>
              </a:rPr>
              <a:t>- SSVP e POLÍTICA</a:t>
            </a:r>
            <a:endParaRPr lang="pt-BR" sz="36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A8C830-1349-4DAC-9378-8E7647A5A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914" y="2382416"/>
            <a:ext cx="10759044" cy="352335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pt-BR" sz="1400" dirty="0">
              <a:latin typeface="Montserrat" panose="000005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2600" b="1" dirty="0">
                <a:latin typeface="Montserrat" panose="00000500000000000000" pitchFamily="2" charset="0"/>
              </a:rPr>
              <a:t>NÃO É PERMITIDA :</a:t>
            </a:r>
          </a:p>
          <a:p>
            <a:pPr marL="0" indent="0">
              <a:spcBef>
                <a:spcPts val="0"/>
              </a:spcBef>
              <a:buNone/>
            </a:pPr>
            <a:endParaRPr lang="pt-BR" sz="2600" b="1" dirty="0">
              <a:latin typeface="Montserrat" panose="00000500000000000000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dirty="0">
                <a:latin typeface="Montserrat" panose="00000500000000000000" pitchFamily="2" charset="0"/>
              </a:rPr>
              <a:t>a divulgação e campanhas eleitorais naqueles grupos e/ou contas em redes sociais e aplicativos de mensagens criados e gerenciados diretamente por vicentinos de forma independente, sem conhecimento, autorização e/ou monitoramento dos órgãos oficiais da SSVP, considerando o uso exclusivo e registrado de seu nome e marcas.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87C62866-7E37-448B-A94D-60202D2F896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34391" y="960801"/>
            <a:ext cx="1111851" cy="111407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DA55BAA-2DAF-C3C7-5F50-E6ADE5D794B8}"/>
              </a:ext>
            </a:extLst>
          </p:cNvPr>
          <p:cNvSpPr txBox="1">
            <a:spLocks/>
          </p:cNvSpPr>
          <p:nvPr/>
        </p:nvSpPr>
        <p:spPr>
          <a:xfrm>
            <a:off x="716478" y="1171364"/>
            <a:ext cx="10084600" cy="9035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solidFill>
                  <a:srgbClr val="0053A1"/>
                </a:solidFill>
                <a:latin typeface="Garamond" panose="02020404030301010803" pitchFamily="18" charset="0"/>
              </a:rPr>
              <a:t>Esclarecimentos e Orientações Práticas Sobre o Quotidiano Dos Vicentinos</a:t>
            </a:r>
            <a:endParaRPr lang="pt-BR" sz="3600" b="1" dirty="0">
              <a:solidFill>
                <a:srgbClr val="0053A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1115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A8C830-1349-4DAC-9378-8E7647A5A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042" y="2341254"/>
            <a:ext cx="11723916" cy="3830946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sz="2400" b="1" dirty="0">
                <a:latin typeface="Montserrat" panose="00000500000000000000" pitchFamily="2" charset="0"/>
              </a:rPr>
              <a:t>É permitido aos Conselhos, Conferências e/ou Obras Unidas e Especiais fornecerem a candidatos, vicentinos ou não, dados de endereço e demais contatos de Confrades e </a:t>
            </a:r>
            <a:r>
              <a:rPr lang="pt-BR" sz="2400" b="1" dirty="0" err="1">
                <a:latin typeface="Montserrat" panose="00000500000000000000" pitchFamily="2" charset="0"/>
              </a:rPr>
              <a:t>Consócias</a:t>
            </a:r>
            <a:r>
              <a:rPr lang="pt-BR" sz="2400" b="1" dirty="0">
                <a:latin typeface="Montserrat" panose="00000500000000000000" pitchFamily="2" charset="0"/>
              </a:rPr>
              <a:t> e Assistidos?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1200" dirty="0">
              <a:latin typeface="Montserrat" panose="00000500000000000000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dirty="0">
                <a:latin typeface="Montserrat" panose="00000500000000000000" pitchFamily="2" charset="0"/>
              </a:rPr>
              <a:t>- Não está permitida essa ação, ainda que o candidato seja um vicentino</a:t>
            </a:r>
            <a:endParaRPr lang="pt-BR" sz="2000" dirty="0">
              <a:latin typeface="Montserrat" panose="00000500000000000000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sz="2000" dirty="0">
                <a:latin typeface="Montserrat" panose="00000500000000000000" pitchFamily="2" charset="0"/>
              </a:rPr>
              <a:t>  </a:t>
            </a:r>
            <a:endParaRPr lang="pt-BR" sz="1200" dirty="0">
              <a:latin typeface="Montserrat" panose="00000500000000000000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dirty="0">
                <a:latin typeface="Montserrat" panose="00000500000000000000" pitchFamily="2" charset="0"/>
              </a:rPr>
              <a:t>- Os candidatos, vicentinos ou não, deverão adotar seus próprios meios de terem acesso a dados de endereço e contatos dos demais vicentinos e Assistidos. 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BFA946E-1D1C-2BF7-9F38-1F5DE1353797}"/>
              </a:ext>
            </a:extLst>
          </p:cNvPr>
          <p:cNvSpPr txBox="1">
            <a:spLocks/>
          </p:cNvSpPr>
          <p:nvPr/>
        </p:nvSpPr>
        <p:spPr>
          <a:xfrm>
            <a:off x="716478" y="1171364"/>
            <a:ext cx="10084600" cy="9035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solidFill>
                  <a:srgbClr val="0053A1"/>
                </a:solidFill>
                <a:latin typeface="Garamond" panose="02020404030301010803" pitchFamily="18" charset="0"/>
              </a:rPr>
              <a:t>Esclarecimentos e Orientações Práticas Sobre o Quotidiano Dos Vicentinos</a:t>
            </a:r>
            <a:endParaRPr lang="pt-BR" sz="3600" b="1" dirty="0">
              <a:solidFill>
                <a:srgbClr val="0053A1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7F475C1-F03A-CE49-59D5-3316793FEE67}"/>
              </a:ext>
            </a:extLst>
          </p:cNvPr>
          <p:cNvSpPr/>
          <p:nvPr/>
        </p:nvSpPr>
        <p:spPr>
          <a:xfrm>
            <a:off x="0" y="-45938"/>
            <a:ext cx="12192000" cy="1110043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6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pt-BR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Resolução Nº 009/2022, da Diretoria do CNB da SSVP</a:t>
            </a:r>
            <a:endParaRPr lang="pt-BR" sz="40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endParaRPr lang="pt-BR" sz="4000" b="1" dirty="0">
              <a:solidFill>
                <a:srgbClr val="0053A1"/>
              </a:solidFill>
              <a:latin typeface="Garamond" panose="02020404030301010803" pitchFamily="18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F7A1BA2-86CD-53D3-FF8C-9318699155E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34391" y="960801"/>
            <a:ext cx="1111851" cy="111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7488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A8C830-1349-4DAC-9378-8E7647A5A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042" y="2276783"/>
            <a:ext cx="11723916" cy="2719837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pt-BR" dirty="0">
              <a:latin typeface="Montserrat" panose="00000500000000000000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dirty="0">
                <a:latin typeface="Montserrat" panose="00000500000000000000" pitchFamily="2" charset="0"/>
              </a:rPr>
              <a:t>- O Conselho Nacional do Brasil tem orientado insistentemente para que as Unidades Vicentinas não forneçam dados pessoais de seus próprios membros e de Famílias Assistidas a terceiros, especialmente em respeito à Lei Federal Nº 13.709/2018 (LGPD).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BFA946E-1D1C-2BF7-9F38-1F5DE1353797}"/>
              </a:ext>
            </a:extLst>
          </p:cNvPr>
          <p:cNvSpPr txBox="1">
            <a:spLocks/>
          </p:cNvSpPr>
          <p:nvPr/>
        </p:nvSpPr>
        <p:spPr>
          <a:xfrm>
            <a:off x="716478" y="1171364"/>
            <a:ext cx="10084600" cy="9035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solidFill>
                  <a:srgbClr val="0053A1"/>
                </a:solidFill>
                <a:latin typeface="Garamond" panose="02020404030301010803" pitchFamily="18" charset="0"/>
              </a:rPr>
              <a:t>Esclarecimentos e Orientações Práticas Sobre o Quotidiano Dos Vicentinos</a:t>
            </a:r>
            <a:endParaRPr lang="pt-BR" sz="3600" b="1" dirty="0">
              <a:solidFill>
                <a:srgbClr val="0053A1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754B919-0FFD-2129-70D6-4E09C431F1F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34391" y="960801"/>
            <a:ext cx="1111851" cy="1114076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872D6459-19BB-7EB4-03D2-38444A5E77AA}"/>
              </a:ext>
            </a:extLst>
          </p:cNvPr>
          <p:cNvSpPr/>
          <p:nvPr/>
        </p:nvSpPr>
        <p:spPr>
          <a:xfrm>
            <a:off x="0" y="0"/>
            <a:ext cx="12192000" cy="903512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RESOLUÇÃO Nº 009/2022  </a:t>
            </a:r>
            <a:r>
              <a:rPr lang="pt-BR" sz="3600" b="1" dirty="0">
                <a:solidFill>
                  <a:schemeClr val="bg1"/>
                </a:solidFill>
                <a:effectLst/>
                <a:latin typeface="Garamond" panose="02020404030301010803" pitchFamily="18" charset="0"/>
              </a:rPr>
              <a:t>- SSVP e POLÍTICA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6921160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A8C830-1349-4DAC-9378-8E7647A5A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042" y="2371221"/>
            <a:ext cx="11723916" cy="3590191"/>
          </a:xfrm>
        </p:spPr>
        <p:txBody>
          <a:bodyPr>
            <a:noAutofit/>
          </a:bodyPr>
          <a:lstStyle/>
          <a:p>
            <a:pPr marL="457200" lvl="1" indent="0" algn="just">
              <a:spcBef>
                <a:spcPts val="0"/>
              </a:spcBef>
              <a:buNone/>
            </a:pPr>
            <a:r>
              <a:rPr lang="pt-BR" sz="2800" b="1" dirty="0">
                <a:latin typeface="Montserrat" panose="00000500000000000000" pitchFamily="2" charset="0"/>
              </a:rPr>
              <a:t>É correto aos candidatos vicentinos se apresentarem como tais em reuniões da SSVP?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dirty="0">
              <a:latin typeface="Montserrat" panose="00000500000000000000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dirty="0">
                <a:latin typeface="Montserrat" panose="00000500000000000000" pitchFamily="2" charset="0"/>
              </a:rPr>
              <a:t>- O problema aqui não é se apresentar como candidatos. Mas “fazer campanha” numa reunião;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dirty="0">
              <a:latin typeface="Montserrat" panose="00000500000000000000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dirty="0">
                <a:latin typeface="Montserrat" panose="00000500000000000000" pitchFamily="2" charset="0"/>
              </a:rPr>
              <a:t>- Portanto, não se pode é participar de uma reunião APENAS PARA SE APRESENTAR como um candidato. Há a possibilidade de realização de eventos para isso.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69EA30F-2825-BD8E-2FA9-53DA0A41B292}"/>
              </a:ext>
            </a:extLst>
          </p:cNvPr>
          <p:cNvSpPr txBox="1">
            <a:spLocks/>
          </p:cNvSpPr>
          <p:nvPr/>
        </p:nvSpPr>
        <p:spPr>
          <a:xfrm>
            <a:off x="716478" y="1171364"/>
            <a:ext cx="10084600" cy="9035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solidFill>
                  <a:srgbClr val="0053A1"/>
                </a:solidFill>
                <a:latin typeface="Garamond" panose="02020404030301010803" pitchFamily="18" charset="0"/>
              </a:rPr>
              <a:t>Esclarecimentos e Orientações Práticas Sobre o Quotidiano Dos Vicentinos</a:t>
            </a:r>
            <a:endParaRPr lang="pt-BR" sz="3600" b="1" dirty="0">
              <a:solidFill>
                <a:srgbClr val="0053A1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A75BAD6E-4828-841C-997A-5E3AAED8455A}"/>
              </a:ext>
            </a:extLst>
          </p:cNvPr>
          <p:cNvSpPr/>
          <p:nvPr/>
        </p:nvSpPr>
        <p:spPr>
          <a:xfrm>
            <a:off x="0" y="0"/>
            <a:ext cx="12192000" cy="903512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RESOLUÇÃO Nº 009/2022  </a:t>
            </a:r>
            <a:r>
              <a:rPr lang="pt-BR" sz="3600" b="1" dirty="0">
                <a:solidFill>
                  <a:schemeClr val="bg1"/>
                </a:solidFill>
                <a:effectLst/>
                <a:latin typeface="Garamond" panose="02020404030301010803" pitchFamily="18" charset="0"/>
              </a:rPr>
              <a:t>- SSVP e POLÍTICA</a:t>
            </a:r>
            <a:endParaRPr lang="pt-BR" sz="36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90956F7-D778-8F4E-273A-2252A6CBAAA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34391" y="960801"/>
            <a:ext cx="1111851" cy="111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8328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A8C830-1349-4DAC-9378-8E7647A5A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042" y="2341254"/>
            <a:ext cx="11723916" cy="385946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b="1" dirty="0">
                <a:latin typeface="Montserrat" panose="00000500000000000000" pitchFamily="2" charset="0"/>
              </a:rPr>
              <a:t>É permitido à SSVP organizar debates e/ou apresentação de programas de campanha?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u="sng" dirty="0">
              <a:latin typeface="Montserrat" panose="00000500000000000000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dirty="0">
                <a:latin typeface="Montserrat" panose="00000500000000000000" pitchFamily="2" charset="0"/>
              </a:rPr>
              <a:t>- Sim. Principalmente quando houver candidatos vicentinos envolvidos; 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u="sng" dirty="0">
              <a:latin typeface="Montserrat" panose="00000500000000000000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dirty="0">
                <a:latin typeface="Montserrat" panose="00000500000000000000" pitchFamily="2" charset="0"/>
              </a:rPr>
              <a:t>- A única limitação é não misturar os debates com eventos e/ou reuniões da missão vicentina (reuniões de Conferências, Conselhos e/ou Obras Unidas e Especiais, por exemplo).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1EF6DD0-32A1-50A6-C9B4-F2A29411A39E}"/>
              </a:ext>
            </a:extLst>
          </p:cNvPr>
          <p:cNvSpPr txBox="1">
            <a:spLocks/>
          </p:cNvSpPr>
          <p:nvPr/>
        </p:nvSpPr>
        <p:spPr>
          <a:xfrm>
            <a:off x="716478" y="1171364"/>
            <a:ext cx="10084600" cy="9035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solidFill>
                  <a:srgbClr val="0053A1"/>
                </a:solidFill>
                <a:latin typeface="Garamond" panose="02020404030301010803" pitchFamily="18" charset="0"/>
              </a:rPr>
              <a:t>Esclarecimentos e Orientações Práticas Sobre o Quotidiano Dos Vicentinos</a:t>
            </a:r>
            <a:endParaRPr lang="pt-BR" sz="3600" b="1" dirty="0">
              <a:solidFill>
                <a:srgbClr val="0053A1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66D2284-A3A2-811A-4749-5D856414B47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34391" y="960801"/>
            <a:ext cx="1111851" cy="1114076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598A1E4D-A39C-C36E-5729-4CAE64381AFB}"/>
              </a:ext>
            </a:extLst>
          </p:cNvPr>
          <p:cNvSpPr/>
          <p:nvPr/>
        </p:nvSpPr>
        <p:spPr>
          <a:xfrm>
            <a:off x="0" y="0"/>
            <a:ext cx="12192000" cy="903512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RESOLUÇÃO Nº 009/2022  </a:t>
            </a:r>
            <a:r>
              <a:rPr lang="pt-BR" sz="3600" b="1" dirty="0">
                <a:solidFill>
                  <a:schemeClr val="bg1"/>
                </a:solidFill>
                <a:effectLst/>
                <a:latin typeface="Garamond" panose="02020404030301010803" pitchFamily="18" charset="0"/>
              </a:rPr>
              <a:t>- SSVP e POLÍTICA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9168423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A8C830-1349-4DAC-9378-8E7647A5A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042" y="2088739"/>
            <a:ext cx="11723916" cy="4265475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dirty="0">
                <a:latin typeface="Montserrat" panose="00000500000000000000" pitchFamily="2" charset="0"/>
              </a:rPr>
              <a:t>- Portanto, devem ser eventos específicos para esse fim, com boa e correta divulgação (para se evitar maledicências, confusões e erros). Preocupando-se, em especial, com a igualdade de oportunidades e tempos de manifestação a todos os participantes (que é regra da legislação eleitoral);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1100" dirty="0">
              <a:latin typeface="Montserrat" panose="00000500000000000000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dirty="0">
                <a:latin typeface="Montserrat" panose="00000500000000000000" pitchFamily="2" charset="0"/>
              </a:rPr>
              <a:t>- Pode-se, ainda, se associar à Igreja Católica (seja a Comunidade, a Paróquia ou Diocese), pastorais ou movimentos e a outras organizações na realização dos mesmos, de acordo com as realidades locais e com a necessária defesa dos direitos dos candidatos vicentinos, se houverem;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1EF6DD0-32A1-50A6-C9B4-F2A29411A39E}"/>
              </a:ext>
            </a:extLst>
          </p:cNvPr>
          <p:cNvSpPr txBox="1">
            <a:spLocks/>
          </p:cNvSpPr>
          <p:nvPr/>
        </p:nvSpPr>
        <p:spPr>
          <a:xfrm>
            <a:off x="716478" y="1171364"/>
            <a:ext cx="10084600" cy="9035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solidFill>
                  <a:srgbClr val="0053A1"/>
                </a:solidFill>
                <a:latin typeface="Garamond" panose="02020404030301010803" pitchFamily="18" charset="0"/>
              </a:rPr>
              <a:t>Esclarecimentos e Orientações Práticas Sobre o Quotidiano Dos Vicentinos</a:t>
            </a:r>
            <a:endParaRPr lang="pt-BR" sz="3600" b="1" dirty="0">
              <a:solidFill>
                <a:srgbClr val="0053A1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C33AE93-5B53-8348-4C80-F76FFCA842CD}"/>
              </a:ext>
            </a:extLst>
          </p:cNvPr>
          <p:cNvSpPr/>
          <p:nvPr/>
        </p:nvSpPr>
        <p:spPr>
          <a:xfrm>
            <a:off x="0" y="0"/>
            <a:ext cx="12192000" cy="903512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RESOLUÇÃO Nº 009/2022  </a:t>
            </a:r>
            <a:r>
              <a:rPr lang="pt-BR" sz="3600" b="1" dirty="0">
                <a:solidFill>
                  <a:schemeClr val="bg1"/>
                </a:solidFill>
                <a:effectLst/>
                <a:latin typeface="Garamond" panose="02020404030301010803" pitchFamily="18" charset="0"/>
              </a:rPr>
              <a:t>- SSVP e POLÍTICA</a:t>
            </a:r>
            <a:endParaRPr lang="pt-BR" sz="36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7804213-274C-BD5D-3863-AE224B20983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34391" y="960801"/>
            <a:ext cx="1111851" cy="111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0524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A8C830-1349-4DAC-9378-8E7647A5A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30" y="2088739"/>
            <a:ext cx="10853531" cy="3348561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pt-BR" sz="1800" dirty="0"/>
          </a:p>
          <a:p>
            <a:pPr algn="just">
              <a:spcBef>
                <a:spcPts val="0"/>
              </a:spcBef>
              <a:buFontTx/>
              <a:buChar char="-"/>
            </a:pPr>
            <a:endParaRPr lang="pt-BR" dirty="0">
              <a:latin typeface="Montserrat" panose="00000500000000000000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dirty="0">
                <a:latin typeface="Montserrat" panose="00000500000000000000" pitchFamily="2" charset="0"/>
              </a:rPr>
              <a:t>- Diante da responsabilidade desse tipo de evento é totalmente aconselhável que, para realização dos mesmos, a unidade vicentina organizadora busque orientações complementares junto ao Conselho Metropolitano da Região, que trabalha em comunhão com o Conselho Nacional do Brasil.</a:t>
            </a:r>
            <a:endParaRPr lang="pt-BR" sz="2400" dirty="0">
              <a:latin typeface="Montserrat" panose="00000500000000000000" pitchFamily="2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1EF6DD0-32A1-50A6-C9B4-F2A29411A39E}"/>
              </a:ext>
            </a:extLst>
          </p:cNvPr>
          <p:cNvSpPr txBox="1">
            <a:spLocks/>
          </p:cNvSpPr>
          <p:nvPr/>
        </p:nvSpPr>
        <p:spPr>
          <a:xfrm>
            <a:off x="716478" y="1171364"/>
            <a:ext cx="10084600" cy="9035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solidFill>
                  <a:srgbClr val="0053A1"/>
                </a:solidFill>
                <a:latin typeface="Garamond" panose="02020404030301010803" pitchFamily="18" charset="0"/>
              </a:rPr>
              <a:t>Esclarecimentos e Orientações Práticas Sobre o Quotidiano Dos Vicentinos</a:t>
            </a:r>
            <a:endParaRPr lang="pt-BR" sz="3600" b="1" dirty="0">
              <a:solidFill>
                <a:srgbClr val="0053A1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0F8F6DA-0C93-024A-0FF5-27999CCB4C8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34391" y="960801"/>
            <a:ext cx="1111851" cy="1114076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957CA6D-0D18-D220-3AC3-F256B5BFFD29}"/>
              </a:ext>
            </a:extLst>
          </p:cNvPr>
          <p:cNvSpPr/>
          <p:nvPr/>
        </p:nvSpPr>
        <p:spPr>
          <a:xfrm>
            <a:off x="0" y="0"/>
            <a:ext cx="12192000" cy="903512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RESOLUÇÃO Nº 009/2022  </a:t>
            </a:r>
            <a:r>
              <a:rPr lang="pt-BR" sz="3600" b="1" dirty="0">
                <a:solidFill>
                  <a:schemeClr val="bg1"/>
                </a:solidFill>
                <a:effectLst/>
                <a:latin typeface="Garamond" panose="02020404030301010803" pitchFamily="18" charset="0"/>
              </a:rPr>
              <a:t>- SSVP e POLÍTICA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6649186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A8C830-1349-4DAC-9378-8E7647A5A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042" y="2137584"/>
            <a:ext cx="11723916" cy="421663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sz="2400" b="1" dirty="0">
                <a:latin typeface="Montserrat" panose="00000500000000000000" pitchFamily="2" charset="0"/>
              </a:rPr>
              <a:t>É possível que a SSVP adote procedimentos para lançar candidatos nas eleições? E naqueles locais onde há mais de um candidato vicentino (ou vários) é possível que a SSVP se organize a fim de reduzir a participação a apenas um, para unir forças?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1200" u="sng" dirty="0">
              <a:latin typeface="Montserrat" panose="00000500000000000000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dirty="0">
                <a:latin typeface="Montserrat" panose="00000500000000000000" pitchFamily="2" charset="0"/>
              </a:rPr>
              <a:t>- Não é possível que as unidades vicentinas adotem quaisquer tipos de procedimentos para lançar candidatos em eleições.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1200" dirty="0">
              <a:latin typeface="Montserrat" panose="00000500000000000000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dirty="0">
                <a:latin typeface="Montserrat" panose="00000500000000000000" pitchFamily="2" charset="0"/>
              </a:rPr>
              <a:t>- Exatamente pelo princípio de que a SSVP não pode fazer campanha política ou mesmo declarar apoio a quem quer seja, nem mesmo para vicentinos.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D43A7C6-8A02-4777-DB4E-536291ECCCB5}"/>
              </a:ext>
            </a:extLst>
          </p:cNvPr>
          <p:cNvSpPr txBox="1">
            <a:spLocks/>
          </p:cNvSpPr>
          <p:nvPr/>
        </p:nvSpPr>
        <p:spPr>
          <a:xfrm>
            <a:off x="716478" y="1171364"/>
            <a:ext cx="10084600" cy="9035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solidFill>
                  <a:srgbClr val="0053A1"/>
                </a:solidFill>
                <a:latin typeface="Garamond" panose="02020404030301010803" pitchFamily="18" charset="0"/>
              </a:rPr>
              <a:t>Esclarecimentos e Orientações Práticas Sobre o Quotidiano Dos Vicentinos</a:t>
            </a:r>
            <a:endParaRPr lang="pt-BR" sz="3600" b="1" dirty="0">
              <a:solidFill>
                <a:srgbClr val="0053A1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8CDF6ED-B5BD-8B9E-B7E4-2939070C6106}"/>
              </a:ext>
            </a:extLst>
          </p:cNvPr>
          <p:cNvSpPr/>
          <p:nvPr/>
        </p:nvSpPr>
        <p:spPr>
          <a:xfrm>
            <a:off x="0" y="0"/>
            <a:ext cx="12192000" cy="903512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RESOLUÇÃO Nº 009/2022  </a:t>
            </a:r>
            <a:r>
              <a:rPr lang="pt-BR" sz="3600" b="1" dirty="0">
                <a:solidFill>
                  <a:schemeClr val="bg1"/>
                </a:solidFill>
                <a:effectLst/>
                <a:latin typeface="Garamond" panose="02020404030301010803" pitchFamily="18" charset="0"/>
              </a:rPr>
              <a:t>- SSVP e POLÍTICA</a:t>
            </a:r>
            <a:endParaRPr lang="pt-BR" sz="36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89818A0-F236-E4CF-9F25-B277CFF6D3A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86791" y="1113201"/>
            <a:ext cx="1111851" cy="111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202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A8C830-1349-4DAC-9378-8E7647A5A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786" y="2137584"/>
            <a:ext cx="11772428" cy="3812642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dirty="0">
                <a:latin typeface="Montserrat" panose="00000500000000000000" pitchFamily="2" charset="0"/>
              </a:rPr>
              <a:t>- Apesar de não ser conveniente a participação de muitos candidatos vicentinos numa mesma região, igualmente não será possível se organizar de forma institucional para reduzir esse número a apenas alguns ou um candidato em locais onde, porventura, existam mais pessoas dispostas a participar das eleições políticas.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1200" dirty="0">
              <a:latin typeface="Montserrat" panose="00000500000000000000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dirty="0">
                <a:latin typeface="Montserrat" panose="00000500000000000000" pitchFamily="2" charset="0"/>
              </a:rPr>
              <a:t>- Nesse caso, para preservar outro princípio: a da liberdade individual de seus membros e a pluralidade partidária e de ideologias.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D43A7C6-8A02-4777-DB4E-536291ECCCB5}"/>
              </a:ext>
            </a:extLst>
          </p:cNvPr>
          <p:cNvSpPr txBox="1">
            <a:spLocks/>
          </p:cNvSpPr>
          <p:nvPr/>
        </p:nvSpPr>
        <p:spPr>
          <a:xfrm>
            <a:off x="716478" y="1171364"/>
            <a:ext cx="10084600" cy="9035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solidFill>
                  <a:srgbClr val="0053A1"/>
                </a:solidFill>
                <a:latin typeface="Garamond" panose="02020404030301010803" pitchFamily="18" charset="0"/>
              </a:rPr>
              <a:t>Esclarecimentos e Orientações Práticas Sobre o Quotidiano Dos Vicentinos</a:t>
            </a:r>
            <a:endParaRPr lang="pt-BR" sz="3600" b="1" dirty="0">
              <a:solidFill>
                <a:srgbClr val="0053A1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6D96668-ACDB-AF1E-D642-02F905F6640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34391" y="960801"/>
            <a:ext cx="1111851" cy="1114076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DD952BA6-92A6-B917-B28F-B40DC008C01E}"/>
              </a:ext>
            </a:extLst>
          </p:cNvPr>
          <p:cNvSpPr/>
          <p:nvPr/>
        </p:nvSpPr>
        <p:spPr>
          <a:xfrm>
            <a:off x="0" y="0"/>
            <a:ext cx="12192000" cy="903512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RESOLUÇÃO Nº 009/2022  </a:t>
            </a:r>
            <a:r>
              <a:rPr lang="pt-BR" sz="3600" b="1" dirty="0">
                <a:solidFill>
                  <a:schemeClr val="bg1"/>
                </a:solidFill>
                <a:effectLst/>
                <a:latin typeface="Garamond" panose="02020404030301010803" pitchFamily="18" charset="0"/>
              </a:rPr>
              <a:t>- SSVP e POLÍTICA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0671828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A8C830-1349-4DAC-9378-8E7647A5A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042" y="2148853"/>
            <a:ext cx="11723916" cy="4256141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sz="2600" b="1" dirty="0">
                <a:latin typeface="Montserrat" panose="00000500000000000000" pitchFamily="2" charset="0"/>
              </a:rPr>
              <a:t>Como ajudar um vicentino em sua campanha política?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600" dirty="0">
              <a:latin typeface="Montserrat" panose="00000500000000000000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sz="2600" dirty="0">
                <a:latin typeface="Montserrat" panose="00000500000000000000" pitchFamily="2" charset="0"/>
              </a:rPr>
              <a:t>- Os confrades e consócias estão livres para isso, como pessoas físicas.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600" dirty="0">
              <a:latin typeface="Montserrat" panose="00000500000000000000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sz="2600" dirty="0">
                <a:latin typeface="Montserrat" panose="00000500000000000000" pitchFamily="2" charset="0"/>
              </a:rPr>
              <a:t>- Porém, toda ação de campanha deve se configurar de forma particular, sem qualquer conotação que pareça ser configurado como um apoio oficial da SSVP.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600" dirty="0">
              <a:latin typeface="Montserrat" panose="00000500000000000000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sz="2600" b="1" dirty="0">
                <a:latin typeface="Montserrat" panose="00000500000000000000" pitchFamily="2" charset="0"/>
              </a:rPr>
              <a:t>Exemplo: </a:t>
            </a:r>
            <a:r>
              <a:rPr lang="pt-BR" sz="2600" dirty="0">
                <a:latin typeface="Montserrat" panose="00000500000000000000" pitchFamily="2" charset="0"/>
              </a:rPr>
              <a:t>durante a reunião da Conferência não se deve fazer qualquer tipo de divulgação de candidatura de quem quer que seja. Todavia, um Confrade ou </a:t>
            </a:r>
            <a:r>
              <a:rPr lang="pt-BR" sz="2600" dirty="0" err="1">
                <a:latin typeface="Montserrat" panose="00000500000000000000" pitchFamily="2" charset="0"/>
              </a:rPr>
              <a:t>Consócia</a:t>
            </a:r>
            <a:r>
              <a:rPr lang="pt-BR" sz="2600" dirty="0">
                <a:latin typeface="Montserrat" panose="00000500000000000000" pitchFamily="2" charset="0"/>
              </a:rPr>
              <a:t> pode, em seu tempo livre, visitar companheiros de missão para ajudar na divulgação de um candidato vicentino.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130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B1504D1-C5F0-6600-23F4-4E32D2108484}"/>
              </a:ext>
            </a:extLst>
          </p:cNvPr>
          <p:cNvSpPr txBox="1">
            <a:spLocks/>
          </p:cNvSpPr>
          <p:nvPr/>
        </p:nvSpPr>
        <p:spPr>
          <a:xfrm>
            <a:off x="716478" y="1171364"/>
            <a:ext cx="10084600" cy="9035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solidFill>
                  <a:srgbClr val="0053A1"/>
                </a:solidFill>
                <a:latin typeface="Garamond" panose="02020404030301010803" pitchFamily="18" charset="0"/>
              </a:rPr>
              <a:t>Esclarecimentos e Orientações Práticas Sobre o Quotidiano Dos Vicentinos</a:t>
            </a:r>
            <a:endParaRPr lang="pt-BR" sz="3600" b="1" dirty="0">
              <a:solidFill>
                <a:srgbClr val="0053A1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DA15B52-6C86-D5DE-F427-1A03EF44E084}"/>
              </a:ext>
            </a:extLst>
          </p:cNvPr>
          <p:cNvSpPr/>
          <p:nvPr/>
        </p:nvSpPr>
        <p:spPr>
          <a:xfrm>
            <a:off x="0" y="0"/>
            <a:ext cx="12192000" cy="903512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RESOLUÇÃO Nº 009/2022  </a:t>
            </a:r>
            <a:r>
              <a:rPr lang="pt-BR" sz="3600" b="1" dirty="0">
                <a:solidFill>
                  <a:schemeClr val="bg1"/>
                </a:solidFill>
                <a:effectLst/>
                <a:latin typeface="Garamond" panose="02020404030301010803" pitchFamily="18" charset="0"/>
              </a:rPr>
              <a:t>- SSVP e POLÍTICA</a:t>
            </a:r>
            <a:endParaRPr lang="pt-BR" sz="36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40AA660-3553-1D85-C77E-ED43AD97D62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34391" y="960801"/>
            <a:ext cx="1111851" cy="111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97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A8C830-1349-4DAC-9378-8E7647A5A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73" y="1771358"/>
            <a:ext cx="6521532" cy="36591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b="1" u="sng" dirty="0">
                <a:latin typeface="Montserrat" panose="00000500000000000000" pitchFamily="2" charset="0"/>
              </a:rPr>
              <a:t>Documento anterior -</a:t>
            </a:r>
            <a:r>
              <a:rPr lang="pt-BR" b="1" u="sng" dirty="0">
                <a:solidFill>
                  <a:srgbClr val="FF0000"/>
                </a:solidFill>
                <a:latin typeface="Montserrat" panose="00000500000000000000" pitchFamily="2" charset="0"/>
              </a:rPr>
              <a:t>REVOGADO</a:t>
            </a:r>
            <a:endParaRPr lang="pt-BR" dirty="0">
              <a:latin typeface="Montserrat" panose="00000500000000000000" pitchFamily="2" charset="0"/>
            </a:endParaRPr>
          </a:p>
          <a:p>
            <a:pPr marL="0" indent="0" algn="just">
              <a:buNone/>
            </a:pPr>
            <a:r>
              <a:rPr lang="pt-BR" sz="2000" dirty="0">
                <a:latin typeface="Montserrat" panose="00000500000000000000" pitchFamily="2" charset="0"/>
              </a:rPr>
              <a:t>“O vicentino e a política: orientações básicas”</a:t>
            </a:r>
          </a:p>
          <a:p>
            <a:pPr marL="0" indent="0" algn="just">
              <a:buNone/>
            </a:pPr>
            <a:r>
              <a:rPr lang="pt-BR" sz="2400" dirty="0">
                <a:latin typeface="Montserrat" panose="00000500000000000000" pitchFamily="2" charset="0"/>
              </a:rPr>
              <a:t>1ª edição em 8/2022; 2ª edição em 1/2014</a:t>
            </a:r>
          </a:p>
          <a:p>
            <a:pPr marL="0" indent="0" algn="just">
              <a:buNone/>
            </a:pPr>
            <a:endParaRPr lang="pt-BR" sz="2400" dirty="0">
              <a:latin typeface="Montserrat" panose="00000500000000000000" pitchFamily="2" charset="0"/>
            </a:endParaRPr>
          </a:p>
          <a:p>
            <a:pPr marL="0" indent="0" algn="just">
              <a:buNone/>
            </a:pPr>
            <a:r>
              <a:rPr lang="pt-BR" sz="2400" dirty="0">
                <a:latin typeface="Montserrat" panose="00000500000000000000" pitchFamily="2" charset="0"/>
              </a:rPr>
              <a:t>- Em alguns anos houve edições de Circulares do Conselho Nacional do Brasil, sempre em anos de eleições, mas sempre com as mesmas orientações desse Manual.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3304" y="1867147"/>
            <a:ext cx="2748018" cy="386863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1322" y="1867148"/>
            <a:ext cx="2774008" cy="3868634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7B4ECFE4-D9C6-B2B9-05B5-1862E4BDB581}"/>
              </a:ext>
            </a:extLst>
          </p:cNvPr>
          <p:cNvSpPr/>
          <p:nvPr/>
        </p:nvSpPr>
        <p:spPr>
          <a:xfrm>
            <a:off x="0" y="0"/>
            <a:ext cx="12192000" cy="1110043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>
                <a:latin typeface="Garamond" panose="02020404030301010803" pitchFamily="18" charset="0"/>
              </a:rPr>
              <a:t>SSVP E POLÍTICA</a:t>
            </a:r>
          </a:p>
        </p:txBody>
      </p:sp>
    </p:spTree>
    <p:extLst>
      <p:ext uri="{BB962C8B-B14F-4D97-AF65-F5344CB8AC3E}">
        <p14:creationId xmlns:p14="http://schemas.microsoft.com/office/powerpoint/2010/main" val="25928115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A8C830-1349-4DAC-9378-8E7647A5A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042" y="2323569"/>
            <a:ext cx="11723916" cy="3363067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b="1" dirty="0">
                <a:latin typeface="Montserrat" panose="00000500000000000000" pitchFamily="2" charset="0"/>
              </a:rPr>
              <a:t>É permitido à SSVP ajudar financeiramente algum candidato, vicentino ou não?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1200" dirty="0">
              <a:latin typeface="Montserrat" panose="00000500000000000000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dirty="0">
                <a:latin typeface="Montserrat" panose="00000500000000000000" pitchFamily="2" charset="0"/>
              </a:rPr>
              <a:t>- Não é possível. É totalmente proibido.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1200" dirty="0">
              <a:latin typeface="Montserrat" panose="00000500000000000000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dirty="0">
                <a:latin typeface="Montserrat" panose="00000500000000000000" pitchFamily="2" charset="0"/>
              </a:rPr>
              <a:t>- De novo, de novo e de novo: a SSVP (seja Conferências,  Conselhos e/ou Obras Unidas e Especiais) não pode fazer campanha política ou mesmo declarar apoio a quem quer seja. Nem mesmo para vicentinos e outros. 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FC70363-ECF0-0187-4CF8-0F77EB37DCA9}"/>
              </a:ext>
            </a:extLst>
          </p:cNvPr>
          <p:cNvSpPr txBox="1">
            <a:spLocks/>
          </p:cNvSpPr>
          <p:nvPr/>
        </p:nvSpPr>
        <p:spPr>
          <a:xfrm>
            <a:off x="716478" y="1171364"/>
            <a:ext cx="10084600" cy="9035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solidFill>
                  <a:srgbClr val="0053A1"/>
                </a:solidFill>
                <a:latin typeface="Garamond" panose="02020404030301010803" pitchFamily="18" charset="0"/>
              </a:rPr>
              <a:t>Esclarecimentos e Orientações Práticas Sobre o Quotidiano Dos Vicentinos</a:t>
            </a:r>
            <a:endParaRPr lang="pt-BR" sz="3600" b="1" dirty="0">
              <a:solidFill>
                <a:srgbClr val="0053A1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86B84E9-1441-39EB-8EAA-46B913E45F3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34391" y="960801"/>
            <a:ext cx="1111851" cy="1114076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C4CDEDC5-22E8-2EC3-5E27-7AB970803160}"/>
              </a:ext>
            </a:extLst>
          </p:cNvPr>
          <p:cNvSpPr/>
          <p:nvPr/>
        </p:nvSpPr>
        <p:spPr>
          <a:xfrm>
            <a:off x="0" y="0"/>
            <a:ext cx="12192000" cy="903512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RESOLUÇÃO Nº 009/2022  </a:t>
            </a:r>
            <a:r>
              <a:rPr lang="pt-BR" sz="3600" b="1" dirty="0">
                <a:solidFill>
                  <a:schemeClr val="bg1"/>
                </a:solidFill>
                <a:effectLst/>
                <a:latin typeface="Garamond" panose="02020404030301010803" pitchFamily="18" charset="0"/>
              </a:rPr>
              <a:t>- SSVP e POLÍTICA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7482113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A8C830-1349-4DAC-9378-8E7647A5A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042" y="2524751"/>
            <a:ext cx="11723916" cy="3738976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dirty="0">
                <a:latin typeface="Montserrat" panose="00000500000000000000" pitchFamily="2" charset="0"/>
              </a:rPr>
              <a:t>- Engloba-se nessa proibição, por consequência, qualquer tipo de ajuda financeira.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dirty="0">
              <a:latin typeface="Montserrat" panose="00000500000000000000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dirty="0">
                <a:latin typeface="Montserrat" panose="00000500000000000000" pitchFamily="2" charset="0"/>
              </a:rPr>
              <a:t>- Estende-se, ainda, a proibição para todo e qualquer bem e/ou direito pertencente à SSVP, tais como alimentos, roupas, móveis e utensílios, materiais, equipamentos, combustíveis, pagamentos de despesas e outros. 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dirty="0">
              <a:latin typeface="Montserrat" panose="00000500000000000000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dirty="0">
                <a:latin typeface="Montserrat" panose="00000500000000000000" pitchFamily="2" charset="0"/>
              </a:rPr>
              <a:t>Enfim, nada.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FC70363-ECF0-0187-4CF8-0F77EB37DCA9}"/>
              </a:ext>
            </a:extLst>
          </p:cNvPr>
          <p:cNvSpPr txBox="1">
            <a:spLocks/>
          </p:cNvSpPr>
          <p:nvPr/>
        </p:nvSpPr>
        <p:spPr>
          <a:xfrm>
            <a:off x="716478" y="1171364"/>
            <a:ext cx="10084600" cy="9035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solidFill>
                  <a:srgbClr val="0053A1"/>
                </a:solidFill>
                <a:latin typeface="Garamond" panose="02020404030301010803" pitchFamily="18" charset="0"/>
              </a:rPr>
              <a:t>Esclarecimentos e Orientações Práticas Sobre o Quotidiano Dos Vicentinos</a:t>
            </a:r>
            <a:endParaRPr lang="pt-BR" sz="3600" b="1" dirty="0">
              <a:solidFill>
                <a:srgbClr val="0053A1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A2190FB-1AF2-96A8-F7AA-CB3062BF8BCB}"/>
              </a:ext>
            </a:extLst>
          </p:cNvPr>
          <p:cNvSpPr/>
          <p:nvPr/>
        </p:nvSpPr>
        <p:spPr>
          <a:xfrm>
            <a:off x="0" y="0"/>
            <a:ext cx="12192000" cy="903512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RESOLUÇÃO Nº 009/2022  </a:t>
            </a:r>
            <a:r>
              <a:rPr lang="pt-BR" sz="3600" b="1" dirty="0">
                <a:solidFill>
                  <a:schemeClr val="bg1"/>
                </a:solidFill>
                <a:effectLst/>
                <a:latin typeface="Garamond" panose="02020404030301010803" pitchFamily="18" charset="0"/>
              </a:rPr>
              <a:t>- SSVP e POLÍTICA</a:t>
            </a:r>
            <a:endParaRPr lang="pt-BR" sz="36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883CADB-2CDF-75A1-9D62-694C1AF1041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34391" y="960801"/>
            <a:ext cx="1111851" cy="111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8205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A8C830-1349-4DAC-9378-8E7647A5A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042" y="2362044"/>
            <a:ext cx="11723916" cy="3324592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b="1" dirty="0">
                <a:latin typeface="Montserrat" panose="00000500000000000000" pitchFamily="2" charset="0"/>
              </a:rPr>
              <a:t>É permitida a criação de informativos de candidatos vicentinos e/ou a distribuição de informativos desses candidatos? Ou, ainda, seria possível que os próprios Conselhos elaborem “Informativo” para distribuição aos vicentinos de suas regiões?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dirty="0">
              <a:latin typeface="Montserrat" panose="00000500000000000000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dirty="0">
                <a:latin typeface="Montserrat" panose="00000500000000000000" pitchFamily="2" charset="0"/>
              </a:rPr>
              <a:t>- Não há previsão para que haja a criação de informativos da SSVP para divulgação de eventuais candidatos vicentinos em suas respectivas áreas.</a:t>
            </a:r>
            <a:endParaRPr lang="pt-BR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F0189D68-5F3C-0441-8FC5-6304F3D3ECBC}"/>
              </a:ext>
            </a:extLst>
          </p:cNvPr>
          <p:cNvSpPr txBox="1">
            <a:spLocks/>
          </p:cNvSpPr>
          <p:nvPr/>
        </p:nvSpPr>
        <p:spPr>
          <a:xfrm>
            <a:off x="716478" y="1171364"/>
            <a:ext cx="10084600" cy="9035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solidFill>
                  <a:srgbClr val="0053A1"/>
                </a:solidFill>
                <a:latin typeface="Garamond" panose="02020404030301010803" pitchFamily="18" charset="0"/>
              </a:rPr>
              <a:t>Esclarecimentos e Orientações Práticas Sobre o Quotidiano Dos Vicentinos</a:t>
            </a:r>
            <a:endParaRPr lang="pt-BR" sz="3600" b="1" dirty="0">
              <a:solidFill>
                <a:srgbClr val="0053A1"/>
              </a:solidFill>
              <a:latin typeface="Garamond" panose="02020404030301010803" pitchFamily="18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0B66C69-3A55-FAF7-FFE9-2853C34C31C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34391" y="960801"/>
            <a:ext cx="1111851" cy="111407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0380B355-87F9-D6E0-16CB-83E1AAB8B6BA}"/>
              </a:ext>
            </a:extLst>
          </p:cNvPr>
          <p:cNvSpPr/>
          <p:nvPr/>
        </p:nvSpPr>
        <p:spPr>
          <a:xfrm>
            <a:off x="0" y="0"/>
            <a:ext cx="12192000" cy="903512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RESOLUÇÃO Nº 009/2022  </a:t>
            </a:r>
            <a:r>
              <a:rPr lang="pt-BR" sz="3600" b="1" dirty="0">
                <a:solidFill>
                  <a:schemeClr val="bg1"/>
                </a:solidFill>
                <a:effectLst/>
                <a:latin typeface="Garamond" panose="02020404030301010803" pitchFamily="18" charset="0"/>
              </a:rPr>
              <a:t>- SSVP e POLÍTICA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9256816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A8C830-1349-4DAC-9378-8E7647A5A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042" y="2378760"/>
            <a:ext cx="11723916" cy="3307876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dirty="0">
                <a:latin typeface="Montserrat" panose="00000500000000000000" pitchFamily="2" charset="0"/>
              </a:rPr>
              <a:t>- Não é possível que Conselhos Metropolitanos (nem Conferências, outros Conselhos e Obras Unidas e Especiais) façam a distribuição e material informativo de candidatos, ainda que vicentinos.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dirty="0">
              <a:latin typeface="Montserrat" panose="00000500000000000000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dirty="0">
                <a:latin typeface="Montserrat" panose="00000500000000000000" pitchFamily="2" charset="0"/>
              </a:rPr>
              <a:t>- Essas restrições se aplicam às contas e/ou páginas institucionais da SSVP, mantidas nas mais diversas redes sociais, bem como nos grupos de aplicativos de mensagens.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F0189D68-5F3C-0441-8FC5-6304F3D3ECBC}"/>
              </a:ext>
            </a:extLst>
          </p:cNvPr>
          <p:cNvSpPr txBox="1">
            <a:spLocks/>
          </p:cNvSpPr>
          <p:nvPr/>
        </p:nvSpPr>
        <p:spPr>
          <a:xfrm>
            <a:off x="716478" y="1171364"/>
            <a:ext cx="10084600" cy="9035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solidFill>
                  <a:srgbClr val="0053A1"/>
                </a:solidFill>
                <a:latin typeface="Garamond" panose="02020404030301010803" pitchFamily="18" charset="0"/>
              </a:rPr>
              <a:t>Esclarecimentos e Orientações Práticas Sobre o Quotidiano Dos Vicentinos</a:t>
            </a:r>
            <a:endParaRPr lang="pt-BR" sz="3600" b="1" dirty="0">
              <a:solidFill>
                <a:srgbClr val="0053A1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5EF49282-8FEC-D601-B1C6-86D85654C941}"/>
              </a:ext>
            </a:extLst>
          </p:cNvPr>
          <p:cNvSpPr/>
          <p:nvPr/>
        </p:nvSpPr>
        <p:spPr>
          <a:xfrm>
            <a:off x="0" y="0"/>
            <a:ext cx="12192000" cy="903512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RESOLUÇÃO Nº 009/2022  </a:t>
            </a:r>
            <a:r>
              <a:rPr lang="pt-BR" sz="3600" b="1" dirty="0">
                <a:solidFill>
                  <a:schemeClr val="bg1"/>
                </a:solidFill>
                <a:effectLst/>
                <a:latin typeface="Garamond" panose="02020404030301010803" pitchFamily="18" charset="0"/>
              </a:rPr>
              <a:t>- SSVP e POLÍTICA</a:t>
            </a:r>
            <a:endParaRPr lang="pt-BR" sz="36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B24B24C-9ECF-0904-FEE0-06B9E38E90D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34391" y="960801"/>
            <a:ext cx="1111851" cy="111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2471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A8C830-1349-4DAC-9378-8E7647A5A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042" y="2137584"/>
            <a:ext cx="11723916" cy="3786138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b="1" dirty="0">
                <a:latin typeface="Montserrat" panose="00000500000000000000" pitchFamily="2" charset="0"/>
              </a:rPr>
              <a:t>É permitido o uso de material de natureza autoral sobre imagens, vídeos, logotipos, marcas, bandeiras e outros de propriedade intelectual por candidatos em eleições?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dirty="0">
              <a:latin typeface="Montserrat" panose="00000500000000000000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dirty="0">
                <a:latin typeface="Montserrat" panose="00000500000000000000" pitchFamily="2" charset="0"/>
              </a:rPr>
              <a:t>- A SSVP é a única proprietária sobre todos os materiais produzidos em seu nome (seja por Conferências, Conselhos e/ou Obras Unidas e Especiais), diretamente por vicentinos ou terceiros, contratados formalmente para esse fim ou não, especialmente por suas obras audiovisuais e fotográficas.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16F6D89-C346-6060-637A-632D1567627A}"/>
              </a:ext>
            </a:extLst>
          </p:cNvPr>
          <p:cNvSpPr txBox="1">
            <a:spLocks/>
          </p:cNvSpPr>
          <p:nvPr/>
        </p:nvSpPr>
        <p:spPr>
          <a:xfrm>
            <a:off x="716478" y="1171364"/>
            <a:ext cx="10084600" cy="9035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solidFill>
                  <a:srgbClr val="0053A1"/>
                </a:solidFill>
                <a:latin typeface="Garamond" panose="02020404030301010803" pitchFamily="18" charset="0"/>
              </a:rPr>
              <a:t>Esclarecimentos e Orientações Práticas Sobre o Quotidiano Dos Vicentinos</a:t>
            </a:r>
            <a:endParaRPr lang="pt-BR" sz="3600" b="1" dirty="0">
              <a:solidFill>
                <a:srgbClr val="0053A1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76B356B-AC08-187C-CFE7-938318F3952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34391" y="960801"/>
            <a:ext cx="1111851" cy="1114076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8A915C9A-1A2D-12F0-E5F0-D7652CD63D9C}"/>
              </a:ext>
            </a:extLst>
          </p:cNvPr>
          <p:cNvSpPr/>
          <p:nvPr/>
        </p:nvSpPr>
        <p:spPr>
          <a:xfrm>
            <a:off x="0" y="0"/>
            <a:ext cx="12192000" cy="903512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RESOLUÇÃO Nº 009/2022  </a:t>
            </a:r>
            <a:r>
              <a:rPr lang="pt-BR" sz="3600" b="1" dirty="0">
                <a:solidFill>
                  <a:schemeClr val="bg1"/>
                </a:solidFill>
                <a:effectLst/>
                <a:latin typeface="Garamond" panose="02020404030301010803" pitchFamily="18" charset="0"/>
              </a:rPr>
              <a:t>- SSVP e POLÍTICA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6757862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A8C830-1349-4DAC-9378-8E7647A5A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042" y="2137584"/>
            <a:ext cx="11723916" cy="4516746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dirty="0">
                <a:latin typeface="Montserrat" panose="00000500000000000000" pitchFamily="2" charset="0"/>
              </a:rPr>
              <a:t>- Não é lícito a candidatos o uso das mesmas. A SSVP não dá autorização para tal fim.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dirty="0">
              <a:latin typeface="Montserrat" panose="00000500000000000000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dirty="0">
                <a:latin typeface="Montserrat" panose="00000500000000000000" pitchFamily="2" charset="0"/>
              </a:rPr>
              <a:t>- Essa proibição é extensiva, também, a qualquer pessoa que não seja os próprios candidatos, vicentina ou não, do uso direto ou indireto de imagens, vídeos, logotipos, marcas, bandeiras e outros de propriedade da SSVP..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16F6D89-C346-6060-637A-632D1567627A}"/>
              </a:ext>
            </a:extLst>
          </p:cNvPr>
          <p:cNvSpPr txBox="1">
            <a:spLocks/>
          </p:cNvSpPr>
          <p:nvPr/>
        </p:nvSpPr>
        <p:spPr>
          <a:xfrm>
            <a:off x="716478" y="1171364"/>
            <a:ext cx="10084600" cy="9035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solidFill>
                  <a:srgbClr val="0053A1"/>
                </a:solidFill>
                <a:latin typeface="Garamond" panose="02020404030301010803" pitchFamily="18" charset="0"/>
              </a:rPr>
              <a:t>Esclarecimentos e Orientações Práticas Sobre o Quotidiano Dos Vicentinos</a:t>
            </a:r>
            <a:endParaRPr lang="pt-BR" sz="3600" b="1" dirty="0">
              <a:solidFill>
                <a:srgbClr val="0053A1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46E31F4-1A03-4838-1F90-184ADF8EBA8B}"/>
              </a:ext>
            </a:extLst>
          </p:cNvPr>
          <p:cNvSpPr/>
          <p:nvPr/>
        </p:nvSpPr>
        <p:spPr>
          <a:xfrm>
            <a:off x="0" y="0"/>
            <a:ext cx="12192000" cy="903512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RESOLUÇÃO Nº 009/2022  </a:t>
            </a:r>
            <a:r>
              <a:rPr lang="pt-BR" sz="3600" b="1" dirty="0">
                <a:solidFill>
                  <a:schemeClr val="bg1"/>
                </a:solidFill>
                <a:effectLst/>
                <a:latin typeface="Garamond" panose="02020404030301010803" pitchFamily="18" charset="0"/>
              </a:rPr>
              <a:t>- SSVP e POLÍTICA</a:t>
            </a:r>
            <a:endParaRPr lang="pt-BR" sz="36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0B60C70-50F2-E0CA-81F8-CB318111D19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34391" y="960801"/>
            <a:ext cx="1111851" cy="111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9222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A8C830-1349-4DAC-9378-8E7647A5A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096" y="2386920"/>
            <a:ext cx="10217982" cy="2764033"/>
          </a:xfrm>
        </p:spPr>
        <p:txBody>
          <a:bodyPr>
            <a:noAutofit/>
          </a:bodyPr>
          <a:lstStyle/>
          <a:p>
            <a:pPr marL="457200" lvl="1" indent="0" algn="just">
              <a:spcBef>
                <a:spcPts val="0"/>
              </a:spcBef>
              <a:buNone/>
            </a:pPr>
            <a:r>
              <a:rPr lang="pt-BR" sz="2800" b="1" dirty="0">
                <a:latin typeface="Montserrat" panose="00000500000000000000" pitchFamily="2" charset="0"/>
              </a:rPr>
              <a:t>Exemplo: </a:t>
            </a:r>
            <a:r>
              <a:rPr lang="pt-BR" sz="2800" dirty="0">
                <a:latin typeface="Montserrat" panose="00000500000000000000" pitchFamily="2" charset="0"/>
              </a:rPr>
              <a:t>o candidato a cargo público eletivo não usa o logotipo da SSVP para fazer sua campanha, o que está correto. Porém, um vicentino que o apoia e/ou trabalha para sua eleição, ou um empregado de algum Conselho ou Obra Unida, faz um vídeo tento ao fundo a bandeira, estará agindo indevidamente.</a:t>
            </a:r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16F6D89-C346-6060-637A-632D1567627A}"/>
              </a:ext>
            </a:extLst>
          </p:cNvPr>
          <p:cNvSpPr txBox="1">
            <a:spLocks/>
          </p:cNvSpPr>
          <p:nvPr/>
        </p:nvSpPr>
        <p:spPr>
          <a:xfrm>
            <a:off x="716478" y="1171364"/>
            <a:ext cx="10084600" cy="9035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solidFill>
                  <a:srgbClr val="0053A1"/>
                </a:solidFill>
                <a:latin typeface="Garamond" panose="02020404030301010803" pitchFamily="18" charset="0"/>
              </a:rPr>
              <a:t>Esclarecimentos e Orientações Práticas Sobre o Quotidiano Dos Vicentinos</a:t>
            </a:r>
            <a:endParaRPr lang="pt-BR" sz="3600" b="1" dirty="0">
              <a:solidFill>
                <a:srgbClr val="0053A1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AC106CA-00D1-85BD-13CE-D548E13FB79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34391" y="960801"/>
            <a:ext cx="1111851" cy="1114076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FEA34A83-A970-C800-AC88-5259663F5FD9}"/>
              </a:ext>
            </a:extLst>
          </p:cNvPr>
          <p:cNvSpPr/>
          <p:nvPr/>
        </p:nvSpPr>
        <p:spPr>
          <a:xfrm>
            <a:off x="0" y="0"/>
            <a:ext cx="12192000" cy="903512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RESOLUÇÃO Nº 009/2022  </a:t>
            </a:r>
            <a:r>
              <a:rPr lang="pt-BR" sz="3600" b="1" dirty="0">
                <a:solidFill>
                  <a:schemeClr val="bg1"/>
                </a:solidFill>
                <a:effectLst/>
                <a:latin typeface="Garamond" panose="02020404030301010803" pitchFamily="18" charset="0"/>
              </a:rPr>
              <a:t>- SSVP e POLÍTICA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2757919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A8C830-1349-4DAC-9378-8E7647A5A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30" y="2335540"/>
            <a:ext cx="10813774" cy="317736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dirty="0">
                <a:latin typeface="Montserrat" panose="00000500000000000000" pitchFamily="2" charset="0"/>
              </a:rPr>
              <a:t>- A SSVP vai proteger seu nome, suas siglas, seu logotipo e outros símbolos e evitar o seu uso indevido.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b="1" dirty="0">
                <a:latin typeface="Montserrat" panose="00000500000000000000" pitchFamily="2" charset="0"/>
              </a:rPr>
              <a:t>Até na justiça, se for necessário.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dirty="0">
              <a:latin typeface="Montserrat" panose="00000500000000000000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dirty="0">
                <a:latin typeface="Montserrat" panose="00000500000000000000" pitchFamily="2" charset="0"/>
              </a:rPr>
              <a:t>- Compete a cada candidato, por si ou por sua equipe de campanha, a produção de conteúdo próprio, dentro dos limites desse documento.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16F6D89-C346-6060-637A-632D1567627A}"/>
              </a:ext>
            </a:extLst>
          </p:cNvPr>
          <p:cNvSpPr txBox="1">
            <a:spLocks/>
          </p:cNvSpPr>
          <p:nvPr/>
        </p:nvSpPr>
        <p:spPr>
          <a:xfrm>
            <a:off x="716478" y="1171364"/>
            <a:ext cx="10084600" cy="9035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solidFill>
                  <a:srgbClr val="0053A1"/>
                </a:solidFill>
                <a:latin typeface="Garamond" panose="02020404030301010803" pitchFamily="18" charset="0"/>
              </a:rPr>
              <a:t>Esclarecimentos e Orientações Práticas Sobre o Quotidiano Dos Vicentinos</a:t>
            </a:r>
            <a:endParaRPr lang="pt-BR" sz="3600" b="1" dirty="0">
              <a:solidFill>
                <a:srgbClr val="0053A1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8CC783-D72F-76E5-CBF7-F82394247842}"/>
              </a:ext>
            </a:extLst>
          </p:cNvPr>
          <p:cNvSpPr/>
          <p:nvPr/>
        </p:nvSpPr>
        <p:spPr>
          <a:xfrm>
            <a:off x="0" y="0"/>
            <a:ext cx="12192000" cy="903512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RESOLUÇÃO Nº 009/2022  </a:t>
            </a:r>
            <a:r>
              <a:rPr lang="pt-BR" sz="3600" b="1" dirty="0">
                <a:solidFill>
                  <a:schemeClr val="bg1"/>
                </a:solidFill>
                <a:effectLst/>
                <a:latin typeface="Garamond" panose="02020404030301010803" pitchFamily="18" charset="0"/>
              </a:rPr>
              <a:t>- SSVP e POLÍTICA</a:t>
            </a:r>
            <a:endParaRPr lang="pt-BR" sz="36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8F05D52-7501-DC3D-39C6-D304AC5DE8F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34391" y="960801"/>
            <a:ext cx="1111851" cy="111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7074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A8C830-1349-4DAC-9378-8E7647A5A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096" y="2524752"/>
            <a:ext cx="11145078" cy="3359214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b="1" dirty="0">
                <a:latin typeface="Montserrat" panose="00000500000000000000" pitchFamily="2" charset="0"/>
              </a:rPr>
              <a:t>Os candidatos vicentinos (ou quaisquer outros) devem assumir algum tipo de compromisso público com a SSVP? Como se processaria esse compromisso?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u="sng" dirty="0">
              <a:latin typeface="Montserrat" panose="00000500000000000000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dirty="0">
                <a:latin typeface="Montserrat" panose="00000500000000000000" pitchFamily="2" charset="0"/>
              </a:rPr>
              <a:t>- Embora seja possível esse procedimento a SSVP adota a prática de não fazer exigência de qualquer compromisso formal de candidatos, sejam vicentinos ou não.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7EAB0CD-8291-785C-21FD-B60592F7EFBF}"/>
              </a:ext>
            </a:extLst>
          </p:cNvPr>
          <p:cNvSpPr txBox="1">
            <a:spLocks/>
          </p:cNvSpPr>
          <p:nvPr/>
        </p:nvSpPr>
        <p:spPr>
          <a:xfrm>
            <a:off x="716478" y="1171364"/>
            <a:ext cx="10084600" cy="9035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solidFill>
                  <a:srgbClr val="0053A1"/>
                </a:solidFill>
                <a:latin typeface="Garamond" panose="02020404030301010803" pitchFamily="18" charset="0"/>
              </a:rPr>
              <a:t>Esclarecimentos e Orientações Práticas Sobre o Quotidiano Dos Vicentinos</a:t>
            </a:r>
            <a:endParaRPr lang="pt-BR" sz="3600" b="1" dirty="0">
              <a:solidFill>
                <a:srgbClr val="0053A1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3802B64-50A6-5518-5B23-BB21F881CEC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34391" y="960801"/>
            <a:ext cx="1111851" cy="1114076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AD1AE4B6-AE68-470F-834B-8407AFC656B8}"/>
              </a:ext>
            </a:extLst>
          </p:cNvPr>
          <p:cNvSpPr/>
          <p:nvPr/>
        </p:nvSpPr>
        <p:spPr>
          <a:xfrm>
            <a:off x="0" y="0"/>
            <a:ext cx="12192000" cy="903512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RESOLUÇÃO Nº 009/2022  </a:t>
            </a:r>
            <a:r>
              <a:rPr lang="pt-BR" sz="3600" b="1" dirty="0">
                <a:solidFill>
                  <a:schemeClr val="bg1"/>
                </a:solidFill>
                <a:effectLst/>
                <a:latin typeface="Garamond" panose="02020404030301010803" pitchFamily="18" charset="0"/>
              </a:rPr>
              <a:t>- SSVP e POLÍTICA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49230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A8C830-1349-4DAC-9378-8E7647A5A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042" y="2524752"/>
            <a:ext cx="11723916" cy="3412222"/>
          </a:xfrm>
        </p:spPr>
        <p:txBody>
          <a:bodyPr>
            <a:normAutofit fontScale="925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sz="3000" dirty="0">
                <a:latin typeface="Montserrat" panose="00000500000000000000" pitchFamily="2" charset="0"/>
              </a:rPr>
              <a:t>- Promessas de campanha e pedidos de apoio para suas causas institucionais podem ser feitos sem necessariamente se firmar um documento oficial em seu nome.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3000" dirty="0">
              <a:latin typeface="Montserrat" panose="00000500000000000000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sz="3000" dirty="0">
                <a:latin typeface="Montserrat" panose="00000500000000000000" pitchFamily="2" charset="0"/>
              </a:rPr>
              <a:t>- Nessa linha não há possibilidade de elaboração de “carta de compromisso” de candidato que, não sendo cumprida, causaria a retirada de apoio da SSVP, por exemplo. Isso porque não é possível à SSVP apoiar ou mesmo lançar candidatos.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7EAB0CD-8291-785C-21FD-B60592F7EFBF}"/>
              </a:ext>
            </a:extLst>
          </p:cNvPr>
          <p:cNvSpPr txBox="1">
            <a:spLocks/>
          </p:cNvSpPr>
          <p:nvPr/>
        </p:nvSpPr>
        <p:spPr>
          <a:xfrm>
            <a:off x="716478" y="1171364"/>
            <a:ext cx="10084600" cy="9035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solidFill>
                  <a:srgbClr val="0053A1"/>
                </a:solidFill>
                <a:latin typeface="Garamond" panose="02020404030301010803" pitchFamily="18" charset="0"/>
              </a:rPr>
              <a:t>Esclarecimentos e Orientações Práticas Sobre o Quotidiano Dos Vicentinos</a:t>
            </a:r>
            <a:endParaRPr lang="pt-BR" sz="3600" b="1" dirty="0">
              <a:solidFill>
                <a:srgbClr val="0053A1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ADE7CBC1-2E82-1190-3994-C52A26DFE5B7}"/>
              </a:ext>
            </a:extLst>
          </p:cNvPr>
          <p:cNvSpPr/>
          <p:nvPr/>
        </p:nvSpPr>
        <p:spPr>
          <a:xfrm>
            <a:off x="0" y="0"/>
            <a:ext cx="12192000" cy="903512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RESOLUÇÃO Nº 009/2022  </a:t>
            </a:r>
            <a:r>
              <a:rPr lang="pt-BR" sz="3600" b="1" dirty="0">
                <a:solidFill>
                  <a:schemeClr val="bg1"/>
                </a:solidFill>
                <a:effectLst/>
                <a:latin typeface="Garamond" panose="02020404030301010803" pitchFamily="18" charset="0"/>
              </a:rPr>
              <a:t>- SSVP e POLÍTICA</a:t>
            </a:r>
            <a:endParaRPr lang="pt-BR" sz="36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9AA6B26-AEB8-973E-0EE2-F41A1662229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34391" y="960801"/>
            <a:ext cx="1111851" cy="111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796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A8C830-1349-4DAC-9378-8E7647A5A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7468"/>
            <a:ext cx="11049000" cy="451674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b="1" dirty="0">
              <a:latin typeface="Montserrat" panose="00000500000000000000" pitchFamily="2" charset="0"/>
            </a:endParaRPr>
          </a:p>
          <a:p>
            <a:pPr marL="0" indent="0" algn="just">
              <a:buNone/>
            </a:pPr>
            <a:r>
              <a:rPr lang="pt-BR" b="1" dirty="0">
                <a:latin typeface="Montserrat" panose="00000500000000000000" pitchFamily="2" charset="0"/>
              </a:rPr>
              <a:t>Este é o documento oficial da SSVP que está em vigor:</a:t>
            </a:r>
            <a:endParaRPr lang="pt-BR" dirty="0">
              <a:latin typeface="Montserrat" panose="00000500000000000000" pitchFamily="2" charset="0"/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508" y="2956515"/>
            <a:ext cx="9596252" cy="33976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F28B933-21C5-CC60-D39A-D6E938BB8975}"/>
              </a:ext>
            </a:extLst>
          </p:cNvPr>
          <p:cNvSpPr txBox="1">
            <a:spLocks/>
          </p:cNvSpPr>
          <p:nvPr/>
        </p:nvSpPr>
        <p:spPr>
          <a:xfrm>
            <a:off x="87503" y="1310399"/>
            <a:ext cx="10830296" cy="7243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>
                <a:solidFill>
                  <a:srgbClr val="0053A1"/>
                </a:solidFill>
                <a:latin typeface="Garamond" panose="02020404030301010803" pitchFamily="18" charset="0"/>
              </a:rPr>
              <a:t>Resolução Nº 009/2022, da Diretoria do CNB da SSVP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5B39338-B3AA-59D4-370D-2B781D84AA94}"/>
              </a:ext>
            </a:extLst>
          </p:cNvPr>
          <p:cNvSpPr/>
          <p:nvPr/>
        </p:nvSpPr>
        <p:spPr>
          <a:xfrm>
            <a:off x="0" y="0"/>
            <a:ext cx="12192000" cy="1110043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>
                <a:latin typeface="Garamond" panose="02020404030301010803" pitchFamily="18" charset="0"/>
              </a:rPr>
              <a:t>SSVP E POLÍTICA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DFB5303-2C7B-D645-AA00-4DC5975AEE9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58178" y="1277319"/>
            <a:ext cx="1111851" cy="111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6657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A8C830-1349-4DAC-9378-8E7647A5A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99519"/>
            <a:ext cx="12064211" cy="3654991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b="1" dirty="0">
                <a:latin typeface="Montserrat" panose="00000500000000000000" pitchFamily="2" charset="0"/>
              </a:rPr>
              <a:t>Quais devem ser as orientações dos vicentinos às famílias assistidas sobre os momentos de eleições e a política em geral?</a:t>
            </a:r>
          </a:p>
          <a:p>
            <a:pPr algn="just">
              <a:spcBef>
                <a:spcPts val="0"/>
              </a:spcBef>
              <a:buFontTx/>
              <a:buChar char="-"/>
            </a:pPr>
            <a:endParaRPr lang="pt-BR" sz="1200" u="sng" dirty="0">
              <a:latin typeface="Montserrat" panose="00000500000000000000" pitchFamily="2" charset="0"/>
            </a:endParaRP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pt-BR" dirty="0">
                <a:latin typeface="Montserrat" panose="00000500000000000000" pitchFamily="2" charset="0"/>
              </a:rPr>
              <a:t>As orientações são as mesmas para os vicentinos em geral;</a:t>
            </a:r>
          </a:p>
          <a:p>
            <a:pPr algn="just">
              <a:spcBef>
                <a:spcPts val="0"/>
              </a:spcBef>
              <a:buFontTx/>
              <a:buChar char="-"/>
            </a:pPr>
            <a:endParaRPr lang="pt-BR" sz="1200" dirty="0">
              <a:latin typeface="Montserrat" panose="00000500000000000000" pitchFamily="2" charset="0"/>
            </a:endParaRP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pt-BR" dirty="0">
                <a:latin typeface="Montserrat" panose="00000500000000000000" pitchFamily="2" charset="0"/>
              </a:rPr>
              <a:t> Participar do processo político eleitoral também faz parte da dignidade humana. Então, se algum assistido, eventualmente, tiver dificuldades, é correto ajudar no que for possível. MAS SEM INDUZIR.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4502227-6E45-9A93-F4DD-D01ED16033F0}"/>
              </a:ext>
            </a:extLst>
          </p:cNvPr>
          <p:cNvSpPr txBox="1">
            <a:spLocks/>
          </p:cNvSpPr>
          <p:nvPr/>
        </p:nvSpPr>
        <p:spPr>
          <a:xfrm>
            <a:off x="716478" y="1171364"/>
            <a:ext cx="10084600" cy="9035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solidFill>
                  <a:srgbClr val="0053A1"/>
                </a:solidFill>
                <a:latin typeface="Garamond" panose="02020404030301010803" pitchFamily="18" charset="0"/>
              </a:rPr>
              <a:t>Esclarecimentos e Orientações Práticas Sobre o Quotidiano Dos Vicentinos</a:t>
            </a:r>
            <a:endParaRPr lang="pt-BR" sz="3600" b="1" dirty="0">
              <a:solidFill>
                <a:srgbClr val="0053A1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1BABA22-6598-3EE6-CD41-7988A6B7A68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34391" y="960801"/>
            <a:ext cx="1111851" cy="1114076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00E1135D-3204-3C4B-3C7C-F6FBCA6817B9}"/>
              </a:ext>
            </a:extLst>
          </p:cNvPr>
          <p:cNvSpPr/>
          <p:nvPr/>
        </p:nvSpPr>
        <p:spPr>
          <a:xfrm>
            <a:off x="0" y="0"/>
            <a:ext cx="12192000" cy="903512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RESOLUÇÃO Nº 009/2022  </a:t>
            </a:r>
            <a:r>
              <a:rPr lang="pt-BR" sz="3600" b="1" dirty="0">
                <a:solidFill>
                  <a:schemeClr val="bg1"/>
                </a:solidFill>
                <a:effectLst/>
                <a:latin typeface="Garamond" panose="02020404030301010803" pitchFamily="18" charset="0"/>
              </a:rPr>
              <a:t>- SSVP e POLÍTICA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86465309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A8C830-1349-4DAC-9378-8E7647A5A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0922" y="2396948"/>
            <a:ext cx="9410156" cy="2466653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b="1" dirty="0">
                <a:latin typeface="Montserrat" panose="00000500000000000000" pitchFamily="2" charset="0"/>
              </a:rPr>
              <a:t>Procedimentos com as famílias assistidas.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b="1" dirty="0">
              <a:latin typeface="Montserrat" panose="00000500000000000000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pt-BR" b="1" dirty="0">
              <a:latin typeface="Montserrat" panose="00000500000000000000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b="1" dirty="0">
                <a:latin typeface="Montserrat" panose="00000500000000000000" pitchFamily="2" charset="0"/>
              </a:rPr>
              <a:t>Os vicentinos podem pedir voto aos assistidos para quaisquer candidatos (vicentino ou não)? </a:t>
            </a:r>
          </a:p>
          <a:p>
            <a:pPr algn="just">
              <a:spcBef>
                <a:spcPts val="0"/>
              </a:spcBef>
              <a:buFontTx/>
              <a:buChar char="-"/>
            </a:pPr>
            <a:endParaRPr lang="pt-BR" u="sng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60ACB4B-741C-1422-837E-3F2DE97EFF59}"/>
              </a:ext>
            </a:extLst>
          </p:cNvPr>
          <p:cNvSpPr txBox="1">
            <a:spLocks/>
          </p:cNvSpPr>
          <p:nvPr/>
        </p:nvSpPr>
        <p:spPr>
          <a:xfrm>
            <a:off x="716478" y="1171364"/>
            <a:ext cx="10084600" cy="9035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solidFill>
                  <a:srgbClr val="0053A1"/>
                </a:solidFill>
                <a:latin typeface="Garamond" panose="02020404030301010803" pitchFamily="18" charset="0"/>
              </a:rPr>
              <a:t>Esclarecimentos e Orientações Práticas Sobre o Quotidiano Dos Vicentinos</a:t>
            </a:r>
            <a:endParaRPr lang="pt-BR" sz="3600" b="1" dirty="0">
              <a:solidFill>
                <a:srgbClr val="0053A1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1DCE048-C0CF-AB4F-79E5-C858A801BB7B}"/>
              </a:ext>
            </a:extLst>
          </p:cNvPr>
          <p:cNvSpPr/>
          <p:nvPr/>
        </p:nvSpPr>
        <p:spPr>
          <a:xfrm>
            <a:off x="0" y="0"/>
            <a:ext cx="12192000" cy="903512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RESOLUÇÃO Nº 009/2022  </a:t>
            </a:r>
            <a:r>
              <a:rPr lang="pt-BR" sz="3600" b="1" dirty="0">
                <a:solidFill>
                  <a:schemeClr val="bg1"/>
                </a:solidFill>
                <a:effectLst/>
                <a:latin typeface="Garamond" panose="02020404030301010803" pitchFamily="18" charset="0"/>
              </a:rPr>
              <a:t>- SSVP e POLÍTICA</a:t>
            </a:r>
            <a:endParaRPr lang="pt-BR" sz="36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58E10DA-574D-EBA3-D01A-0AAEDC86B89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34391" y="960801"/>
            <a:ext cx="1111851" cy="111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5075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A8C830-1349-4DAC-9378-8E7647A5A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042" y="2341254"/>
            <a:ext cx="11723916" cy="3760221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dirty="0">
                <a:latin typeface="Montserrat" panose="00000500000000000000" pitchFamily="2" charset="0"/>
              </a:rPr>
              <a:t>- Durante as visitas oficiais essa prática não é permitida, pois poderá vincular o uso indevido da imagem e nome da SSVP;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dirty="0">
              <a:latin typeface="Montserrat" panose="00000500000000000000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dirty="0">
                <a:latin typeface="Montserrat" panose="00000500000000000000" pitchFamily="2" charset="0"/>
              </a:rPr>
              <a:t>- Não há como proibir isso em visitas específicas para esse fim. O que se pede é o não envolvimento da SSVP nesses momentos.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dirty="0">
              <a:latin typeface="Montserrat" panose="00000500000000000000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dirty="0">
                <a:latin typeface="Montserrat" panose="00000500000000000000" pitchFamily="2" charset="0"/>
              </a:rPr>
              <a:t>- Um pedido de voto NÃO PODE, de forma alguma, estar vinculado ao seu trabalho ou eventual ajuda; Não pode haver sentimento de coação.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60ACB4B-741C-1422-837E-3F2DE97EFF59}"/>
              </a:ext>
            </a:extLst>
          </p:cNvPr>
          <p:cNvSpPr txBox="1">
            <a:spLocks/>
          </p:cNvSpPr>
          <p:nvPr/>
        </p:nvSpPr>
        <p:spPr>
          <a:xfrm>
            <a:off x="716478" y="1171364"/>
            <a:ext cx="10084600" cy="9035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solidFill>
                  <a:srgbClr val="0053A1"/>
                </a:solidFill>
                <a:latin typeface="Garamond" panose="02020404030301010803" pitchFamily="18" charset="0"/>
              </a:rPr>
              <a:t>Esclarecimentos e Orientações Práticas Sobre o Quotidiano Dos Vicentinos</a:t>
            </a:r>
            <a:endParaRPr lang="pt-BR" sz="3600" b="1" dirty="0">
              <a:solidFill>
                <a:srgbClr val="0053A1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A42AAD4-6523-DF59-53F0-F50B3451A4F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34391" y="960801"/>
            <a:ext cx="1111851" cy="1114076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CBBE2335-08EA-A199-DD31-731901382EE8}"/>
              </a:ext>
            </a:extLst>
          </p:cNvPr>
          <p:cNvSpPr/>
          <p:nvPr/>
        </p:nvSpPr>
        <p:spPr>
          <a:xfrm>
            <a:off x="0" y="0"/>
            <a:ext cx="12192000" cy="903512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RESOLUÇÃO Nº 009/2022  </a:t>
            </a:r>
            <a:r>
              <a:rPr lang="pt-BR" sz="3600" b="1" dirty="0">
                <a:solidFill>
                  <a:schemeClr val="bg1"/>
                </a:solidFill>
                <a:effectLst/>
                <a:latin typeface="Garamond" panose="02020404030301010803" pitchFamily="18" charset="0"/>
              </a:rPr>
              <a:t>- SSVP e POLÍTICA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16167825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A8C830-1349-4DAC-9378-8E7647A5A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042" y="2371222"/>
            <a:ext cx="11723916" cy="3543803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pt-BR" sz="11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pt-BR" b="1" dirty="0">
                <a:latin typeface="Montserrat" panose="00000500000000000000" pitchFamily="2" charset="0"/>
              </a:rPr>
              <a:t>Os vicentinos podem fazer visitas às famílias assistidas com bandeiras, camisas, bótons, bonés, chaveiros e/ou outros materiais de divulgação de campanha particular ou de terceiros?</a:t>
            </a:r>
          </a:p>
          <a:p>
            <a:pPr marL="0" indent="0">
              <a:spcBef>
                <a:spcPts val="0"/>
              </a:spcBef>
              <a:buNone/>
            </a:pPr>
            <a:endParaRPr lang="pt-BR" dirty="0">
              <a:latin typeface="Montserrat" panose="00000500000000000000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dirty="0">
                <a:latin typeface="Montserrat" panose="00000500000000000000" pitchFamily="2" charset="0"/>
              </a:rPr>
              <a:t>- Não é permitida nenhuma manifestação ou propaganda política no exercício de funções oficias da SSVP, inclusive durante as visitas às famílias assistidas;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5A5C6C6-5388-363A-46CD-854DC8FA1D06}"/>
              </a:ext>
            </a:extLst>
          </p:cNvPr>
          <p:cNvSpPr txBox="1">
            <a:spLocks/>
          </p:cNvSpPr>
          <p:nvPr/>
        </p:nvSpPr>
        <p:spPr>
          <a:xfrm>
            <a:off x="716478" y="1171364"/>
            <a:ext cx="10084600" cy="9035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solidFill>
                  <a:srgbClr val="0053A1"/>
                </a:solidFill>
                <a:latin typeface="Garamond" panose="02020404030301010803" pitchFamily="18" charset="0"/>
              </a:rPr>
              <a:t>Esclarecimentos e Orientações Práticas Sobre o Quotidiano Dos Vicentinos</a:t>
            </a:r>
            <a:endParaRPr lang="pt-BR" sz="3600" b="1" dirty="0">
              <a:solidFill>
                <a:srgbClr val="0053A1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E2BD5DA-7651-5744-69AA-830C9D257B93}"/>
              </a:ext>
            </a:extLst>
          </p:cNvPr>
          <p:cNvSpPr/>
          <p:nvPr/>
        </p:nvSpPr>
        <p:spPr>
          <a:xfrm>
            <a:off x="0" y="0"/>
            <a:ext cx="12192000" cy="903512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RESOLUÇÃO Nº 009/2022  </a:t>
            </a:r>
            <a:r>
              <a:rPr lang="pt-BR" sz="3600" b="1" dirty="0">
                <a:solidFill>
                  <a:schemeClr val="bg1"/>
                </a:solidFill>
                <a:effectLst/>
                <a:latin typeface="Garamond" panose="02020404030301010803" pitchFamily="18" charset="0"/>
              </a:rPr>
              <a:t>- SSVP e POLÍTICA</a:t>
            </a:r>
            <a:endParaRPr lang="pt-BR" sz="36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228FB44-6E21-CF62-72A4-B06F18198DC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34391" y="960801"/>
            <a:ext cx="1111851" cy="111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34715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A8C830-1349-4DAC-9378-8E7647A5A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042" y="2155061"/>
            <a:ext cx="11723916" cy="3531575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pt-BR" sz="11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pt-BR" dirty="0">
                <a:latin typeface="Montserrat" panose="00000500000000000000" pitchFamily="2" charset="0"/>
              </a:rPr>
              <a:t>- Sabemos que é a SSVP não tem a capacidade de proibir quem quer que seja de usar o que quiser como vestimenta ou adereços, mas orienta seus membros que, no caso, não é conveniente essa atitude;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dirty="0">
              <a:latin typeface="Montserrat" panose="00000500000000000000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dirty="0">
                <a:latin typeface="Montserrat" panose="00000500000000000000" pitchFamily="2" charset="0"/>
              </a:rPr>
              <a:t>Isso para se evitar acusações de manipulação, por parte dos vicentinos, ou mesmo quaisquer tipos de favorecimentos para candidatos, em prejuízo de seu nome.</a:t>
            </a:r>
          </a:p>
          <a:p>
            <a:pPr marL="457200" lvl="1" indent="0" algn="just">
              <a:spcBef>
                <a:spcPts val="0"/>
              </a:spcBef>
              <a:buNone/>
            </a:pPr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5A5C6C6-5388-363A-46CD-854DC8FA1D06}"/>
              </a:ext>
            </a:extLst>
          </p:cNvPr>
          <p:cNvSpPr txBox="1">
            <a:spLocks/>
          </p:cNvSpPr>
          <p:nvPr/>
        </p:nvSpPr>
        <p:spPr>
          <a:xfrm>
            <a:off x="716478" y="1171364"/>
            <a:ext cx="10084600" cy="9035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solidFill>
                  <a:srgbClr val="0053A1"/>
                </a:solidFill>
                <a:latin typeface="Garamond" panose="02020404030301010803" pitchFamily="18" charset="0"/>
              </a:rPr>
              <a:t>Esclarecimentos e Orientações Práticas Sobre o Quotidiano Dos Vicentinos</a:t>
            </a:r>
            <a:endParaRPr lang="pt-BR" sz="3600" b="1" dirty="0">
              <a:solidFill>
                <a:srgbClr val="0053A1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3C78A34-ADCD-6B6A-8698-A4C6D4F3BAD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34391" y="960801"/>
            <a:ext cx="1111851" cy="1114076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1A1401EC-AE33-3C17-362C-154C0995427F}"/>
              </a:ext>
            </a:extLst>
          </p:cNvPr>
          <p:cNvSpPr/>
          <p:nvPr/>
        </p:nvSpPr>
        <p:spPr>
          <a:xfrm>
            <a:off x="0" y="0"/>
            <a:ext cx="12192000" cy="903512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RESOLUÇÃO Nº 009/2022  </a:t>
            </a:r>
            <a:r>
              <a:rPr lang="pt-BR" sz="3600" b="1" dirty="0">
                <a:solidFill>
                  <a:schemeClr val="bg1"/>
                </a:solidFill>
                <a:effectLst/>
                <a:latin typeface="Garamond" panose="02020404030301010803" pitchFamily="18" charset="0"/>
              </a:rPr>
              <a:t>- SSVP e POLÍTICA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80328057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A8C830-1349-4DAC-9378-8E7647A5A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478" y="2272156"/>
            <a:ext cx="10456347" cy="3928562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pt-BR" sz="11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pt-BR" b="1" dirty="0">
                <a:latin typeface="Montserrat" panose="00000500000000000000" pitchFamily="2" charset="0"/>
              </a:rPr>
              <a:t>É correto aos candidatos vicentinos distribuírem materiais de campanha às famílias assistidas da SSVP? </a:t>
            </a:r>
          </a:p>
          <a:p>
            <a:pPr algn="just">
              <a:spcBef>
                <a:spcPts val="0"/>
              </a:spcBef>
              <a:buFontTx/>
              <a:buChar char="-"/>
            </a:pPr>
            <a:endParaRPr lang="pt-BR" u="sng" dirty="0">
              <a:latin typeface="Montserrat" panose="00000500000000000000" pitchFamily="2" charset="0"/>
            </a:endParaRP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pt-BR" dirty="0">
                <a:latin typeface="Montserrat" panose="00000500000000000000" pitchFamily="2" charset="0"/>
              </a:rPr>
              <a:t>Durante as visitas oficiais, absolutamente NÃO;</a:t>
            </a:r>
          </a:p>
          <a:p>
            <a:pPr algn="just">
              <a:spcBef>
                <a:spcPts val="0"/>
              </a:spcBef>
              <a:buFontTx/>
              <a:buChar char="-"/>
            </a:pPr>
            <a:endParaRPr lang="pt-BR" dirty="0">
              <a:latin typeface="Montserrat" panose="00000500000000000000" pitchFamily="2" charset="0"/>
            </a:endParaRP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pt-BR" dirty="0">
                <a:latin typeface="Montserrat" panose="00000500000000000000" pitchFamily="2" charset="0"/>
              </a:rPr>
              <a:t>Candidatos devem se atentar, ainda, para eventual configuração de crime eleitoral (a entrega de cestas, por exemplo, pode ser enquadrada em abuso de poder econômico).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67EC32E-E6B9-1C79-9EDE-F916F8B74276}"/>
              </a:ext>
            </a:extLst>
          </p:cNvPr>
          <p:cNvSpPr txBox="1">
            <a:spLocks/>
          </p:cNvSpPr>
          <p:nvPr/>
        </p:nvSpPr>
        <p:spPr>
          <a:xfrm>
            <a:off x="716478" y="1171364"/>
            <a:ext cx="10084600" cy="9035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solidFill>
                  <a:srgbClr val="0053A1"/>
                </a:solidFill>
                <a:latin typeface="Garamond" panose="02020404030301010803" pitchFamily="18" charset="0"/>
              </a:rPr>
              <a:t>Esclarecimentos e Orientações Práticas Sobre o Quotidiano Dos Vicentinos</a:t>
            </a:r>
            <a:endParaRPr lang="pt-BR" sz="3600" b="1" dirty="0">
              <a:solidFill>
                <a:srgbClr val="0053A1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53106C5-28F9-8E8B-C402-B60AAAD899A8}"/>
              </a:ext>
            </a:extLst>
          </p:cNvPr>
          <p:cNvSpPr/>
          <p:nvPr/>
        </p:nvSpPr>
        <p:spPr>
          <a:xfrm>
            <a:off x="0" y="0"/>
            <a:ext cx="12192000" cy="903512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RESOLUÇÃO Nº 009/2022  </a:t>
            </a:r>
            <a:r>
              <a:rPr lang="pt-BR" sz="3600" b="1" dirty="0">
                <a:solidFill>
                  <a:schemeClr val="bg1"/>
                </a:solidFill>
                <a:effectLst/>
                <a:latin typeface="Garamond" panose="02020404030301010803" pitchFamily="18" charset="0"/>
              </a:rPr>
              <a:t>- SSVP e POLÍTICA</a:t>
            </a:r>
            <a:endParaRPr lang="pt-BR" sz="36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73BD906-BB9D-5874-91B5-C8804980E4C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34391" y="960801"/>
            <a:ext cx="1111851" cy="111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18492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A8C830-1349-4DAC-9378-8E7647A5A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1" y="2132166"/>
            <a:ext cx="11723916" cy="4167618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b="1" dirty="0">
                <a:latin typeface="Montserrat" panose="00000500000000000000" pitchFamily="2" charset="0"/>
              </a:rPr>
              <a:t>Então, quando será correto aos candidatos vicentinos se apresentarem como tais e/ou distribuírem materiais de campanha às famílias assistidas da SSVP? </a:t>
            </a:r>
          </a:p>
          <a:p>
            <a:pPr algn="just">
              <a:spcBef>
                <a:spcPts val="0"/>
              </a:spcBef>
              <a:buFontTx/>
              <a:buChar char="-"/>
            </a:pPr>
            <a:endParaRPr lang="pt-BR" u="sng" dirty="0">
              <a:latin typeface="Montserrat" panose="00000500000000000000" pitchFamily="2" charset="0"/>
            </a:endParaRP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pt-BR" dirty="0">
                <a:latin typeface="Montserrat" panose="00000500000000000000" pitchFamily="2" charset="0"/>
              </a:rPr>
              <a:t>O problema aqui não é se apresentar como candidatos. Mas “fazer campanha” durante uma visita oficial em nome da SSVP;</a:t>
            </a:r>
          </a:p>
          <a:p>
            <a:pPr algn="just">
              <a:spcBef>
                <a:spcPts val="0"/>
              </a:spcBef>
              <a:buFontTx/>
              <a:buChar char="-"/>
            </a:pPr>
            <a:endParaRPr lang="pt-BR" dirty="0">
              <a:latin typeface="Montserrat" panose="00000500000000000000" pitchFamily="2" charset="0"/>
            </a:endParaRP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pt-BR" dirty="0">
                <a:latin typeface="Montserrat" panose="00000500000000000000" pitchFamily="2" charset="0"/>
              </a:rPr>
              <a:t>Por isso que a orientação é fazer isso em eventos privados, organizados especificamente pelas campanhas dos candidatos. Em momentos diferentes das visitas oficiais em nome das Conferências (da SSVP).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AE82917-E8B0-AF87-40BA-F14EE16FA361}"/>
              </a:ext>
            </a:extLst>
          </p:cNvPr>
          <p:cNvSpPr txBox="1">
            <a:spLocks/>
          </p:cNvSpPr>
          <p:nvPr/>
        </p:nvSpPr>
        <p:spPr>
          <a:xfrm>
            <a:off x="716478" y="1171364"/>
            <a:ext cx="10084600" cy="9035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solidFill>
                  <a:srgbClr val="0053A1"/>
                </a:solidFill>
                <a:latin typeface="Garamond" panose="02020404030301010803" pitchFamily="18" charset="0"/>
              </a:rPr>
              <a:t>Esclarecimentos e Orientações Práticas Sobre o Quotidiano Dos Vicentinos</a:t>
            </a:r>
            <a:endParaRPr lang="pt-BR" sz="3600" b="1" dirty="0">
              <a:solidFill>
                <a:srgbClr val="0053A1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A65D9E1-D0E7-489F-A0C0-366953EFC05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34391" y="960801"/>
            <a:ext cx="1111851" cy="1114076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8E7A4D2-E0B3-7B61-606B-B70924D13823}"/>
              </a:ext>
            </a:extLst>
          </p:cNvPr>
          <p:cNvSpPr/>
          <p:nvPr/>
        </p:nvSpPr>
        <p:spPr>
          <a:xfrm>
            <a:off x="0" y="0"/>
            <a:ext cx="12192000" cy="903512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RESOLUÇÃO Nº 009/2022  </a:t>
            </a:r>
            <a:r>
              <a:rPr lang="pt-BR" sz="3600" b="1" dirty="0">
                <a:solidFill>
                  <a:schemeClr val="bg1"/>
                </a:solidFill>
                <a:effectLst/>
                <a:latin typeface="Garamond" panose="02020404030301010803" pitchFamily="18" charset="0"/>
              </a:rPr>
              <a:t>- SSVP e POLÍTICA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56642779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A8C830-1349-4DAC-9378-8E7647A5A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113" y="2341254"/>
            <a:ext cx="10758487" cy="3502334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b="1" dirty="0">
                <a:latin typeface="Montserrat" panose="00000500000000000000" pitchFamily="2" charset="0"/>
              </a:rPr>
              <a:t>Quais devem ser as orientações a serem aplicadas aos internos / moradores / usuários dos serviços de Obras Unidas da SSVP (notadamente, lares de idosos, abrigos, hospitais, creches, entre outras)? 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dirty="0">
              <a:latin typeface="Montserrat" panose="00000500000000000000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dirty="0">
                <a:latin typeface="Montserrat" panose="00000500000000000000" pitchFamily="2" charset="0"/>
              </a:rPr>
              <a:t>- As mesmas orientações às demais às famílias assistidas, com as devidas adaptações, pelo fato de morarem em residências comuns administradas diretamente pela SSVP.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D050932-489B-672C-BF18-A563EB1A3B62}"/>
              </a:ext>
            </a:extLst>
          </p:cNvPr>
          <p:cNvSpPr txBox="1">
            <a:spLocks/>
          </p:cNvSpPr>
          <p:nvPr/>
        </p:nvSpPr>
        <p:spPr>
          <a:xfrm>
            <a:off x="716478" y="1171364"/>
            <a:ext cx="10084600" cy="9035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solidFill>
                  <a:srgbClr val="0053A1"/>
                </a:solidFill>
                <a:latin typeface="Garamond" panose="02020404030301010803" pitchFamily="18" charset="0"/>
              </a:rPr>
              <a:t>Esclarecimentos e Orientações Práticas Sobre o Quotidiano Dos Vicentinos</a:t>
            </a:r>
            <a:endParaRPr lang="pt-BR" sz="3600" b="1" dirty="0">
              <a:solidFill>
                <a:srgbClr val="0053A1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7BF3374-2B30-A0C2-1EAD-034B30589243}"/>
              </a:ext>
            </a:extLst>
          </p:cNvPr>
          <p:cNvSpPr/>
          <p:nvPr/>
        </p:nvSpPr>
        <p:spPr>
          <a:xfrm>
            <a:off x="0" y="0"/>
            <a:ext cx="12192000" cy="903512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RESOLUÇÃO Nº 009/2022  </a:t>
            </a:r>
            <a:r>
              <a:rPr lang="pt-BR" sz="3600" b="1" dirty="0">
                <a:solidFill>
                  <a:schemeClr val="bg1"/>
                </a:solidFill>
                <a:effectLst/>
                <a:latin typeface="Garamond" panose="02020404030301010803" pitchFamily="18" charset="0"/>
              </a:rPr>
              <a:t>- SSVP e POLÍTICA</a:t>
            </a:r>
            <a:endParaRPr lang="pt-BR" sz="36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AFBAADF-84CD-1172-B778-D686ED14AF5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34391" y="960801"/>
            <a:ext cx="1111851" cy="111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13572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A8C830-1349-4DAC-9378-8E7647A5A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042" y="2371222"/>
            <a:ext cx="11723916" cy="3315414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b="1" dirty="0">
                <a:latin typeface="Montserrat" panose="00000500000000000000" pitchFamily="2" charset="0"/>
              </a:rPr>
              <a:t>É correto os candidatos vicentinos distribuírem materiais de campanha nas sedes dos Conselhos e Obras da SSVP?</a:t>
            </a:r>
          </a:p>
          <a:p>
            <a:pPr algn="just">
              <a:spcBef>
                <a:spcPts val="0"/>
              </a:spcBef>
              <a:buFontTx/>
              <a:buChar char="-"/>
            </a:pPr>
            <a:endParaRPr lang="pt-BR" dirty="0">
              <a:latin typeface="Montserrat" panose="00000500000000000000" pitchFamily="2" charset="0"/>
            </a:endParaRP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pt-BR" dirty="0">
                <a:latin typeface="Montserrat" panose="00000500000000000000" pitchFamily="2" charset="0"/>
              </a:rPr>
              <a:t>Não é correto e, por isso, está proibido.</a:t>
            </a:r>
          </a:p>
          <a:p>
            <a:pPr algn="just">
              <a:spcBef>
                <a:spcPts val="0"/>
              </a:spcBef>
              <a:buFontTx/>
              <a:buChar char="-"/>
            </a:pPr>
            <a:endParaRPr lang="pt-BR" dirty="0">
              <a:latin typeface="Montserrat" panose="00000500000000000000" pitchFamily="2" charset="0"/>
            </a:endParaRP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pt-BR" dirty="0">
                <a:latin typeface="Montserrat" panose="00000500000000000000" pitchFamily="2" charset="0"/>
              </a:rPr>
              <a:t>E a proibição vai além: em nenhuma hipótese se pode afixar faixas, cartazes ou outro material de propaganda política nos prédios, casas, sedes ou quaisquer tipos de imóveis pertencentes à SSVP.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757A5F8-9F29-6EEA-D32D-D3FCA22F0869}"/>
              </a:ext>
            </a:extLst>
          </p:cNvPr>
          <p:cNvSpPr txBox="1">
            <a:spLocks/>
          </p:cNvSpPr>
          <p:nvPr/>
        </p:nvSpPr>
        <p:spPr>
          <a:xfrm>
            <a:off x="716478" y="1171364"/>
            <a:ext cx="10084600" cy="9035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solidFill>
                  <a:srgbClr val="0053A1"/>
                </a:solidFill>
                <a:latin typeface="Garamond" panose="02020404030301010803" pitchFamily="18" charset="0"/>
              </a:rPr>
              <a:t>Esclarecimentos e Orientações Práticas Sobre o Quotidiano Dos Vicentinos</a:t>
            </a:r>
            <a:endParaRPr lang="pt-BR" sz="3600" b="1" dirty="0">
              <a:solidFill>
                <a:srgbClr val="0053A1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4FDE918-A496-5474-05CF-4F75E87B6B6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34391" y="960801"/>
            <a:ext cx="1111851" cy="1114076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7592EEB9-80C6-8A87-F644-1E5625D7E371}"/>
              </a:ext>
            </a:extLst>
          </p:cNvPr>
          <p:cNvSpPr/>
          <p:nvPr/>
        </p:nvSpPr>
        <p:spPr>
          <a:xfrm>
            <a:off x="0" y="0"/>
            <a:ext cx="12192000" cy="903512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RESOLUÇÃO Nº 009/2022  </a:t>
            </a:r>
            <a:r>
              <a:rPr lang="pt-BR" sz="3600" b="1" dirty="0">
                <a:solidFill>
                  <a:schemeClr val="bg1"/>
                </a:solidFill>
                <a:effectLst/>
                <a:latin typeface="Garamond" panose="02020404030301010803" pitchFamily="18" charset="0"/>
              </a:rPr>
              <a:t>- SSVP e POLÍTICA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17940473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A8C830-1349-4DAC-9378-8E7647A5A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042" y="2177308"/>
            <a:ext cx="11723916" cy="4026599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b="1" dirty="0">
                <a:latin typeface="Montserrat" panose="00000500000000000000" pitchFamily="2" charset="0"/>
              </a:rPr>
              <a:t>As Conferências, Conselhos e Obras Unidas e Especiais podem receber candidatos vicentinos em suas sedes e/ou locais de reuniões e eventos durante a realização de campanhas? E durante o exercício de mandatos eletivos?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dirty="0">
              <a:latin typeface="Montserrat" panose="00000500000000000000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dirty="0">
                <a:latin typeface="Montserrat" panose="00000500000000000000" pitchFamily="2" charset="0"/>
              </a:rPr>
              <a:t>- Em períodos fora de campanha não há impedimento (desde que não se converta em atos políticos, mas de discussão ou apresentação de algo assunto ou projeto);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dirty="0">
              <a:latin typeface="Montserrat" panose="00000500000000000000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dirty="0">
                <a:latin typeface="Montserrat" panose="00000500000000000000" pitchFamily="2" charset="0"/>
              </a:rPr>
              <a:t>- O comparecimento de candidatos em ambientes da SSVP deve ser cuidadosa apenas, mas sem exageros.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8D9A3FC-09B6-747A-F97A-03E3425E658F}"/>
              </a:ext>
            </a:extLst>
          </p:cNvPr>
          <p:cNvSpPr txBox="1">
            <a:spLocks/>
          </p:cNvSpPr>
          <p:nvPr/>
        </p:nvSpPr>
        <p:spPr>
          <a:xfrm>
            <a:off x="716478" y="1171364"/>
            <a:ext cx="10084600" cy="9035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solidFill>
                  <a:srgbClr val="0053A1"/>
                </a:solidFill>
                <a:latin typeface="Garamond" panose="02020404030301010803" pitchFamily="18" charset="0"/>
              </a:rPr>
              <a:t>Esclarecimentos e Orientações Práticas Sobre o Quotidiano Dos Vicentinos</a:t>
            </a:r>
            <a:endParaRPr lang="pt-BR" sz="3600" b="1" dirty="0">
              <a:solidFill>
                <a:srgbClr val="0053A1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D6E4924-848D-AB54-B27C-0A39665848E0}"/>
              </a:ext>
            </a:extLst>
          </p:cNvPr>
          <p:cNvSpPr/>
          <p:nvPr/>
        </p:nvSpPr>
        <p:spPr>
          <a:xfrm>
            <a:off x="0" y="0"/>
            <a:ext cx="12192000" cy="903512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RESOLUÇÃO Nº 009/2022  </a:t>
            </a:r>
            <a:r>
              <a:rPr lang="pt-BR" sz="3600" b="1" dirty="0">
                <a:solidFill>
                  <a:schemeClr val="bg1"/>
                </a:solidFill>
                <a:effectLst/>
                <a:latin typeface="Garamond" panose="02020404030301010803" pitchFamily="18" charset="0"/>
              </a:rPr>
              <a:t>- SSVP e POLÍTICA</a:t>
            </a:r>
            <a:endParaRPr lang="pt-BR" sz="36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BCEAF0F-F3C2-F4D8-8AF8-BBB28338551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34391" y="960801"/>
            <a:ext cx="1111851" cy="111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581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A8C830-1349-4DAC-9378-8E7647A5A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504" y="2086651"/>
            <a:ext cx="11477996" cy="36253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b="1" u="sng" dirty="0">
                <a:latin typeface="Montserrat" panose="00000500000000000000" pitchFamily="2" charset="0"/>
              </a:rPr>
              <a:t>O que quer a SSVP com o novo documento?</a:t>
            </a:r>
            <a:endParaRPr lang="pt-BR" dirty="0">
              <a:latin typeface="Montserrat" panose="00000500000000000000" pitchFamily="2" charset="0"/>
            </a:endParaRPr>
          </a:p>
          <a:p>
            <a:pPr marL="0" indent="0" algn="just">
              <a:buNone/>
            </a:pPr>
            <a:endParaRPr lang="pt-BR" dirty="0">
              <a:latin typeface="Montserrat" panose="00000500000000000000" pitchFamily="2" charset="0"/>
            </a:endParaRPr>
          </a:p>
          <a:p>
            <a:pPr algn="just">
              <a:buFontTx/>
              <a:buChar char="-"/>
            </a:pPr>
            <a:r>
              <a:rPr lang="pt-BR" dirty="0">
                <a:latin typeface="Montserrat" panose="00000500000000000000" pitchFamily="2" charset="0"/>
              </a:rPr>
              <a:t>Uma orientação oficial consolidada (ou seja, num único documento);</a:t>
            </a:r>
          </a:p>
          <a:p>
            <a:pPr algn="just">
              <a:buFontTx/>
              <a:buChar char="-"/>
            </a:pPr>
            <a:r>
              <a:rPr lang="pt-BR" dirty="0">
                <a:latin typeface="Montserrat" panose="00000500000000000000" pitchFamily="2" charset="0"/>
              </a:rPr>
              <a:t>Meditação madura e cristã sobre o tema (política), inclusive com orientações específicas da própria Igreja;</a:t>
            </a:r>
          </a:p>
          <a:p>
            <a:pPr algn="just">
              <a:buFontTx/>
              <a:buChar char="-"/>
            </a:pPr>
            <a:r>
              <a:rPr lang="pt-BR" dirty="0">
                <a:latin typeface="Montserrat" panose="00000500000000000000" pitchFamily="2" charset="0"/>
              </a:rPr>
              <a:t>Expressar o que quer a SSVP do Brasil.</a:t>
            </a: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ED90EC3D-482A-4E73-B198-E8341A0D0973}"/>
              </a:ext>
            </a:extLst>
          </p:cNvPr>
          <p:cNvSpPr txBox="1">
            <a:spLocks/>
          </p:cNvSpPr>
          <p:nvPr/>
        </p:nvSpPr>
        <p:spPr>
          <a:xfrm>
            <a:off x="107349" y="1252147"/>
            <a:ext cx="10830296" cy="7243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>
                <a:solidFill>
                  <a:srgbClr val="0053A1"/>
                </a:solidFill>
                <a:latin typeface="Garamond" panose="02020404030301010803" pitchFamily="18" charset="0"/>
              </a:rPr>
              <a:t>Resolução Nº 009/2022, da Diretoria do CNB da SSVP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4A62853B-84B8-CB29-8106-51B75CD6E7C2}"/>
              </a:ext>
            </a:extLst>
          </p:cNvPr>
          <p:cNvSpPr/>
          <p:nvPr/>
        </p:nvSpPr>
        <p:spPr>
          <a:xfrm>
            <a:off x="0" y="0"/>
            <a:ext cx="12192000" cy="1110043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>
                <a:latin typeface="Garamond" panose="02020404030301010803" pitchFamily="18" charset="0"/>
              </a:rPr>
              <a:t>SSVP E POLÍTICA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15147D5-DEA3-0B08-CEAF-A3086F21EBA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58178" y="1277319"/>
            <a:ext cx="1111851" cy="111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89242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A8C830-1349-4DAC-9378-8E7647A5A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042" y="2317707"/>
            <a:ext cx="11723916" cy="388301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pt-BR" sz="11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pt-BR" b="1" dirty="0">
                <a:latin typeface="Montserrat" panose="00000500000000000000" pitchFamily="2" charset="0"/>
              </a:rPr>
              <a:t>Quais as orientações aos vicentinos ativos (confrades / consócias) se aplicam aos Aspirantes e visitantes da SSVP? E aos vicentinos afastados, empregados, ex-vicentinos e outros? Quais procedimentos devem ser adotados pelas unidades vicentinas?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u="sng" dirty="0">
              <a:latin typeface="Montserrat" panose="00000500000000000000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dirty="0">
                <a:latin typeface="Montserrat" panose="00000500000000000000" pitchFamily="2" charset="0"/>
              </a:rPr>
              <a:t>- As mesmas para todos, no que couber;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dirty="0">
              <a:latin typeface="Montserrat" panose="00000500000000000000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dirty="0">
                <a:latin typeface="Montserrat" panose="00000500000000000000" pitchFamily="2" charset="0"/>
              </a:rPr>
              <a:t>- Aqueles que não estão mais participando da SSVP não tem autorização para divulgar informação falsa. Deve-se representar diretamente junto ao candidato ou aos órgãos de Controle eleitoral (especialmente MP).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9346E03-7F73-F88F-9CB0-F8FA122EA18A}"/>
              </a:ext>
            </a:extLst>
          </p:cNvPr>
          <p:cNvSpPr txBox="1">
            <a:spLocks/>
          </p:cNvSpPr>
          <p:nvPr/>
        </p:nvSpPr>
        <p:spPr>
          <a:xfrm>
            <a:off x="716478" y="1171364"/>
            <a:ext cx="10084600" cy="9035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solidFill>
                  <a:srgbClr val="0053A1"/>
                </a:solidFill>
                <a:latin typeface="Garamond" panose="02020404030301010803" pitchFamily="18" charset="0"/>
              </a:rPr>
              <a:t>Esclarecimentos e Orientações Práticas Sobre o Quotidiano Dos Vicentinos</a:t>
            </a:r>
            <a:endParaRPr lang="pt-BR" sz="3600" b="1" dirty="0">
              <a:solidFill>
                <a:srgbClr val="0053A1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75E79B0-1CC2-8A8A-92A5-D7E9D6EEF32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34391" y="960801"/>
            <a:ext cx="1111851" cy="1114076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86499D2B-04FD-063C-815F-6B728F98522F}"/>
              </a:ext>
            </a:extLst>
          </p:cNvPr>
          <p:cNvSpPr/>
          <p:nvPr/>
        </p:nvSpPr>
        <p:spPr>
          <a:xfrm>
            <a:off x="0" y="0"/>
            <a:ext cx="12192000" cy="903512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RESOLUÇÃO Nº 009/2022  </a:t>
            </a:r>
            <a:r>
              <a:rPr lang="pt-BR" sz="3600" b="1" dirty="0">
                <a:solidFill>
                  <a:schemeClr val="bg1"/>
                </a:solidFill>
                <a:effectLst/>
                <a:latin typeface="Garamond" panose="02020404030301010803" pitchFamily="18" charset="0"/>
              </a:rPr>
              <a:t>- SSVP e POLÍTICA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61221327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A8C830-1349-4DAC-9378-8E7647A5A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1" y="2243138"/>
            <a:ext cx="11723916" cy="4111076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b="1" dirty="0">
                <a:latin typeface="Montserrat" panose="00000500000000000000" pitchFamily="2" charset="0"/>
              </a:rPr>
              <a:t>Quais as orientações aos demais agentes públicos e políticos durante a realização de campanhas e/ou no exercício dos cargos e funções para os quais foram nomeados?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1200" u="sng" dirty="0">
              <a:latin typeface="Montserrat" panose="00000500000000000000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dirty="0">
                <a:latin typeface="Montserrat" panose="00000500000000000000" pitchFamily="2" charset="0"/>
              </a:rPr>
              <a:t>- As mesmas para todos, no que couber;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1200" dirty="0">
              <a:latin typeface="Montserrat" panose="00000500000000000000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dirty="0">
                <a:latin typeface="Montserrat" panose="00000500000000000000" pitchFamily="2" charset="0"/>
              </a:rPr>
              <a:t>- O que precisa haver, por parte de todos, especialmente dos agentes políticos, é a correta separação de suas opiniões pessoais, portanto, privadas, do posicionamento oficial da SSVP sobre todo e qualquer tema, principalmente naqueles que forem divergentes.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D7A7345-F2BC-0BF5-9256-6A562951872C}"/>
              </a:ext>
            </a:extLst>
          </p:cNvPr>
          <p:cNvSpPr txBox="1">
            <a:spLocks/>
          </p:cNvSpPr>
          <p:nvPr/>
        </p:nvSpPr>
        <p:spPr>
          <a:xfrm>
            <a:off x="716478" y="1171364"/>
            <a:ext cx="10084600" cy="9035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solidFill>
                  <a:srgbClr val="0053A1"/>
                </a:solidFill>
                <a:latin typeface="Garamond" panose="02020404030301010803" pitchFamily="18" charset="0"/>
              </a:rPr>
              <a:t>Esclarecimentos e Orientações Práticas Sobre o Quotidiano Dos Vicentinos</a:t>
            </a:r>
            <a:endParaRPr lang="pt-BR" sz="3600" b="1" dirty="0">
              <a:solidFill>
                <a:srgbClr val="0053A1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100D672-424D-05FD-6F86-BA3703DAF2B9}"/>
              </a:ext>
            </a:extLst>
          </p:cNvPr>
          <p:cNvSpPr/>
          <p:nvPr/>
        </p:nvSpPr>
        <p:spPr>
          <a:xfrm>
            <a:off x="0" y="0"/>
            <a:ext cx="12192000" cy="903512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RESOLUÇÃO Nº 009/2022  </a:t>
            </a:r>
            <a:r>
              <a:rPr lang="pt-BR" sz="3600" b="1" dirty="0">
                <a:solidFill>
                  <a:schemeClr val="bg1"/>
                </a:solidFill>
                <a:effectLst/>
                <a:latin typeface="Garamond" panose="02020404030301010803" pitchFamily="18" charset="0"/>
              </a:rPr>
              <a:t>- SSVP e POLÍTICA</a:t>
            </a:r>
            <a:endParaRPr lang="pt-BR" sz="36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29FF262-0313-6BEC-56B4-63CF1DA292E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34391" y="960801"/>
            <a:ext cx="1111851" cy="111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9440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A8C830-1349-4DAC-9378-8E7647A5A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1" y="2371222"/>
            <a:ext cx="11723916" cy="3928562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b="1" dirty="0">
                <a:latin typeface="Montserrat" panose="00000500000000000000" pitchFamily="2" charset="0"/>
              </a:rPr>
              <a:t>No caso de vicentinos que estão como “agentes políticos” e/ou trabalham diretamente para esses (ou outros) como “agentes públicos”, contratados para assessoria de mandatos eletivos, qual o melhor procedimento para exercício de sua liberdade de expressão?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dirty="0">
              <a:latin typeface="Montserrat" panose="00000500000000000000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dirty="0">
                <a:latin typeface="Montserrat" panose="00000500000000000000" pitchFamily="2" charset="0"/>
              </a:rPr>
              <a:t>- Todos tem o sagrado direito de se manifestar livremente. Todavia, de forma alguma, nesses casos pode sequer parecer confundido com o “da SSVP” (porque não pode ser); </a:t>
            </a:r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95858C8-2945-C2F2-708A-3DBAEB2B8889}"/>
              </a:ext>
            </a:extLst>
          </p:cNvPr>
          <p:cNvSpPr txBox="1">
            <a:spLocks/>
          </p:cNvSpPr>
          <p:nvPr/>
        </p:nvSpPr>
        <p:spPr>
          <a:xfrm>
            <a:off x="716478" y="1171364"/>
            <a:ext cx="10084600" cy="9035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solidFill>
                  <a:srgbClr val="0053A1"/>
                </a:solidFill>
                <a:latin typeface="Garamond" panose="02020404030301010803" pitchFamily="18" charset="0"/>
              </a:rPr>
              <a:t>Esclarecimentos e Orientações Práticas Sobre o Quotidiano Dos Vicentinos</a:t>
            </a:r>
            <a:endParaRPr lang="pt-BR" sz="3600" b="1" dirty="0">
              <a:solidFill>
                <a:srgbClr val="0053A1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D39463F-C47F-EBF6-6750-4554EC3BA19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34391" y="960801"/>
            <a:ext cx="1111851" cy="1114076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54D79F19-CD63-00C3-7DC9-778961C7CB46}"/>
              </a:ext>
            </a:extLst>
          </p:cNvPr>
          <p:cNvSpPr/>
          <p:nvPr/>
        </p:nvSpPr>
        <p:spPr>
          <a:xfrm>
            <a:off x="0" y="0"/>
            <a:ext cx="12192000" cy="903512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RESOLUÇÃO Nº 009/2022  </a:t>
            </a:r>
            <a:r>
              <a:rPr lang="pt-BR" sz="3600" b="1" dirty="0">
                <a:solidFill>
                  <a:schemeClr val="bg1"/>
                </a:solidFill>
                <a:effectLst/>
                <a:latin typeface="Garamond" panose="02020404030301010803" pitchFamily="18" charset="0"/>
              </a:rPr>
              <a:t>- SSVP e POLÍTICA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56522166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A8C830-1349-4DAC-9378-8E7647A5A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1" y="2132166"/>
            <a:ext cx="11723916" cy="3969309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pt-BR" dirty="0">
              <a:latin typeface="Montserrat" panose="00000500000000000000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dirty="0">
                <a:latin typeface="Montserrat" panose="00000500000000000000" pitchFamily="2" charset="0"/>
              </a:rPr>
              <a:t>- Qualquer manifestação política deve estar bem claramente de cunha pessoal, totalmente separada do que pensa e da forma como age a SSVP;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dirty="0">
              <a:latin typeface="Montserrat" panose="00000500000000000000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dirty="0">
                <a:latin typeface="Montserrat" panose="00000500000000000000" pitchFamily="2" charset="0"/>
              </a:rPr>
              <a:t>- Hoje em dia, com a difusão das “redes sociais”, deve haver uma preocupação em separar aquelas pessoais das que estão diretamente ligadas a mandatos eletivos, por exemplo.</a:t>
            </a:r>
          </a:p>
          <a:p>
            <a:pPr marL="457200" lvl="1" indent="0" algn="just">
              <a:spcBef>
                <a:spcPts val="0"/>
              </a:spcBef>
              <a:buNone/>
            </a:pPr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95858C8-2945-C2F2-708A-3DBAEB2B8889}"/>
              </a:ext>
            </a:extLst>
          </p:cNvPr>
          <p:cNvSpPr txBox="1">
            <a:spLocks/>
          </p:cNvSpPr>
          <p:nvPr/>
        </p:nvSpPr>
        <p:spPr>
          <a:xfrm>
            <a:off x="716478" y="1171364"/>
            <a:ext cx="10084600" cy="9035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solidFill>
                  <a:srgbClr val="0053A1"/>
                </a:solidFill>
                <a:latin typeface="Garamond" panose="02020404030301010803" pitchFamily="18" charset="0"/>
              </a:rPr>
              <a:t>Esclarecimentos e Orientações Práticas Sobre o Quotidiano Dos Vicentinos</a:t>
            </a:r>
            <a:endParaRPr lang="pt-BR" sz="3600" b="1" dirty="0">
              <a:solidFill>
                <a:srgbClr val="0053A1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EAC6CBF-1269-A9DF-7E72-C6D88A6CDA68}"/>
              </a:ext>
            </a:extLst>
          </p:cNvPr>
          <p:cNvSpPr/>
          <p:nvPr/>
        </p:nvSpPr>
        <p:spPr>
          <a:xfrm>
            <a:off x="0" y="0"/>
            <a:ext cx="12192000" cy="903512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RESOLUÇÃO Nº 009/2022  </a:t>
            </a:r>
            <a:r>
              <a:rPr lang="pt-BR" sz="3600" b="1" dirty="0">
                <a:solidFill>
                  <a:schemeClr val="bg1"/>
                </a:solidFill>
                <a:effectLst/>
                <a:latin typeface="Garamond" panose="02020404030301010803" pitchFamily="18" charset="0"/>
              </a:rPr>
              <a:t>- SSVP e POLÍTICA</a:t>
            </a:r>
            <a:endParaRPr lang="pt-BR" sz="36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6E129C4-842E-123D-65BE-8F507F2A038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34391" y="960801"/>
            <a:ext cx="1111851" cy="111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849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A8C830-1349-4DAC-9378-8E7647A5A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042" y="2132166"/>
            <a:ext cx="11723916" cy="3730253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pt-BR" sz="2600" dirty="0">
              <a:latin typeface="Montserrat" panose="00000500000000000000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dirty="0">
                <a:latin typeface="Montserrat" panose="00000500000000000000" pitchFamily="2" charset="0"/>
              </a:rPr>
              <a:t>- manifestação política deve estar bem claramente de cunha pessoal, totalmente separada do que pensa e da forma como age a SSVP;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dirty="0">
              <a:latin typeface="Montserrat" panose="00000500000000000000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dirty="0">
                <a:latin typeface="Montserrat" panose="00000500000000000000" pitchFamily="2" charset="0"/>
              </a:rPr>
              <a:t>- Hoje em dia, com a difusão das “redes sociais”, deve haver uma preocupação em separar aquelas pessoais das que estão diretamente ligadas a mandatos eletivos, por exemplo.</a:t>
            </a:r>
          </a:p>
          <a:p>
            <a:pPr marL="457200" lvl="1" indent="0" algn="just">
              <a:spcBef>
                <a:spcPts val="0"/>
              </a:spcBef>
              <a:buNone/>
            </a:pPr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9A87E0-4CB9-45D3-6350-07E599112D98}"/>
              </a:ext>
            </a:extLst>
          </p:cNvPr>
          <p:cNvSpPr txBox="1">
            <a:spLocks/>
          </p:cNvSpPr>
          <p:nvPr/>
        </p:nvSpPr>
        <p:spPr>
          <a:xfrm>
            <a:off x="716478" y="1171364"/>
            <a:ext cx="10084600" cy="9035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solidFill>
                  <a:srgbClr val="0053A1"/>
                </a:solidFill>
                <a:latin typeface="Garamond" panose="02020404030301010803" pitchFamily="18" charset="0"/>
              </a:rPr>
              <a:t>Esclarecimentos e Orientações Práticas Sobre o Quotidiano Dos Vicentinos</a:t>
            </a:r>
            <a:endParaRPr lang="pt-BR" sz="3600" b="1" dirty="0">
              <a:solidFill>
                <a:srgbClr val="0053A1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AF9F9B7E-029A-7036-654A-89C3B159DC73}"/>
              </a:ext>
            </a:extLst>
          </p:cNvPr>
          <p:cNvSpPr/>
          <p:nvPr/>
        </p:nvSpPr>
        <p:spPr>
          <a:xfrm>
            <a:off x="0" y="0"/>
            <a:ext cx="12192000" cy="903512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RESOLUÇÃO Nº 009/2022  </a:t>
            </a:r>
            <a:r>
              <a:rPr lang="pt-BR" sz="3600" b="1" dirty="0">
                <a:solidFill>
                  <a:schemeClr val="bg1"/>
                </a:solidFill>
                <a:effectLst/>
                <a:latin typeface="Garamond" panose="02020404030301010803" pitchFamily="18" charset="0"/>
              </a:rPr>
              <a:t>- SSVP e POLÍTICA</a:t>
            </a:r>
            <a:endParaRPr lang="pt-BR" sz="36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4AD3FAC-4C85-D9D5-D19C-CAA04AF99B7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34391" y="960801"/>
            <a:ext cx="1111851" cy="111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98919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A8C830-1349-4DAC-9378-8E7647A5A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4462" y="2486023"/>
            <a:ext cx="9386615" cy="2914651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b="1" dirty="0">
                <a:latin typeface="Montserrat" panose="00000500000000000000" pitchFamily="2" charset="0"/>
              </a:rPr>
              <a:t>Quais as sanções um candidato vicentino poderá sofrer por desrespeitar as normas da SSVP no que se refere ao processo político-eleitoral?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u="sng" dirty="0">
              <a:latin typeface="Montserrat" panose="00000500000000000000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dirty="0">
                <a:latin typeface="Montserrat" panose="00000500000000000000" pitchFamily="2" charset="0"/>
              </a:rPr>
              <a:t>- Todos e quaisquer vicentinos, não apenas os candidatos em eleições políticas, estão sujeitos ao “Código de Conduta Ética do Vicentino e da Administração da SSVP” - versão 2022 ou posterior.</a:t>
            </a:r>
          </a:p>
          <a:p>
            <a:pPr marL="457200" lvl="1" indent="0" algn="just">
              <a:spcBef>
                <a:spcPts val="0"/>
              </a:spcBef>
              <a:buNone/>
            </a:pPr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ED70E5D-3FEF-17E8-AB87-C59F9E97CD76}"/>
              </a:ext>
            </a:extLst>
          </p:cNvPr>
          <p:cNvSpPr txBox="1">
            <a:spLocks/>
          </p:cNvSpPr>
          <p:nvPr/>
        </p:nvSpPr>
        <p:spPr>
          <a:xfrm>
            <a:off x="716478" y="1171364"/>
            <a:ext cx="10084600" cy="9035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solidFill>
                  <a:srgbClr val="0053A1"/>
                </a:solidFill>
                <a:latin typeface="Garamond" panose="02020404030301010803" pitchFamily="18" charset="0"/>
              </a:rPr>
              <a:t>Esclarecimentos e Orientações Práticas Sobre o Quotidiano Dos Vicentinos</a:t>
            </a:r>
            <a:endParaRPr lang="pt-BR" sz="3600" b="1" dirty="0">
              <a:solidFill>
                <a:srgbClr val="0053A1"/>
              </a:solidFill>
              <a:latin typeface="Garamond" panose="02020404030301010803" pitchFamily="18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1E248AD-C690-D6B9-32CD-1A752236403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34391" y="960801"/>
            <a:ext cx="1111851" cy="1114076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BE5F70F4-716B-C820-53A9-AD1A9B4CB279}"/>
              </a:ext>
            </a:extLst>
          </p:cNvPr>
          <p:cNvSpPr/>
          <p:nvPr/>
        </p:nvSpPr>
        <p:spPr>
          <a:xfrm>
            <a:off x="0" y="0"/>
            <a:ext cx="12192000" cy="903512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RESOLUÇÃO Nº 009/2022  </a:t>
            </a:r>
            <a:r>
              <a:rPr lang="pt-BR" sz="3600" b="1" dirty="0">
                <a:solidFill>
                  <a:schemeClr val="bg1"/>
                </a:solidFill>
                <a:effectLst/>
                <a:latin typeface="Garamond" panose="02020404030301010803" pitchFamily="18" charset="0"/>
              </a:rPr>
              <a:t>- SSVP e POLÍTICA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54081812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A8C830-1349-4DAC-9378-8E7647A5A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042" y="2012624"/>
            <a:ext cx="11723916" cy="4188094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b="1" dirty="0">
                <a:latin typeface="Montserrat" panose="00000500000000000000" pitchFamily="2" charset="0"/>
              </a:rPr>
              <a:t>Ocorrendo pontos de divergências ou dúvidas na aplicação dessas normas, com o surgimento de conflitos ou não, ou para formalização de denúncias, questionamentos e esclarecimentos, quais os procedimentos mais adequados devem ser adotados por vicentinos e unidades vicentinas em geral?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u="sng" dirty="0">
              <a:latin typeface="Montserrat" panose="00000500000000000000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dirty="0">
                <a:latin typeface="Montserrat" panose="00000500000000000000" pitchFamily="2" charset="0"/>
              </a:rPr>
              <a:t>- uma orientação bastante clara deve ser dada a todos os vicentinos: nenhuma divergência interna, chamada de litígio ou disputa vicentina, poderá ser buscada fora do âmbito administrativo da SSVP, sob pena de exclusão; </a:t>
            </a:r>
            <a:endParaRPr lang="pt-BR" dirty="0"/>
          </a:p>
          <a:p>
            <a:pPr marL="457200" lvl="1" indent="0" algn="just">
              <a:spcBef>
                <a:spcPts val="0"/>
              </a:spcBef>
              <a:buNone/>
            </a:pPr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5F3F4D7-3D70-8C0C-5ED0-357E8744FCAD}"/>
              </a:ext>
            </a:extLst>
          </p:cNvPr>
          <p:cNvSpPr txBox="1">
            <a:spLocks/>
          </p:cNvSpPr>
          <p:nvPr/>
        </p:nvSpPr>
        <p:spPr>
          <a:xfrm>
            <a:off x="716478" y="1171364"/>
            <a:ext cx="10084600" cy="9035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solidFill>
                  <a:srgbClr val="0053A1"/>
                </a:solidFill>
                <a:latin typeface="Garamond" panose="02020404030301010803" pitchFamily="18" charset="0"/>
              </a:rPr>
              <a:t>Esclarecimentos e Orientações Práticas Sobre o Quotidiano Dos Vicentinos</a:t>
            </a:r>
            <a:endParaRPr lang="pt-BR" sz="3600" b="1" dirty="0">
              <a:solidFill>
                <a:srgbClr val="0053A1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929F2E4-C6AD-3989-24AD-97E98E14D038}"/>
              </a:ext>
            </a:extLst>
          </p:cNvPr>
          <p:cNvSpPr/>
          <p:nvPr/>
        </p:nvSpPr>
        <p:spPr>
          <a:xfrm>
            <a:off x="0" y="0"/>
            <a:ext cx="12192000" cy="903512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RESOLUÇÃO Nº 009/2022  </a:t>
            </a:r>
            <a:r>
              <a:rPr lang="pt-BR" sz="3600" b="1" dirty="0">
                <a:solidFill>
                  <a:schemeClr val="bg1"/>
                </a:solidFill>
                <a:effectLst/>
                <a:latin typeface="Garamond" panose="02020404030301010803" pitchFamily="18" charset="0"/>
              </a:rPr>
              <a:t>- SSVP e POLÍTICA</a:t>
            </a:r>
            <a:endParaRPr lang="pt-BR" sz="36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5E072DE-6C99-E3AB-473A-A238C03EC1F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34391" y="960801"/>
            <a:ext cx="1111851" cy="111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20122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A8C830-1349-4DAC-9378-8E7647A5A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3" y="2269461"/>
            <a:ext cx="10987088" cy="2513663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pt-BR" dirty="0">
              <a:latin typeface="Montserrat" panose="00000500000000000000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dirty="0">
                <a:latin typeface="Montserrat" panose="00000500000000000000" pitchFamily="2" charset="0"/>
              </a:rPr>
              <a:t>- A Regra define procedimentos a serem seguidos para isso;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dirty="0">
              <a:latin typeface="Montserrat" panose="00000500000000000000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dirty="0">
                <a:latin typeface="Montserrat" panose="00000500000000000000" pitchFamily="2" charset="0"/>
              </a:rPr>
              <a:t>O Denor do Conselho Metropolitano é o órgão mais indicado para Informações, esclarecimentos e orientações.</a:t>
            </a:r>
          </a:p>
          <a:p>
            <a:pPr lvl="1" algn="just">
              <a:spcBef>
                <a:spcPts val="0"/>
              </a:spcBef>
              <a:buFontTx/>
              <a:buChar char="-"/>
            </a:pPr>
            <a:endParaRPr lang="pt-BR" dirty="0"/>
          </a:p>
          <a:p>
            <a:pPr marL="457200" lvl="1" indent="0" algn="just">
              <a:spcBef>
                <a:spcPts val="0"/>
              </a:spcBef>
              <a:buNone/>
            </a:pPr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5F3F4D7-3D70-8C0C-5ED0-357E8744FCAD}"/>
              </a:ext>
            </a:extLst>
          </p:cNvPr>
          <p:cNvSpPr txBox="1">
            <a:spLocks/>
          </p:cNvSpPr>
          <p:nvPr/>
        </p:nvSpPr>
        <p:spPr>
          <a:xfrm>
            <a:off x="716478" y="1171364"/>
            <a:ext cx="10084600" cy="9035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solidFill>
                  <a:srgbClr val="0053A1"/>
                </a:solidFill>
                <a:latin typeface="Garamond" panose="02020404030301010803" pitchFamily="18" charset="0"/>
              </a:rPr>
              <a:t>Esclarecimentos e Orientações Práticas Sobre o Quotidiano Dos Vicentinos</a:t>
            </a:r>
            <a:endParaRPr lang="pt-BR" sz="3600" b="1" dirty="0">
              <a:solidFill>
                <a:srgbClr val="0053A1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3596217-7A3D-10C0-CCEA-ECFAEC37D23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34391" y="960801"/>
            <a:ext cx="1111851" cy="1114076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5470CD7B-D3DC-8271-C96A-39F176D098A5}"/>
              </a:ext>
            </a:extLst>
          </p:cNvPr>
          <p:cNvSpPr/>
          <p:nvPr/>
        </p:nvSpPr>
        <p:spPr>
          <a:xfrm>
            <a:off x="0" y="0"/>
            <a:ext cx="12192000" cy="903512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RESOLUÇÃO Nº 009/2022  </a:t>
            </a:r>
            <a:r>
              <a:rPr lang="pt-BR" sz="3600" b="1" dirty="0">
                <a:solidFill>
                  <a:schemeClr val="bg1"/>
                </a:solidFill>
                <a:effectLst/>
                <a:latin typeface="Garamond" panose="02020404030301010803" pitchFamily="18" charset="0"/>
              </a:rPr>
              <a:t>- SSVP e POLÍTICA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86585202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A8C830-1349-4DAC-9378-8E7647A5A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3" y="2269461"/>
            <a:ext cx="10987088" cy="3316952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pt-BR" sz="3100" dirty="0">
              <a:latin typeface="Montserrat" panose="00000500000000000000" pitchFamily="2" charset="0"/>
            </a:endParaRPr>
          </a:p>
          <a:p>
            <a:pPr marL="0" indent="0" algn="just">
              <a:buNone/>
            </a:pPr>
            <a:r>
              <a:rPr lang="pt-BR" sz="3100" dirty="0">
                <a:latin typeface="Montserrat" panose="00000500000000000000" pitchFamily="2" charset="0"/>
              </a:rPr>
              <a:t>- </a:t>
            </a:r>
            <a:r>
              <a:rPr lang="pt-BR" dirty="0">
                <a:latin typeface="Montserrat" panose="00000500000000000000" pitchFamily="2" charset="0"/>
              </a:rPr>
              <a:t>Assim como aconteceu no passado esse documento não será definitivo e poderá sofrer mudanças. Nada mais natural.</a:t>
            </a:r>
          </a:p>
          <a:p>
            <a:pPr marL="0" indent="0" algn="just">
              <a:buNone/>
            </a:pPr>
            <a:endParaRPr lang="pt-BR" dirty="0">
              <a:latin typeface="Montserrat" panose="00000500000000000000" pitchFamily="2" charset="0"/>
            </a:endParaRPr>
          </a:p>
          <a:p>
            <a:pPr marL="0" indent="0" algn="just">
              <a:buNone/>
            </a:pPr>
            <a:r>
              <a:rPr lang="pt-BR" dirty="0">
                <a:latin typeface="Montserrat" panose="00000500000000000000" pitchFamily="2" charset="0"/>
              </a:rPr>
              <a:t>Será a SSVP se adaptando às condições de mudança do mundo.</a:t>
            </a:r>
          </a:p>
          <a:p>
            <a:pPr lvl="1" algn="just">
              <a:spcBef>
                <a:spcPts val="0"/>
              </a:spcBef>
              <a:buFontTx/>
              <a:buChar char="-"/>
            </a:pPr>
            <a:endParaRPr lang="pt-BR" dirty="0"/>
          </a:p>
          <a:p>
            <a:pPr marL="457200" lvl="1" indent="0" algn="just">
              <a:spcBef>
                <a:spcPts val="0"/>
              </a:spcBef>
              <a:buNone/>
            </a:pPr>
            <a:endParaRPr lang="pt-BR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B86967F5-2CB6-C12C-5F10-F8F2AA0F3596}"/>
              </a:ext>
            </a:extLst>
          </p:cNvPr>
          <p:cNvSpPr txBox="1">
            <a:spLocks/>
          </p:cNvSpPr>
          <p:nvPr/>
        </p:nvSpPr>
        <p:spPr>
          <a:xfrm>
            <a:off x="716478" y="1171364"/>
            <a:ext cx="10084600" cy="9035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solidFill>
                  <a:srgbClr val="0053A1"/>
                </a:solidFill>
                <a:latin typeface="Garamond" panose="02020404030301010803" pitchFamily="18" charset="0"/>
              </a:rPr>
              <a:t>Conclusão</a:t>
            </a:r>
            <a:endParaRPr lang="pt-BR" sz="4800" b="1" dirty="0">
              <a:solidFill>
                <a:srgbClr val="0053A1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AC1B52C2-202D-AD5D-59B8-F25E7C7B8A52}"/>
              </a:ext>
            </a:extLst>
          </p:cNvPr>
          <p:cNvSpPr/>
          <p:nvPr/>
        </p:nvSpPr>
        <p:spPr>
          <a:xfrm>
            <a:off x="0" y="0"/>
            <a:ext cx="12192000" cy="903512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RESOLUÇÃO Nº 009/2022  </a:t>
            </a:r>
            <a:r>
              <a:rPr lang="pt-BR" sz="3600" b="1" dirty="0">
                <a:solidFill>
                  <a:schemeClr val="bg1"/>
                </a:solidFill>
                <a:effectLst/>
                <a:latin typeface="Garamond" panose="02020404030301010803" pitchFamily="18" charset="0"/>
              </a:rPr>
              <a:t>- SSVP e POLÍTICA</a:t>
            </a:r>
            <a:endParaRPr lang="pt-BR" sz="36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2E449B9-61F0-2B22-BB0F-67DE073741D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34391" y="960801"/>
            <a:ext cx="1111851" cy="111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03274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A8C830-1349-4DAC-9378-8E7647A5A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399" y="2269461"/>
            <a:ext cx="8043863" cy="3316952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pt-BR" dirty="0">
              <a:latin typeface="Montserrat" panose="00000500000000000000" pitchFamily="2" charset="0"/>
            </a:endParaRPr>
          </a:p>
          <a:p>
            <a:pPr marL="0" indent="0" algn="just">
              <a:buNone/>
            </a:pPr>
            <a:r>
              <a:rPr lang="pt-BR" dirty="0">
                <a:latin typeface="Montserrat" panose="00000500000000000000" pitchFamily="2" charset="0"/>
              </a:rPr>
              <a:t>Para Esclarecimento De Qualquer Outra Dúvida, Favor Encaminhar Mensagem Para O </a:t>
            </a:r>
            <a:r>
              <a:rPr lang="pt-BR" dirty="0" err="1">
                <a:latin typeface="Montserrat" panose="00000500000000000000" pitchFamily="2" charset="0"/>
              </a:rPr>
              <a:t>Denor</a:t>
            </a:r>
            <a:r>
              <a:rPr lang="pt-BR" dirty="0">
                <a:latin typeface="Montserrat" panose="00000500000000000000" pitchFamily="2" charset="0"/>
              </a:rPr>
              <a:t> Do Conselho Nacional Do Brasil:</a:t>
            </a:r>
          </a:p>
          <a:p>
            <a:pPr marL="0" indent="0" algn="just">
              <a:buNone/>
            </a:pPr>
            <a:endParaRPr lang="pt-BR" b="1" dirty="0">
              <a:latin typeface="Montserrat" panose="00000500000000000000" pitchFamily="2" charset="0"/>
            </a:endParaRPr>
          </a:p>
          <a:p>
            <a:pPr marL="0" indent="0" algn="ctr">
              <a:buNone/>
            </a:pPr>
            <a:r>
              <a:rPr lang="pt-BR" b="1" dirty="0">
                <a:latin typeface="Montserrat" panose="00000500000000000000" pitchFamily="2" charset="0"/>
              </a:rPr>
              <a:t>e-mail: denor@ssvpbrasil.org.br</a:t>
            </a:r>
          </a:p>
          <a:p>
            <a:pPr lvl="1" algn="just">
              <a:spcBef>
                <a:spcPts val="0"/>
              </a:spcBef>
              <a:buFontTx/>
              <a:buChar char="-"/>
            </a:pPr>
            <a:endParaRPr lang="pt-BR" dirty="0"/>
          </a:p>
          <a:p>
            <a:pPr marL="457200" lvl="1" indent="0" algn="just">
              <a:spcBef>
                <a:spcPts val="0"/>
              </a:spcBef>
              <a:buNone/>
            </a:pPr>
            <a:endParaRPr lang="pt-BR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33684DF-F897-4822-63B9-30994A21278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34391" y="960801"/>
            <a:ext cx="1111851" cy="111407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D7CB3B76-200B-B5B4-3783-DBEC70B1D59F}"/>
              </a:ext>
            </a:extLst>
          </p:cNvPr>
          <p:cNvSpPr/>
          <p:nvPr/>
        </p:nvSpPr>
        <p:spPr>
          <a:xfrm>
            <a:off x="0" y="0"/>
            <a:ext cx="12192000" cy="903512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RESOLUÇÃO Nº 009/2022  </a:t>
            </a:r>
            <a:r>
              <a:rPr lang="pt-BR" sz="3600" b="1" dirty="0">
                <a:solidFill>
                  <a:schemeClr val="bg1"/>
                </a:solidFill>
                <a:effectLst/>
                <a:latin typeface="Garamond" panose="02020404030301010803" pitchFamily="18" charset="0"/>
              </a:rPr>
              <a:t>- SSVP e POLÍTICA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238210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A8C830-1349-4DAC-9378-8E7647A5A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5" y="2143125"/>
            <a:ext cx="11523714" cy="39576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>
                <a:latin typeface="Montserrat" panose="00000500000000000000" pitchFamily="2" charset="0"/>
              </a:rPr>
              <a:t>O documento foi amplamente debatido.</a:t>
            </a:r>
            <a:endParaRPr lang="pt-BR" dirty="0">
              <a:latin typeface="Montserrat" panose="00000500000000000000" pitchFamily="2" charset="0"/>
            </a:endParaRPr>
          </a:p>
          <a:p>
            <a:pPr marL="0" indent="0" algn="just">
              <a:buNone/>
            </a:pPr>
            <a:r>
              <a:rPr lang="pt-BR" dirty="0">
                <a:latin typeface="Montserrat" panose="00000500000000000000" pitchFamily="2" charset="0"/>
              </a:rPr>
              <a:t>- Todos foram convidados a se manifestar: membros da própria SSVP, ativistas declarados ou não, detentores de cargos políticos e/ou de natureza política, entre outros.</a:t>
            </a:r>
          </a:p>
          <a:p>
            <a:pPr marL="0" indent="0" algn="just">
              <a:buNone/>
            </a:pPr>
            <a:endParaRPr lang="pt-BR" dirty="0">
              <a:latin typeface="Montserrat" panose="00000500000000000000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dirty="0">
                <a:latin typeface="Montserrat" panose="00000500000000000000" pitchFamily="2" charset="0"/>
              </a:rPr>
              <a:t>- Portanto, não é um documento feito pelo Conselho Nacional do Brasil e imposto a todos da SSVP: ele foi uma construção de conjunto e aprovado por Todos os Conselhos Metropolitanos.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7D21DA0A-151C-A80C-430F-F6702472AE7F}"/>
              </a:ext>
            </a:extLst>
          </p:cNvPr>
          <p:cNvSpPr/>
          <p:nvPr/>
        </p:nvSpPr>
        <p:spPr>
          <a:xfrm>
            <a:off x="0" y="0"/>
            <a:ext cx="12192000" cy="1110043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>
                <a:latin typeface="Garamond" panose="02020404030301010803" pitchFamily="18" charset="0"/>
              </a:rPr>
              <a:t>SSVP E POLÍTICA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78AB6F3A-BE07-C170-89BD-4FA798866C56}"/>
              </a:ext>
            </a:extLst>
          </p:cNvPr>
          <p:cNvSpPr txBox="1">
            <a:spLocks/>
          </p:cNvSpPr>
          <p:nvPr/>
        </p:nvSpPr>
        <p:spPr>
          <a:xfrm>
            <a:off x="107349" y="1252147"/>
            <a:ext cx="10830296" cy="7243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>
                <a:solidFill>
                  <a:srgbClr val="0053A1"/>
                </a:solidFill>
                <a:latin typeface="Garamond" panose="02020404030301010803" pitchFamily="18" charset="0"/>
              </a:rPr>
              <a:t>Resolução Nº 009/2022, da Diretoria do CNB da SSVP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817606C-2F31-8BEE-9D92-2AEEE2A0947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58178" y="1277319"/>
            <a:ext cx="1111851" cy="111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38400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B75C4FD3-8A23-4170-9D91-4D4B3C8FE43E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07F27E93-A654-4FBB-BEBE-D8DA7E08E125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D4AAACE4-E90F-4A52-8617-9D469A802C7C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2A6CE31F-AD77-4616-B330-B72BB36F4CA5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26EC8621-2C05-40EC-98D5-A67FF1F8CBA7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sp>
        <p:nvSpPr>
          <p:cNvPr id="2" name="Retângulo 1"/>
          <p:cNvSpPr/>
          <p:nvPr/>
        </p:nvSpPr>
        <p:spPr>
          <a:xfrm>
            <a:off x="0" y="4625542"/>
            <a:ext cx="12191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pt-BR" sz="2800" b="1" dirty="0">
                <a:solidFill>
                  <a:srgbClr val="0070C0"/>
                </a:solidFill>
                <a:latin typeface="Montserrat"/>
                <a:cs typeface="Arial" panose="020B0604020202020204" pitchFamily="34" charset="0"/>
              </a:rPr>
              <a:t>Louvado Seja Nosso Senhor Jesus Cristo! </a:t>
            </a:r>
          </a:p>
          <a:p>
            <a:pPr algn="ctr" defTabSz="685800">
              <a:defRPr/>
            </a:pPr>
            <a:r>
              <a:rPr lang="pt-BR" sz="2800" b="1" dirty="0">
                <a:solidFill>
                  <a:srgbClr val="0070C0"/>
                </a:solidFill>
                <a:latin typeface="Montserrat"/>
                <a:cs typeface="Arial" panose="020B0604020202020204" pitchFamily="34" charset="0"/>
              </a:rPr>
              <a:t>ecafo@ssvpbrasil.org.br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567" y="1065324"/>
            <a:ext cx="5352866" cy="273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206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A8C830-1349-4DAC-9378-8E7647A5A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71" y="2334824"/>
            <a:ext cx="11732821" cy="400631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dirty="0">
                <a:latin typeface="Montserrat" panose="00000500000000000000" pitchFamily="2" charset="0"/>
              </a:rPr>
              <a:t>O documento afeta a TODOS que tem algum tipo de relação com a SSVP do Brasil. 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1100" dirty="0">
              <a:latin typeface="Montserrat" panose="00000500000000000000" pitchFamily="2" charset="0"/>
            </a:endParaRP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pt-BR" dirty="0">
                <a:latin typeface="Montserrat" panose="00000500000000000000" pitchFamily="2" charset="0"/>
              </a:rPr>
              <a:t>Confrades e Consócias </a:t>
            </a:r>
            <a:r>
              <a:rPr lang="pt-BR" sz="2400" dirty="0">
                <a:latin typeface="Montserrat" panose="00000500000000000000" pitchFamily="2" charset="0"/>
              </a:rPr>
              <a:t>(ativos ou afastados pelo Artigo 18 ou não); </a:t>
            </a:r>
            <a:endParaRPr lang="pt-BR" dirty="0">
              <a:latin typeface="Montserrat" panose="00000500000000000000" pitchFamily="2" charset="0"/>
            </a:endParaRP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pt-BR" dirty="0">
                <a:latin typeface="Montserrat" panose="00000500000000000000" pitchFamily="2" charset="0"/>
              </a:rPr>
              <a:t>Aspirantes e visitantes de Conferências.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pt-BR" dirty="0">
                <a:latin typeface="Montserrat" panose="00000500000000000000" pitchFamily="2" charset="0"/>
              </a:rPr>
              <a:t>ex-vicentinos, empregados, voluntários, terceirizados, fornecedores, parceiros e prestadores de serviços nas diversas unidades vicentinas (Conselhos e Obras Unidas);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1100" dirty="0">
              <a:latin typeface="Montserrat" panose="00000500000000000000" pitchFamily="2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dirty="0">
                <a:solidFill>
                  <a:srgbClr val="FF0000"/>
                </a:solidFill>
                <a:latin typeface="Montserrat" panose="00000500000000000000" pitchFamily="2" charset="0"/>
              </a:rPr>
              <a:t>TODOS estão sujeitos às normas do </a:t>
            </a:r>
            <a:r>
              <a:rPr lang="pt-BR" sz="2400" dirty="0">
                <a:solidFill>
                  <a:srgbClr val="FF0000"/>
                </a:solidFill>
                <a:latin typeface="Montserrat" panose="00000500000000000000" pitchFamily="2" charset="0"/>
              </a:rPr>
              <a:t>“Código de Conduta Ética do Vicentino e da Administração da SSVP </a:t>
            </a:r>
            <a:r>
              <a:rPr lang="pt-BR" dirty="0">
                <a:solidFill>
                  <a:srgbClr val="FF0000"/>
                </a:solidFill>
                <a:latin typeface="Montserrat" panose="00000500000000000000" pitchFamily="2" charset="0"/>
              </a:rPr>
              <a:t>– </a:t>
            </a:r>
            <a:r>
              <a:rPr lang="pt-BR" sz="2000" dirty="0">
                <a:solidFill>
                  <a:srgbClr val="FF0000"/>
                </a:solidFill>
                <a:latin typeface="Montserrat" panose="00000500000000000000" pitchFamily="2" charset="0"/>
              </a:rPr>
              <a:t>Versão 2022” (e posteriores, se houver)</a:t>
            </a:r>
            <a:endParaRPr lang="pt-BR" dirty="0">
              <a:solidFill>
                <a:srgbClr val="FF0000"/>
              </a:solidFill>
              <a:latin typeface="Montserrat" panose="00000500000000000000" pitchFamily="2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0212536-5F3B-6F1F-543E-E7578E0EFC75}"/>
              </a:ext>
            </a:extLst>
          </p:cNvPr>
          <p:cNvSpPr txBox="1">
            <a:spLocks/>
          </p:cNvSpPr>
          <p:nvPr/>
        </p:nvSpPr>
        <p:spPr>
          <a:xfrm>
            <a:off x="0" y="1367874"/>
            <a:ext cx="10830296" cy="7243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>
                <a:solidFill>
                  <a:srgbClr val="0053A1"/>
                </a:solidFill>
                <a:latin typeface="Garamond" panose="02020404030301010803" pitchFamily="18" charset="0"/>
              </a:rPr>
              <a:t>Resolução Nº 009/2022, da Diretoria do CNB da SSVP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231CA07-2D16-6B9D-1B33-8854B7EF4DE0}"/>
              </a:ext>
            </a:extLst>
          </p:cNvPr>
          <p:cNvSpPr/>
          <p:nvPr/>
        </p:nvSpPr>
        <p:spPr>
          <a:xfrm>
            <a:off x="0" y="0"/>
            <a:ext cx="12192000" cy="1110043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>
                <a:latin typeface="Garamond" panose="02020404030301010803" pitchFamily="18" charset="0"/>
              </a:rPr>
              <a:t>SSVP E POLÍTICA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7375AF5-D74D-4358-CCE7-95699E4BA6C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58178" y="1277319"/>
            <a:ext cx="1111851" cy="111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0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5675</TotalTime>
  <Words>6193</Words>
  <Application>Microsoft Office PowerPoint</Application>
  <PresentationFormat>Widescreen</PresentationFormat>
  <Paragraphs>539</Paragraphs>
  <Slides>80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80</vt:i4>
      </vt:variant>
    </vt:vector>
  </HeadingPairs>
  <TitlesOfParts>
    <vt:vector size="86" baseType="lpstr">
      <vt:lpstr>Arial</vt:lpstr>
      <vt:lpstr>Calibri</vt:lpstr>
      <vt:lpstr>Calibri Light</vt:lpstr>
      <vt:lpstr>Garamond</vt:lpstr>
      <vt:lpstr>Montserrat</vt:lpstr>
      <vt:lpstr>Tema do Office</vt:lpstr>
      <vt:lpstr>Apresentação do PowerPoint</vt:lpstr>
      <vt:lpstr>SSVP E POLÍTICA</vt:lpstr>
      <vt:lpstr>SSVP E POLÍTICA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SSVP E POLÍTICA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</dc:creator>
  <cp:lastModifiedBy>césar custódio da silva</cp:lastModifiedBy>
  <cp:revision>184</cp:revision>
  <dcterms:created xsi:type="dcterms:W3CDTF">2022-08-23T14:33:21Z</dcterms:created>
  <dcterms:modified xsi:type="dcterms:W3CDTF">2024-05-23T18:11:50Z</dcterms:modified>
</cp:coreProperties>
</file>