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846D6-9B3B-4AF9-A716-CB97F6C1BF9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41648-0FE6-4EB3-AACB-B5B71BAB778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846D6-9B3B-4AF9-A716-CB97F6C1BF9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41648-0FE6-4EB3-AACB-B5B71BAB778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846D6-9B3B-4AF9-A716-CB97F6C1BF9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41648-0FE6-4EB3-AACB-B5B71BAB778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846D6-9B3B-4AF9-A716-CB97F6C1BF9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41648-0FE6-4EB3-AACB-B5B71BAB778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846D6-9B3B-4AF9-A716-CB97F6C1BF9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41648-0FE6-4EB3-AACB-B5B71BAB778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846D6-9B3B-4AF9-A716-CB97F6C1BF9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41648-0FE6-4EB3-AACB-B5B71BAB778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846D6-9B3B-4AF9-A716-CB97F6C1BF9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41648-0FE6-4EB3-AACB-B5B71BAB778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846D6-9B3B-4AF9-A716-CB97F6C1BF9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41648-0FE6-4EB3-AACB-B5B71BAB778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846D6-9B3B-4AF9-A716-CB97F6C1BF9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41648-0FE6-4EB3-AACB-B5B71BAB778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846D6-9B3B-4AF9-A716-CB97F6C1BF9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41648-0FE6-4EB3-AACB-B5B71BAB778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846D6-9B3B-4AF9-A716-CB97F6C1BF9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41648-0FE6-4EB3-AACB-B5B71BAB778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846D6-9B3B-4AF9-A716-CB97F6C1BF95}" type="datetimeFigureOut">
              <a:rPr lang="pt-BR" smtClean="0"/>
              <a:t>18/08/2024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41648-0FE6-4EB3-AACB-B5B71BAB7786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grupar 5">
            <a:extLst>
              <a:ext uri="{FF2B5EF4-FFF2-40B4-BE49-F238E27FC236}">
                <a16:creationId xmlns:a16="http://schemas.microsoft.com/office/drawing/2014/main" id="{B75C4FD3-8A23-4170-9D91-4D4B3C8FE43E}"/>
              </a:ext>
            </a:extLst>
          </p:cNvPr>
          <p:cNvGrpSpPr/>
          <p:nvPr/>
        </p:nvGrpSpPr>
        <p:grpSpPr>
          <a:xfrm>
            <a:off x="0" y="6404994"/>
            <a:ext cx="9144000" cy="249336"/>
            <a:chOff x="0" y="6356350"/>
            <a:chExt cx="12192000" cy="327775"/>
          </a:xfrm>
        </p:grpSpPr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id="{07F27E93-A654-4FBB-BEBE-D8DA7E08E125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grpSp>
          <p:nvGrpSpPr>
            <p:cNvPr id="3" name="Agrupar 7">
              <a:extLst>
                <a:ext uri="{FF2B5EF4-FFF2-40B4-BE49-F238E27FC236}">
                  <a16:creationId xmlns:a16="http://schemas.microsoft.com/office/drawing/2014/main" id="{D4AAACE4-E90F-4A52-8617-9D469A802C7C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9" name="Retângulo 8">
                <a:extLst>
                  <a:ext uri="{FF2B5EF4-FFF2-40B4-BE49-F238E27FC236}">
                    <a16:creationId xmlns:a16="http://schemas.microsoft.com/office/drawing/2014/main" id="{2A6CE31F-AD77-4616-B330-B72BB36F4CA5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10" name="Retângulo 9">
                <a:extLst>
                  <a:ext uri="{FF2B5EF4-FFF2-40B4-BE49-F238E27FC236}">
                    <a16:creationId xmlns:a16="http://schemas.microsoft.com/office/drawing/2014/main" id="{26EC8621-2C05-40EC-98D5-A67FF1F8CBA7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</p:grpSp>
      <p:pic>
        <p:nvPicPr>
          <p:cNvPr id="8" name="Imagem 3" descr="vitral EUA Ozanam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824079" cy="1345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:\Users\GUILHERME\Documents\ECAFO R2\Aplicações ECAFO\Aplicação vertical ECAFO - azul principa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6376" y="188640"/>
            <a:ext cx="989287" cy="1275109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2051720" y="-63097"/>
            <a:ext cx="5040560" cy="13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2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Batang"/>
                <a:cs typeface="Times New Roman" pitchFamily="18" charset="0"/>
              </a:rPr>
              <a:t>Escola de Capacitação</a:t>
            </a:r>
            <a:endParaRPr kumimoji="0" lang="pt-BR" sz="3200" b="1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Garamond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2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Batang"/>
                <a:cs typeface="Times New Roman" pitchFamily="18" charset="0"/>
              </a:rPr>
              <a:t>Antônio Frederico Ozanam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051720" y="1140133"/>
            <a:ext cx="5040560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4800" b="1" i="0" u="none" strike="noStrike" cap="none" normalizeH="0" baseline="0" dirty="0">
                <a:ln>
                  <a:noFill/>
                </a:ln>
                <a:effectLst/>
                <a:latin typeface="Garamond" pitchFamily="18" charset="0"/>
                <a:ea typeface="Batang"/>
                <a:cs typeface="Times New Roman" pitchFamily="18" charset="0"/>
              </a:rPr>
              <a:t>Certificado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CaixaDeTexto 7"/>
          <p:cNvSpPr txBox="1">
            <a:spLocks noChangeArrowheads="1"/>
          </p:cNvSpPr>
          <p:nvPr/>
        </p:nvSpPr>
        <p:spPr bwMode="auto">
          <a:xfrm>
            <a:off x="0" y="1916832"/>
            <a:ext cx="8784976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t-BR" altLang="en-US" sz="2800" dirty="0">
              <a:latin typeface="Garamond" pitchFamily="18" charset="0"/>
              <a:ea typeface="Garamond" pitchFamily="18" charset="0"/>
              <a:cs typeface="Garamond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pt-BR" sz="2000" dirty="0">
                <a:latin typeface="Garamond" pitchFamily="18" charset="0"/>
                <a:ea typeface="Garamond" pitchFamily="18" charset="0"/>
                <a:cs typeface="Garamond" pitchFamily="18" charset="0"/>
                <a:sym typeface="+mn-ea"/>
              </a:rPr>
              <a:t>Certificamos que ____________________________________________________ da conferência ____________________________________________ vinculada ao Conselho Particular __________________________________________, concluiu  __________________________________, realizado em ___/___/____.</a:t>
            </a:r>
          </a:p>
          <a:p>
            <a:pPr algn="just"/>
            <a:endParaRPr lang="pt-BR" sz="2000" dirty="0">
              <a:latin typeface="Garamond" pitchFamily="18" charset="0"/>
              <a:ea typeface="Garamond" pitchFamily="18" charset="0"/>
              <a:cs typeface="Garamond" pitchFamily="18" charset="0"/>
              <a:sym typeface="+mn-ea"/>
            </a:endParaRPr>
          </a:p>
          <a:p>
            <a:pPr algn="just"/>
            <a:r>
              <a:rPr lang="pt-BR" sz="2000" dirty="0">
                <a:latin typeface="Garamond" pitchFamily="18" charset="0"/>
                <a:ea typeface="Garamond" pitchFamily="18" charset="0"/>
                <a:cs typeface="Garamond" pitchFamily="18" charset="0"/>
                <a:sym typeface="+mn-ea"/>
              </a:rPr>
              <a:t>   ___________________                _________________        _______________  </a:t>
            </a:r>
          </a:p>
          <a:p>
            <a:pPr algn="just"/>
            <a:r>
              <a:rPr lang="pt-BR" sz="2800" dirty="0">
                <a:latin typeface="Garamond" pitchFamily="18" charset="0"/>
                <a:ea typeface="Garamond" pitchFamily="18" charset="0"/>
                <a:cs typeface="Garamond" pitchFamily="18" charset="0"/>
                <a:sym typeface="+mn-ea"/>
              </a:rPr>
              <a:t>   </a:t>
            </a:r>
            <a:r>
              <a:rPr lang="pt-BR" sz="1400" dirty="0">
                <a:latin typeface="Garamond" pitchFamily="18" charset="0"/>
                <a:ea typeface="Garamond" pitchFamily="18" charset="0"/>
                <a:cs typeface="Garamond" pitchFamily="18" charset="0"/>
                <a:sym typeface="+mn-ea"/>
              </a:rPr>
              <a:t>Presidente do Conselho Central                             Coordenador da ECAFO                            Associado</a:t>
            </a:r>
          </a:p>
          <a:p>
            <a:pPr algn="just"/>
            <a:r>
              <a:rPr lang="pt-BR" sz="2800" dirty="0">
                <a:latin typeface="Garamond" pitchFamily="18" charset="0"/>
                <a:ea typeface="Garamond" pitchFamily="18" charset="0"/>
                <a:cs typeface="Garamond" pitchFamily="18" charset="0"/>
                <a:sym typeface="+mn-ea"/>
              </a:rPr>
              <a:t>             </a:t>
            </a:r>
          </a:p>
          <a:p>
            <a:pPr algn="ctr"/>
            <a:r>
              <a:rPr lang="pt-BR" sz="1600" b="1" dirty="0">
                <a:latin typeface="Garamond" pitchFamily="18" charset="0"/>
                <a:ea typeface="Garamond" pitchFamily="18" charset="0"/>
                <a:cs typeface="Garamond" pitchFamily="18" charset="0"/>
                <a:sym typeface="+mn-ea"/>
              </a:rPr>
              <a:t>“É tempo de unirmos a palavra à ação e de demonstrarmos em obras a vitalidade de nossa fé”</a:t>
            </a:r>
          </a:p>
          <a:p>
            <a:pPr algn="ctr"/>
            <a:r>
              <a:rPr lang="pt-BR" sz="1600" b="1" dirty="0">
                <a:latin typeface="Garamond" pitchFamily="18" charset="0"/>
                <a:ea typeface="Garamond" pitchFamily="18" charset="0"/>
                <a:cs typeface="Garamond" pitchFamily="18" charset="0"/>
                <a:sym typeface="+mn-ea"/>
              </a:rPr>
              <a:t>Beato Antônio Frederico Ozanam</a:t>
            </a:r>
            <a:endParaRPr lang="pt-BR" altLang="en-US" sz="2000" dirty="0">
              <a:latin typeface="Garamond" pitchFamily="18" charset="0"/>
              <a:ea typeface="Garamond" pitchFamily="18" charset="0"/>
              <a:cs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752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CaixaDeTexto 7"/>
          <p:cNvSpPr txBox="1">
            <a:spLocks noChangeArrowheads="1"/>
          </p:cNvSpPr>
          <p:nvPr/>
        </p:nvSpPr>
        <p:spPr bwMode="auto">
          <a:xfrm>
            <a:off x="0" y="1916832"/>
            <a:ext cx="8784976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t-BR" altLang="en-US" sz="2800" dirty="0">
              <a:latin typeface="Garamond" pitchFamily="18" charset="0"/>
              <a:ea typeface="Garamond" pitchFamily="18" charset="0"/>
              <a:cs typeface="Garamond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pt-BR" sz="2000" dirty="0">
                <a:latin typeface="Garamond" pitchFamily="18" charset="0"/>
                <a:ea typeface="Garamond" pitchFamily="18" charset="0"/>
                <a:cs typeface="Garamond" pitchFamily="18" charset="0"/>
                <a:sym typeface="+mn-ea"/>
              </a:rPr>
              <a:t>Certificamos que ____________________________________________________ da conferência ____________________________________________ vinculada ao Conselho Particular __________________________________________, concluiu  __________________________________, realizado em ___/___/____.</a:t>
            </a:r>
          </a:p>
          <a:p>
            <a:pPr algn="just"/>
            <a:endParaRPr lang="pt-BR" sz="2000" dirty="0">
              <a:latin typeface="Garamond" pitchFamily="18" charset="0"/>
              <a:ea typeface="Garamond" pitchFamily="18" charset="0"/>
              <a:cs typeface="Garamond" pitchFamily="18" charset="0"/>
              <a:sym typeface="+mn-ea"/>
            </a:endParaRPr>
          </a:p>
          <a:p>
            <a:pPr algn="just"/>
            <a:r>
              <a:rPr lang="pt-BR" sz="2000" dirty="0">
                <a:latin typeface="Garamond" pitchFamily="18" charset="0"/>
                <a:ea typeface="Garamond" pitchFamily="18" charset="0"/>
                <a:cs typeface="Garamond" pitchFamily="18" charset="0"/>
                <a:sym typeface="+mn-ea"/>
              </a:rPr>
              <a:t>   ___________________                _________________        _______________  </a:t>
            </a:r>
          </a:p>
          <a:p>
            <a:pPr algn="just"/>
            <a:r>
              <a:rPr lang="pt-BR" sz="2800" dirty="0">
                <a:latin typeface="Garamond" pitchFamily="18" charset="0"/>
                <a:ea typeface="Garamond" pitchFamily="18" charset="0"/>
                <a:cs typeface="Garamond" pitchFamily="18" charset="0"/>
                <a:sym typeface="+mn-ea"/>
              </a:rPr>
              <a:t>   </a:t>
            </a:r>
            <a:r>
              <a:rPr lang="pt-BR" sz="1400" dirty="0">
                <a:latin typeface="Garamond" pitchFamily="18" charset="0"/>
                <a:ea typeface="Garamond" pitchFamily="18" charset="0"/>
                <a:cs typeface="Garamond" pitchFamily="18" charset="0"/>
                <a:sym typeface="+mn-ea"/>
              </a:rPr>
              <a:t>Presidente do Conselho Central                             Coordenador da ECAFO                            Associado</a:t>
            </a:r>
          </a:p>
          <a:p>
            <a:pPr algn="just"/>
            <a:r>
              <a:rPr lang="pt-BR" sz="2800" dirty="0">
                <a:latin typeface="Garamond" pitchFamily="18" charset="0"/>
                <a:ea typeface="Garamond" pitchFamily="18" charset="0"/>
                <a:cs typeface="Garamond" pitchFamily="18" charset="0"/>
                <a:sym typeface="+mn-ea"/>
              </a:rPr>
              <a:t>             </a:t>
            </a:r>
          </a:p>
          <a:p>
            <a:pPr algn="ctr"/>
            <a:r>
              <a:rPr lang="pt-BR" sz="1600" b="1" dirty="0">
                <a:latin typeface="Garamond" pitchFamily="18" charset="0"/>
                <a:ea typeface="Garamond" pitchFamily="18" charset="0"/>
                <a:cs typeface="Garamond" pitchFamily="18" charset="0"/>
                <a:sym typeface="+mn-ea"/>
              </a:rPr>
              <a:t>“É tempo de unirmos a palavra à ação e de demonstrarmos em obras a vitalidade de nossa fé”</a:t>
            </a:r>
          </a:p>
          <a:p>
            <a:pPr algn="ctr"/>
            <a:r>
              <a:rPr lang="pt-BR" sz="1600" b="1" dirty="0">
                <a:latin typeface="Garamond" pitchFamily="18" charset="0"/>
                <a:ea typeface="Garamond" pitchFamily="18" charset="0"/>
                <a:cs typeface="Garamond" pitchFamily="18" charset="0"/>
                <a:sym typeface="+mn-ea"/>
              </a:rPr>
              <a:t>Beato Antônio Frederico Ozanam</a:t>
            </a:r>
            <a:endParaRPr lang="pt-BR" altLang="en-US" sz="2000" dirty="0">
              <a:latin typeface="Garamond" pitchFamily="18" charset="0"/>
              <a:ea typeface="Garamond" pitchFamily="18" charset="0"/>
              <a:cs typeface="Garamond" pitchFamily="18" charset="0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0" y="0"/>
            <a:ext cx="9144000" cy="895350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600" dirty="0">
                <a:latin typeface="Garamond" panose="02020404030301010803" pitchFamily="18" charset="0"/>
              </a:rPr>
              <a:t>Escola de Capacitação Antônio Frederico Ozanam</a:t>
            </a:r>
          </a:p>
        </p:txBody>
      </p:sp>
      <p:grpSp>
        <p:nvGrpSpPr>
          <p:cNvPr id="9" name="Agrupar 5">
            <a:extLst>
              <a:ext uri="{FF2B5EF4-FFF2-40B4-BE49-F238E27FC236}">
                <a16:creationId xmlns:a16="http://schemas.microsoft.com/office/drawing/2014/main" id="{B75C4FD3-8A23-4170-9D91-4D4B3C8FE43E}"/>
              </a:ext>
            </a:extLst>
          </p:cNvPr>
          <p:cNvGrpSpPr/>
          <p:nvPr/>
        </p:nvGrpSpPr>
        <p:grpSpPr>
          <a:xfrm>
            <a:off x="0" y="6404994"/>
            <a:ext cx="9144000" cy="249336"/>
            <a:chOff x="0" y="6356350"/>
            <a:chExt cx="12192000" cy="327775"/>
          </a:xfrm>
        </p:grpSpPr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id="{07F27E93-A654-4FBB-BEBE-D8DA7E08E125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grpSp>
          <p:nvGrpSpPr>
            <p:cNvPr id="11" name="Agrupar 7">
              <a:extLst>
                <a:ext uri="{FF2B5EF4-FFF2-40B4-BE49-F238E27FC236}">
                  <a16:creationId xmlns:a16="http://schemas.microsoft.com/office/drawing/2014/main" id="{D4AAACE4-E90F-4A52-8617-9D469A802C7C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2A6CE31F-AD77-4616-B330-B72BB36F4CA5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26EC8621-2C05-40EC-98D5-A67FF1F8CBA7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</p:grpSp>
      <p:pic>
        <p:nvPicPr>
          <p:cNvPr id="14" name="Imagem 3" descr="vitral EUA Ozanam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980728"/>
            <a:ext cx="824079" cy="1345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3" descr="C:\Users\GUILHERME\Documents\ECAFO R2\Aplicações ECAFO\Aplicação vertical ECAFO - azul principa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980728"/>
            <a:ext cx="989287" cy="1275109"/>
          </a:xfrm>
          <a:prstGeom prst="rect">
            <a:avLst/>
          </a:prstGeom>
          <a:noFill/>
        </p:spPr>
      </p:pic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2051720" y="1170910"/>
            <a:ext cx="5040560" cy="1000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44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Batang"/>
                <a:cs typeface="Times New Roman" pitchFamily="18" charset="0"/>
              </a:rPr>
              <a:t>Certificado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Tm="3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CaixaDeTexto 7"/>
          <p:cNvSpPr txBox="1">
            <a:spLocks noChangeArrowheads="1"/>
          </p:cNvSpPr>
          <p:nvPr/>
        </p:nvSpPr>
        <p:spPr bwMode="auto">
          <a:xfrm>
            <a:off x="179512" y="2082512"/>
            <a:ext cx="8784976" cy="4678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000" dirty="0">
                <a:latin typeface="Garamond" pitchFamily="18" charset="0"/>
                <a:ea typeface="Garamond" pitchFamily="18" charset="0"/>
                <a:cs typeface="Garamond" pitchFamily="18" charset="0"/>
                <a:sym typeface="+mn-ea"/>
              </a:rPr>
              <a:t>Certificamos, que ____________________________________________________ , da conferência ____________________________________________ , vinculada ao Conselho Particular __________________________________________ , concluiu a formação com o tema: _______________________________________ , com carga horária de __ horas, realizado em ___/___/_____.</a:t>
            </a:r>
          </a:p>
          <a:p>
            <a:pPr algn="just"/>
            <a:endParaRPr lang="pt-BR" sz="2000" dirty="0">
              <a:latin typeface="Garamond" pitchFamily="18" charset="0"/>
              <a:ea typeface="Garamond" pitchFamily="18" charset="0"/>
              <a:cs typeface="Garamond" pitchFamily="18" charset="0"/>
              <a:sym typeface="+mn-ea"/>
            </a:endParaRPr>
          </a:p>
          <a:p>
            <a:pPr algn="just"/>
            <a:endParaRPr lang="pt-BR" sz="2000" dirty="0">
              <a:latin typeface="Garamond" pitchFamily="18" charset="0"/>
              <a:ea typeface="Garamond" pitchFamily="18" charset="0"/>
              <a:cs typeface="Garamond" pitchFamily="18" charset="0"/>
              <a:sym typeface="+mn-ea"/>
            </a:endParaRPr>
          </a:p>
          <a:p>
            <a:pPr algn="just"/>
            <a:r>
              <a:rPr lang="pt-BR" sz="2000" dirty="0">
                <a:latin typeface="Garamond" pitchFamily="18" charset="0"/>
                <a:ea typeface="Garamond" pitchFamily="18" charset="0"/>
                <a:cs typeface="Garamond" pitchFamily="18" charset="0"/>
                <a:sym typeface="+mn-ea"/>
              </a:rPr>
              <a:t>   </a:t>
            </a:r>
            <a:r>
              <a:rPr lang="pt-BR" sz="2200" dirty="0">
                <a:latin typeface="Garamond" pitchFamily="18" charset="0"/>
                <a:ea typeface="Garamond" pitchFamily="18" charset="0"/>
                <a:cs typeface="Garamond" pitchFamily="18" charset="0"/>
                <a:sym typeface="+mn-ea"/>
              </a:rPr>
              <a:t>___________________</a:t>
            </a:r>
            <a:r>
              <a:rPr lang="pt-BR" sz="2000" dirty="0">
                <a:latin typeface="Garamond" pitchFamily="18" charset="0"/>
                <a:ea typeface="Garamond" pitchFamily="18" charset="0"/>
                <a:cs typeface="Garamond" pitchFamily="18" charset="0"/>
                <a:sym typeface="+mn-ea"/>
              </a:rPr>
              <a:t>                _________________        _______________  </a:t>
            </a:r>
          </a:p>
          <a:p>
            <a:pPr algn="just"/>
            <a:r>
              <a:rPr lang="pt-BR" sz="2800" dirty="0">
                <a:latin typeface="Garamond" pitchFamily="18" charset="0"/>
                <a:ea typeface="Garamond" pitchFamily="18" charset="0"/>
                <a:cs typeface="Garamond" pitchFamily="18" charset="0"/>
                <a:sym typeface="+mn-ea"/>
              </a:rPr>
              <a:t>     </a:t>
            </a:r>
            <a:r>
              <a:rPr lang="pt-BR" sz="1400" dirty="0">
                <a:latin typeface="Garamond" pitchFamily="18" charset="0"/>
                <a:ea typeface="Garamond" pitchFamily="18" charset="0"/>
                <a:cs typeface="Garamond" pitchFamily="18" charset="0"/>
                <a:sym typeface="+mn-ea"/>
              </a:rPr>
              <a:t>Presidente do Conselho Central                                 Coordenador da ECAFO                            Associado (a)</a:t>
            </a:r>
            <a:r>
              <a:rPr lang="pt-BR" sz="2800" dirty="0">
                <a:latin typeface="Garamond" pitchFamily="18" charset="0"/>
                <a:ea typeface="Garamond" pitchFamily="18" charset="0"/>
                <a:cs typeface="Garamond" pitchFamily="18" charset="0"/>
                <a:sym typeface="+mn-ea"/>
              </a:rPr>
              <a:t>       </a:t>
            </a:r>
          </a:p>
          <a:p>
            <a:pPr algn="just"/>
            <a:endParaRPr lang="pt-BR" sz="2400" dirty="0">
              <a:latin typeface="Garamond" pitchFamily="18" charset="0"/>
              <a:ea typeface="Garamond" pitchFamily="18" charset="0"/>
              <a:cs typeface="Garamond" pitchFamily="18" charset="0"/>
              <a:sym typeface="+mn-ea"/>
            </a:endParaRPr>
          </a:p>
          <a:p>
            <a:pPr algn="ctr"/>
            <a:r>
              <a:rPr lang="pt-BR" sz="1600" b="1" dirty="0">
                <a:latin typeface="Garamond" pitchFamily="18" charset="0"/>
                <a:ea typeface="Garamond" pitchFamily="18" charset="0"/>
                <a:cs typeface="Garamond" pitchFamily="18" charset="0"/>
                <a:sym typeface="+mn-ea"/>
              </a:rPr>
              <a:t>“É tempo de unirmos a palavra à ação e de demonstrarmos em obras a vitalidade de nossa fé”</a:t>
            </a:r>
          </a:p>
          <a:p>
            <a:pPr algn="ctr"/>
            <a:r>
              <a:rPr lang="pt-BR" sz="1600" b="1" dirty="0">
                <a:latin typeface="Garamond" pitchFamily="18" charset="0"/>
                <a:ea typeface="Garamond" pitchFamily="18" charset="0"/>
                <a:cs typeface="Garamond" pitchFamily="18" charset="0"/>
                <a:sym typeface="+mn-ea"/>
              </a:rPr>
              <a:t>Beato Antônio Frederico Ozanam</a:t>
            </a:r>
            <a:endParaRPr lang="pt-BR" altLang="en-US" sz="2000" dirty="0">
              <a:latin typeface="Garamond" pitchFamily="18" charset="0"/>
              <a:ea typeface="Garamond" pitchFamily="18" charset="0"/>
              <a:cs typeface="Garamond" pitchFamily="18" charset="0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0" y="0"/>
            <a:ext cx="9144000" cy="601518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400" dirty="0">
                <a:latin typeface="Garamond" panose="02020404030301010803" pitchFamily="18" charset="0"/>
              </a:rPr>
              <a:t>Escola de Capacitação Antônio Frederico Ozanam</a:t>
            </a:r>
          </a:p>
        </p:txBody>
      </p:sp>
      <p:grpSp>
        <p:nvGrpSpPr>
          <p:cNvPr id="9" name="Agrupar 5">
            <a:extLst>
              <a:ext uri="{FF2B5EF4-FFF2-40B4-BE49-F238E27FC236}">
                <a16:creationId xmlns:a16="http://schemas.microsoft.com/office/drawing/2014/main" id="{B75C4FD3-8A23-4170-9D91-4D4B3C8FE43E}"/>
              </a:ext>
            </a:extLst>
          </p:cNvPr>
          <p:cNvGrpSpPr/>
          <p:nvPr/>
        </p:nvGrpSpPr>
        <p:grpSpPr>
          <a:xfrm>
            <a:off x="0" y="6636048"/>
            <a:ext cx="9144000" cy="249336"/>
            <a:chOff x="0" y="6356350"/>
            <a:chExt cx="12192000" cy="327775"/>
          </a:xfrm>
        </p:grpSpPr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id="{07F27E93-A654-4FBB-BEBE-D8DA7E08E125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grpSp>
          <p:nvGrpSpPr>
            <p:cNvPr id="11" name="Agrupar 7">
              <a:extLst>
                <a:ext uri="{FF2B5EF4-FFF2-40B4-BE49-F238E27FC236}">
                  <a16:creationId xmlns:a16="http://schemas.microsoft.com/office/drawing/2014/main" id="{D4AAACE4-E90F-4A52-8617-9D469A802C7C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2A6CE31F-AD77-4616-B330-B72BB36F4CA5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26EC8621-2C05-40EC-98D5-A67FF1F8CBA7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</p:grpSp>
      <p:pic>
        <p:nvPicPr>
          <p:cNvPr id="14" name="Imagem 3" descr="vitral EUA Ozanam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722325"/>
            <a:ext cx="731759" cy="1194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3" descr="C:\Users\GUILHERME\Documents\ECAFO R2\Aplicações ECAFO\Aplicação vertical ECAFO - azul principa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23798" y="764705"/>
            <a:ext cx="893873" cy="1152128"/>
          </a:xfrm>
          <a:prstGeom prst="rect">
            <a:avLst/>
          </a:prstGeom>
          <a:noFill/>
        </p:spPr>
      </p:pic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2123728" y="980728"/>
            <a:ext cx="5040560" cy="1000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44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Batang"/>
                <a:cs typeface="Times New Roman" pitchFamily="18" charset="0"/>
              </a:rPr>
              <a:t>Certificado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102372"/>
      </p:ext>
    </p:extLst>
  </p:cSld>
  <p:clrMapOvr>
    <a:masterClrMapping/>
  </p:clrMapOvr>
  <p:transition advTm="3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CaixaDeTexto 7"/>
          <p:cNvSpPr txBox="1">
            <a:spLocks noChangeArrowheads="1"/>
          </p:cNvSpPr>
          <p:nvPr/>
        </p:nvSpPr>
        <p:spPr bwMode="auto">
          <a:xfrm>
            <a:off x="179512" y="2082512"/>
            <a:ext cx="8784976" cy="4678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000" dirty="0">
                <a:latin typeface="Garamond" pitchFamily="18" charset="0"/>
                <a:ea typeface="Garamond" pitchFamily="18" charset="0"/>
                <a:cs typeface="Garamond" pitchFamily="18" charset="0"/>
                <a:sym typeface="+mn-ea"/>
              </a:rPr>
              <a:t>Certificamos, que ____________________________________________________ , da conferência ____________________________________________ , vinculada ao Conselho Particular __________________________________________ , concluiu a formação com o tema: _______________________________________ , com carga horária de __ horas, realizado em ___/___/_____.</a:t>
            </a:r>
          </a:p>
          <a:p>
            <a:pPr algn="just"/>
            <a:endParaRPr lang="pt-BR" sz="2000" dirty="0">
              <a:latin typeface="Garamond" pitchFamily="18" charset="0"/>
              <a:ea typeface="Garamond" pitchFamily="18" charset="0"/>
              <a:cs typeface="Garamond" pitchFamily="18" charset="0"/>
              <a:sym typeface="+mn-ea"/>
            </a:endParaRPr>
          </a:p>
          <a:p>
            <a:pPr algn="just"/>
            <a:endParaRPr lang="pt-BR" sz="2000" dirty="0">
              <a:latin typeface="Garamond" pitchFamily="18" charset="0"/>
              <a:ea typeface="Garamond" pitchFamily="18" charset="0"/>
              <a:cs typeface="Garamond" pitchFamily="18" charset="0"/>
              <a:sym typeface="+mn-ea"/>
            </a:endParaRPr>
          </a:p>
          <a:p>
            <a:pPr algn="just"/>
            <a:r>
              <a:rPr lang="pt-BR" sz="2000" dirty="0">
                <a:latin typeface="Garamond" pitchFamily="18" charset="0"/>
                <a:ea typeface="Garamond" pitchFamily="18" charset="0"/>
                <a:cs typeface="Garamond" pitchFamily="18" charset="0"/>
                <a:sym typeface="+mn-ea"/>
              </a:rPr>
              <a:t>   </a:t>
            </a:r>
            <a:r>
              <a:rPr lang="pt-BR" sz="2200" dirty="0">
                <a:latin typeface="Garamond" pitchFamily="18" charset="0"/>
                <a:ea typeface="Garamond" pitchFamily="18" charset="0"/>
                <a:cs typeface="Garamond" pitchFamily="18" charset="0"/>
                <a:sym typeface="+mn-ea"/>
              </a:rPr>
              <a:t>___________________</a:t>
            </a:r>
            <a:r>
              <a:rPr lang="pt-BR" sz="2000" dirty="0">
                <a:latin typeface="Garamond" pitchFamily="18" charset="0"/>
                <a:ea typeface="Garamond" pitchFamily="18" charset="0"/>
                <a:cs typeface="Garamond" pitchFamily="18" charset="0"/>
                <a:sym typeface="+mn-ea"/>
              </a:rPr>
              <a:t>                _________________        _______________  </a:t>
            </a:r>
          </a:p>
          <a:p>
            <a:pPr algn="just"/>
            <a:r>
              <a:rPr lang="pt-BR" sz="2800" dirty="0">
                <a:latin typeface="Garamond" pitchFamily="18" charset="0"/>
                <a:ea typeface="Garamond" pitchFamily="18" charset="0"/>
                <a:cs typeface="Garamond" pitchFamily="18" charset="0"/>
                <a:sym typeface="+mn-ea"/>
              </a:rPr>
              <a:t>    </a:t>
            </a:r>
            <a:r>
              <a:rPr lang="pt-BR" sz="1400" dirty="0">
                <a:latin typeface="Garamond" pitchFamily="18" charset="0"/>
                <a:ea typeface="Garamond" pitchFamily="18" charset="0"/>
                <a:cs typeface="Garamond" pitchFamily="18" charset="0"/>
                <a:sym typeface="+mn-ea"/>
              </a:rPr>
              <a:t>Presidente do Conselho Particular                                Coordenador da ECAFO                           Associado (a)</a:t>
            </a:r>
            <a:r>
              <a:rPr lang="pt-BR" sz="2800" dirty="0">
                <a:latin typeface="Garamond" pitchFamily="18" charset="0"/>
                <a:ea typeface="Garamond" pitchFamily="18" charset="0"/>
                <a:cs typeface="Garamond" pitchFamily="18" charset="0"/>
                <a:sym typeface="+mn-ea"/>
              </a:rPr>
              <a:t>       </a:t>
            </a:r>
          </a:p>
          <a:p>
            <a:pPr algn="just"/>
            <a:endParaRPr lang="pt-BR" sz="2400" dirty="0">
              <a:latin typeface="Garamond" pitchFamily="18" charset="0"/>
              <a:ea typeface="Garamond" pitchFamily="18" charset="0"/>
              <a:cs typeface="Garamond" pitchFamily="18" charset="0"/>
              <a:sym typeface="+mn-ea"/>
            </a:endParaRPr>
          </a:p>
          <a:p>
            <a:pPr algn="ctr"/>
            <a:r>
              <a:rPr lang="pt-BR" sz="1600" b="1" dirty="0">
                <a:latin typeface="Garamond" pitchFamily="18" charset="0"/>
                <a:ea typeface="Garamond" pitchFamily="18" charset="0"/>
                <a:cs typeface="Garamond" pitchFamily="18" charset="0"/>
                <a:sym typeface="+mn-ea"/>
              </a:rPr>
              <a:t>“É tempo de unirmos a palavra à ação e de demonstrarmos em obras a vitalidade de nossa fé”</a:t>
            </a:r>
          </a:p>
          <a:p>
            <a:pPr algn="ctr"/>
            <a:r>
              <a:rPr lang="pt-BR" sz="1600" b="1" dirty="0">
                <a:latin typeface="Garamond" pitchFamily="18" charset="0"/>
                <a:ea typeface="Garamond" pitchFamily="18" charset="0"/>
                <a:cs typeface="Garamond" pitchFamily="18" charset="0"/>
                <a:sym typeface="+mn-ea"/>
              </a:rPr>
              <a:t>Beato Antônio Frederico Ozanam</a:t>
            </a:r>
            <a:endParaRPr lang="pt-BR" altLang="en-US" sz="2000" dirty="0">
              <a:latin typeface="Garamond" pitchFamily="18" charset="0"/>
              <a:ea typeface="Garamond" pitchFamily="18" charset="0"/>
              <a:cs typeface="Garamond" pitchFamily="18" charset="0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0" y="0"/>
            <a:ext cx="9144000" cy="601518"/>
          </a:xfrm>
          <a:prstGeom prst="rect">
            <a:avLst/>
          </a:prstGeom>
          <a:solidFill>
            <a:srgbClr val="0053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400" dirty="0">
                <a:latin typeface="Garamond" panose="02020404030301010803" pitchFamily="18" charset="0"/>
              </a:rPr>
              <a:t>Escola de Capacitação Antônio Frederico Ozanam</a:t>
            </a:r>
          </a:p>
        </p:txBody>
      </p:sp>
      <p:grpSp>
        <p:nvGrpSpPr>
          <p:cNvPr id="9" name="Agrupar 5">
            <a:extLst>
              <a:ext uri="{FF2B5EF4-FFF2-40B4-BE49-F238E27FC236}">
                <a16:creationId xmlns:a16="http://schemas.microsoft.com/office/drawing/2014/main" id="{B75C4FD3-8A23-4170-9D91-4D4B3C8FE43E}"/>
              </a:ext>
            </a:extLst>
          </p:cNvPr>
          <p:cNvGrpSpPr/>
          <p:nvPr/>
        </p:nvGrpSpPr>
        <p:grpSpPr>
          <a:xfrm>
            <a:off x="0" y="6636048"/>
            <a:ext cx="9144000" cy="249336"/>
            <a:chOff x="0" y="6356350"/>
            <a:chExt cx="12192000" cy="327775"/>
          </a:xfrm>
        </p:grpSpPr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id="{07F27E93-A654-4FBB-BEBE-D8DA7E08E125}"/>
                </a:ext>
              </a:extLst>
            </p:cNvPr>
            <p:cNvSpPr/>
            <p:nvPr/>
          </p:nvSpPr>
          <p:spPr>
            <a:xfrm>
              <a:off x="0" y="6356350"/>
              <a:ext cx="12192000" cy="327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grpSp>
          <p:nvGrpSpPr>
            <p:cNvPr id="11" name="Agrupar 7">
              <a:extLst>
                <a:ext uri="{FF2B5EF4-FFF2-40B4-BE49-F238E27FC236}">
                  <a16:creationId xmlns:a16="http://schemas.microsoft.com/office/drawing/2014/main" id="{D4AAACE4-E90F-4A52-8617-9D469A802C7C}"/>
                </a:ext>
              </a:extLst>
            </p:cNvPr>
            <p:cNvGrpSpPr/>
            <p:nvPr/>
          </p:nvGrpSpPr>
          <p:grpSpPr>
            <a:xfrm>
              <a:off x="0" y="6431661"/>
              <a:ext cx="12192000" cy="185708"/>
              <a:chOff x="0" y="6251188"/>
              <a:chExt cx="12192000" cy="185708"/>
            </a:xfrm>
          </p:grpSpPr>
          <p:sp>
            <p:nvSpPr>
              <p:cNvPr id="12" name="Retângulo 11">
                <a:extLst>
                  <a:ext uri="{FF2B5EF4-FFF2-40B4-BE49-F238E27FC236}">
                    <a16:creationId xmlns:a16="http://schemas.microsoft.com/office/drawing/2014/main" id="{2A6CE31F-AD77-4616-B330-B72BB36F4CA5}"/>
                  </a:ext>
                </a:extLst>
              </p:cNvPr>
              <p:cNvSpPr/>
              <p:nvPr/>
            </p:nvSpPr>
            <p:spPr>
              <a:xfrm>
                <a:off x="0" y="6251188"/>
                <a:ext cx="6096000" cy="185708"/>
              </a:xfrm>
              <a:prstGeom prst="rect">
                <a:avLst/>
              </a:prstGeom>
              <a:solidFill>
                <a:srgbClr val="0081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13" name="Retângulo 12">
                <a:extLst>
                  <a:ext uri="{FF2B5EF4-FFF2-40B4-BE49-F238E27FC236}">
                    <a16:creationId xmlns:a16="http://schemas.microsoft.com/office/drawing/2014/main" id="{26EC8621-2C05-40EC-98D5-A67FF1F8CBA7}"/>
                  </a:ext>
                </a:extLst>
              </p:cNvPr>
              <p:cNvSpPr/>
              <p:nvPr/>
            </p:nvSpPr>
            <p:spPr>
              <a:xfrm>
                <a:off x="6096000" y="6251188"/>
                <a:ext cx="6096000" cy="185708"/>
              </a:xfrm>
              <a:prstGeom prst="rect">
                <a:avLst/>
              </a:prstGeom>
              <a:solidFill>
                <a:srgbClr val="F1B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</p:grpSp>
      <p:pic>
        <p:nvPicPr>
          <p:cNvPr id="14" name="Imagem 3" descr="vitral EUA Ozanam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722325"/>
            <a:ext cx="731759" cy="1194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3" descr="C:\Users\GUILHERME\Documents\ECAFO R2\Aplicações ECAFO\Aplicação vertical ECAFO - azul principa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23798" y="764705"/>
            <a:ext cx="893873" cy="1152128"/>
          </a:xfrm>
          <a:prstGeom prst="rect">
            <a:avLst/>
          </a:prstGeom>
          <a:noFill/>
        </p:spPr>
      </p:pic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2123728" y="980728"/>
            <a:ext cx="5040560" cy="1000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44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Batang"/>
                <a:cs typeface="Times New Roman" pitchFamily="18" charset="0"/>
              </a:rPr>
              <a:t>Certificado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993755"/>
      </p:ext>
    </p:extLst>
  </p:cSld>
  <p:clrMapOvr>
    <a:masterClrMapping/>
  </p:clrMapOvr>
  <p:transition advTm="3000"/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284</Words>
  <Application>Microsoft Office PowerPoint</Application>
  <PresentationFormat>Apresentação na tela (4:3)</PresentationFormat>
  <Paragraphs>41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Calibri</vt:lpstr>
      <vt:lpstr>Garamond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GUILHERME</dc:creator>
  <cp:lastModifiedBy>césar custódio da silva</cp:lastModifiedBy>
  <cp:revision>33</cp:revision>
  <dcterms:created xsi:type="dcterms:W3CDTF">2023-05-30T15:51:34Z</dcterms:created>
  <dcterms:modified xsi:type="dcterms:W3CDTF">2024-08-18T22:32:30Z</dcterms:modified>
</cp:coreProperties>
</file>