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9"/>
  </p:notesMasterIdLst>
  <p:sldIdLst>
    <p:sldId id="845" r:id="rId3"/>
    <p:sldId id="259" r:id="rId4"/>
    <p:sldId id="938" r:id="rId5"/>
    <p:sldId id="940" r:id="rId6"/>
    <p:sldId id="942" r:id="rId7"/>
    <p:sldId id="944" r:id="rId8"/>
    <p:sldId id="945" r:id="rId9"/>
    <p:sldId id="949" r:id="rId10"/>
    <p:sldId id="950" r:id="rId11"/>
    <p:sldId id="854" r:id="rId12"/>
    <p:sldId id="867" r:id="rId13"/>
    <p:sldId id="917" r:id="rId14"/>
    <p:sldId id="919" r:id="rId15"/>
    <p:sldId id="977" r:id="rId16"/>
    <p:sldId id="988" r:id="rId17"/>
    <p:sldId id="983" r:id="rId18"/>
    <p:sldId id="979" r:id="rId19"/>
    <p:sldId id="986" r:id="rId20"/>
    <p:sldId id="980" r:id="rId21"/>
    <p:sldId id="981" r:id="rId22"/>
    <p:sldId id="987" r:id="rId23"/>
    <p:sldId id="982" r:id="rId24"/>
    <p:sldId id="989" r:id="rId25"/>
    <p:sldId id="984" r:id="rId26"/>
    <p:sldId id="431" r:id="rId27"/>
    <p:sldId id="923" r:id="rId28"/>
    <p:sldId id="924" r:id="rId29"/>
    <p:sldId id="925" r:id="rId30"/>
    <p:sldId id="926" r:id="rId31"/>
    <p:sldId id="927" r:id="rId32"/>
    <p:sldId id="931" r:id="rId33"/>
    <p:sldId id="932" r:id="rId34"/>
    <p:sldId id="933" r:id="rId35"/>
    <p:sldId id="934" r:id="rId36"/>
    <p:sldId id="966" r:id="rId37"/>
    <p:sldId id="968"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6AFCD-46DF-4B76-990C-698C333ACC10}" type="datetimeFigureOut">
              <a:rPr lang="pt-BR" smtClean="0"/>
              <a:t>25/08/2024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1D683-805F-4558-A1F8-9B1123409F06}" type="slidenum">
              <a:rPr lang="pt-BR" smtClean="0"/>
              <a:t>‹nº›</a:t>
            </a:fld>
            <a:endParaRPr lang="pt-BR"/>
          </a:p>
        </p:txBody>
      </p:sp>
    </p:spTree>
    <p:extLst>
      <p:ext uri="{BB962C8B-B14F-4D97-AF65-F5344CB8AC3E}">
        <p14:creationId xmlns:p14="http://schemas.microsoft.com/office/powerpoint/2010/main" val="221660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CC1DC4E-A6C2-41F2-AAA0-F6053844181F}" type="slidenum">
              <a:rPr lang="pt-BR" smtClean="0"/>
              <a:t>35</a:t>
            </a:fld>
            <a:endParaRPr lang="pt-BR"/>
          </a:p>
        </p:txBody>
      </p:sp>
    </p:spTree>
    <p:extLst>
      <p:ext uri="{BB962C8B-B14F-4D97-AF65-F5344CB8AC3E}">
        <p14:creationId xmlns:p14="http://schemas.microsoft.com/office/powerpoint/2010/main" val="130129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BD2C0-FC6D-460A-8EFD-F312500ED77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D13CE73-BD10-4B15-926B-BDB222FC3F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4771B5-030E-42D9-9B76-6255847E1131}"/>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5" name="Espaço Reservado para Rodapé 4">
            <a:extLst>
              <a:ext uri="{FF2B5EF4-FFF2-40B4-BE49-F238E27FC236}">
                <a16:creationId xmlns:a16="http://schemas.microsoft.com/office/drawing/2014/main" id="{F088357B-40A3-4C2A-9FD7-A8EA67C9860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C363DB4-53F1-4C4A-A559-541228CDDD48}"/>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39828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ABB27-6A98-43A6-B7AB-848369A65A5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3BFE070-371A-45B2-973C-1BEF9A937A8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63587DA-83B3-4427-800F-9F382D59E065}"/>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5" name="Espaço Reservado para Rodapé 4">
            <a:extLst>
              <a:ext uri="{FF2B5EF4-FFF2-40B4-BE49-F238E27FC236}">
                <a16:creationId xmlns:a16="http://schemas.microsoft.com/office/drawing/2014/main" id="{68A03BC6-1802-4853-A9B2-5D78486979E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F70AEFD-B6FD-47BA-8F05-BA27C6773C30}"/>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19328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DAB268-246C-4BDD-9F3B-FD294615AFD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D1C9803-8BAA-4F68-937C-5099F47EE4D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E34698-6E52-4A03-9C90-406CEBE2E182}"/>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5" name="Espaço Reservado para Rodapé 4">
            <a:extLst>
              <a:ext uri="{FF2B5EF4-FFF2-40B4-BE49-F238E27FC236}">
                <a16:creationId xmlns:a16="http://schemas.microsoft.com/office/drawing/2014/main" id="{AC097EA3-CD5F-48CB-BDAE-EAF4B7CE610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05DDE6C-40DC-445C-8F64-221438DBE0FF}"/>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62910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m ou gráfic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2935" y="64677"/>
            <a:ext cx="11617291" cy="6316651"/>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Tree>
    <p:extLst>
      <p:ext uri="{BB962C8B-B14F-4D97-AF65-F5344CB8AC3E}">
        <p14:creationId xmlns:p14="http://schemas.microsoft.com/office/powerpoint/2010/main" val="99507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e texto">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623392" y="116632"/>
            <a:ext cx="109728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9" name="Content Placeholder 2"/>
          <p:cNvSpPr>
            <a:spLocks noGrp="1"/>
          </p:cNvSpPr>
          <p:nvPr>
            <p:ph idx="1"/>
          </p:nvPr>
        </p:nvSpPr>
        <p:spPr>
          <a:xfrm>
            <a:off x="623392" y="1004887"/>
            <a:ext cx="10945216" cy="5160417"/>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1922705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apa">
    <p:spTree>
      <p:nvGrpSpPr>
        <p:cNvPr id="1" name=""/>
        <p:cNvGrpSpPr/>
        <p:nvPr/>
      </p:nvGrpSpPr>
      <p:grpSpPr>
        <a:xfrm>
          <a:off x="0" y="0"/>
          <a:ext cx="0" cy="0"/>
          <a:chOff x="0" y="0"/>
          <a:chExt cx="0" cy="0"/>
        </a:xfrm>
      </p:grpSpPr>
      <p:pic>
        <p:nvPicPr>
          <p:cNvPr id="3" name="Imagem 3">
            <a:extLst>
              <a:ext uri="{FF2B5EF4-FFF2-40B4-BE49-F238E27FC236}">
                <a16:creationId xmlns:a16="http://schemas.microsoft.com/office/drawing/2014/main" id="{2F0B1903-53BB-44B1-BA7B-B4E6E2553084}"/>
              </a:ext>
            </a:extLst>
          </p:cNvPr>
          <p:cNvPicPr>
            <a:picLocks noChangeAspect="1"/>
          </p:cNvPicPr>
          <p:nvPr userDrawn="1"/>
        </p:nvPicPr>
        <p:blipFill>
          <a:blip r:embed="rId2">
            <a:extLst>
              <a:ext uri="{28A0092B-C50C-407E-A947-70E740481C1C}">
                <a14:useLocalDpi xmlns:a14="http://schemas.microsoft.com/office/drawing/2010/main" val="0"/>
              </a:ext>
            </a:extLst>
          </a:blip>
          <a:srcRect t="23907" r="491" b="-642"/>
          <a:stretch>
            <a:fillRect/>
          </a:stretch>
        </p:blipFill>
        <p:spPr bwMode="auto">
          <a:xfrm>
            <a:off x="-8467" y="0"/>
            <a:ext cx="12200467" cy="6858000"/>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object 2">
            <a:extLst>
              <a:ext uri="{FF2B5EF4-FFF2-40B4-BE49-F238E27FC236}">
                <a16:creationId xmlns:a16="http://schemas.microsoft.com/office/drawing/2014/main" id="{27CF4A98-80D4-4EC2-8BAC-CE3AC55D1C93}"/>
              </a:ext>
            </a:extLst>
          </p:cNvPr>
          <p:cNvSpPr>
            <a:spLocks noChangeAspect="1" noChangeArrowheads="1"/>
          </p:cNvSpPr>
          <p:nvPr userDrawn="1"/>
        </p:nvSpPr>
        <p:spPr bwMode="auto">
          <a:xfrm>
            <a:off x="8976320" y="5464611"/>
            <a:ext cx="2880320" cy="1204749"/>
          </a:xfrm>
          <a:prstGeom prst="rect">
            <a:avLst/>
          </a:prstGeom>
          <a:blipFill dpi="0" rotWithShape="1">
            <a:blip r:embed="rId3" cstate="print"/>
            <a:srcRect/>
            <a:stretch>
              <a:fillRect l="-2035" t="-3512" r="-1923" b="-3449"/>
            </a:stretch>
          </a:blipFill>
          <a:ln w="9525">
            <a:solidFill>
              <a:srgbClr val="ADADAD"/>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
        <p:nvSpPr>
          <p:cNvPr id="11" name="Espaço Reservado para Título 8"/>
          <p:cNvSpPr>
            <a:spLocks noGrp="1"/>
          </p:cNvSpPr>
          <p:nvPr>
            <p:ph type="title"/>
          </p:nvPr>
        </p:nvSpPr>
        <p:spPr>
          <a:xfrm>
            <a:off x="0" y="2420888"/>
            <a:ext cx="12192000" cy="1143000"/>
          </a:xfrm>
          <a:prstGeom prst="rect">
            <a:avLst/>
          </a:prstGeom>
        </p:spPr>
        <p:txBody>
          <a:bodyPr vert="horz" lIns="91440" tIns="45720" rIns="91440" bIns="45720" rtlCol="0" anchor="ctr">
            <a:noAutofit/>
          </a:bodyPr>
          <a:lstStyle>
            <a:lvl1pPr algn="ctr">
              <a:defRPr sz="4000" baseline="0">
                <a:solidFill>
                  <a:schemeClr val="bg1"/>
                </a:solidFill>
                <a:latin typeface="+mj-lt"/>
              </a:defRPr>
            </a:lvl1pPr>
          </a:lstStyle>
          <a:p>
            <a:r>
              <a:rPr lang="pt-BR"/>
              <a:t>Clique para editar o estilo do título mestre</a:t>
            </a:r>
            <a:endParaRPr lang="pt-BR" dirty="0"/>
          </a:p>
        </p:txBody>
      </p:sp>
    </p:spTree>
    <p:extLst>
      <p:ext uri="{BB962C8B-B14F-4D97-AF65-F5344CB8AC3E}">
        <p14:creationId xmlns:p14="http://schemas.microsoft.com/office/powerpoint/2010/main" val="21870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btítulo">
    <p:spTree>
      <p:nvGrpSpPr>
        <p:cNvPr id="1" name=""/>
        <p:cNvGrpSpPr/>
        <p:nvPr/>
      </p:nvGrpSpPr>
      <p:grpSpPr>
        <a:xfrm>
          <a:off x="0" y="0"/>
          <a:ext cx="0" cy="0"/>
          <a:chOff x="0" y="0"/>
          <a:chExt cx="0" cy="0"/>
        </a:xfrm>
      </p:grpSpPr>
      <p:pic>
        <p:nvPicPr>
          <p:cNvPr id="3" name="Imagem 3">
            <a:extLst>
              <a:ext uri="{FF2B5EF4-FFF2-40B4-BE49-F238E27FC236}">
                <a16:creationId xmlns:a16="http://schemas.microsoft.com/office/drawing/2014/main" id="{411BFAC3-FE93-4B65-8BC0-C97815D44043}"/>
              </a:ext>
            </a:extLst>
          </p:cNvPr>
          <p:cNvPicPr>
            <a:picLocks noChangeAspect="1"/>
          </p:cNvPicPr>
          <p:nvPr userDrawn="1"/>
        </p:nvPicPr>
        <p:blipFill>
          <a:blip r:embed="rId2">
            <a:extLst>
              <a:ext uri="{28A0092B-C50C-407E-A947-70E740481C1C}">
                <a14:useLocalDpi xmlns:a14="http://schemas.microsoft.com/office/drawing/2010/main" val="0"/>
              </a:ext>
            </a:extLst>
          </a:blip>
          <a:srcRect t="23907" r="491" b="-642"/>
          <a:stretch>
            <a:fillRect/>
          </a:stretch>
        </p:blipFill>
        <p:spPr bwMode="auto">
          <a:xfrm>
            <a:off x="-8467" y="26988"/>
            <a:ext cx="12200467" cy="6858000"/>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object 2">
            <a:extLst>
              <a:ext uri="{FF2B5EF4-FFF2-40B4-BE49-F238E27FC236}">
                <a16:creationId xmlns:a16="http://schemas.microsoft.com/office/drawing/2014/main" id="{962FA543-4BC5-4FE8-9133-896993332B21}"/>
              </a:ext>
            </a:extLst>
          </p:cNvPr>
          <p:cNvSpPr>
            <a:spLocks noChangeAspect="1" noChangeArrowheads="1"/>
          </p:cNvSpPr>
          <p:nvPr userDrawn="1"/>
        </p:nvSpPr>
        <p:spPr bwMode="auto">
          <a:xfrm>
            <a:off x="8976320" y="5464611"/>
            <a:ext cx="2880320" cy="1204749"/>
          </a:xfrm>
          <a:prstGeom prst="rect">
            <a:avLst/>
          </a:prstGeom>
          <a:blipFill dpi="0" rotWithShape="1">
            <a:blip r:embed="rId3" cstate="print"/>
            <a:srcRect/>
            <a:stretch>
              <a:fillRect l="-2035" t="-3512" r="-1923" b="-3449"/>
            </a:stretch>
          </a:blipFill>
          <a:ln w="9525">
            <a:solidFill>
              <a:srgbClr val="ADADAD"/>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
        <p:nvSpPr>
          <p:cNvPr id="6" name="Espaço Reservado para Título 8"/>
          <p:cNvSpPr>
            <a:spLocks noGrp="1"/>
          </p:cNvSpPr>
          <p:nvPr>
            <p:ph type="title"/>
          </p:nvPr>
        </p:nvSpPr>
        <p:spPr>
          <a:xfrm>
            <a:off x="0" y="2420888"/>
            <a:ext cx="12192000" cy="1143000"/>
          </a:xfrm>
          <a:prstGeom prst="rect">
            <a:avLst/>
          </a:prstGeom>
        </p:spPr>
        <p:txBody>
          <a:bodyPr vert="horz" lIns="91440" tIns="45720" rIns="91440" bIns="45720" rtlCol="0" anchor="ctr">
            <a:noAutofit/>
          </a:bodyPr>
          <a:lstStyle>
            <a:lvl1pPr algn="ctr">
              <a:defRPr sz="4000" baseline="0">
                <a:solidFill>
                  <a:schemeClr val="bg1"/>
                </a:solidFill>
                <a:latin typeface="+mj-lt"/>
              </a:defRPr>
            </a:lvl1pPr>
          </a:lstStyle>
          <a:p>
            <a:r>
              <a:rPr lang="pt-BR"/>
              <a:t>Clique para editar o estilo do título mestre</a:t>
            </a:r>
            <a:endParaRPr lang="pt-BR" dirty="0"/>
          </a:p>
        </p:txBody>
      </p:sp>
    </p:spTree>
    <p:extLst>
      <p:ext uri="{BB962C8B-B14F-4D97-AF65-F5344CB8AC3E}">
        <p14:creationId xmlns:p14="http://schemas.microsoft.com/office/powerpoint/2010/main" val="3635415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ítulo e texto">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623392" y="116632"/>
            <a:ext cx="109728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9" name="Content Placeholder 2"/>
          <p:cNvSpPr>
            <a:spLocks noGrp="1"/>
          </p:cNvSpPr>
          <p:nvPr>
            <p:ph idx="1"/>
          </p:nvPr>
        </p:nvSpPr>
        <p:spPr>
          <a:xfrm>
            <a:off x="623392" y="1004887"/>
            <a:ext cx="10945216" cy="5160417"/>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221484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ítulo e imagem/gráfic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23392" y="1052736"/>
            <a:ext cx="11041227" cy="518457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Tree>
    <p:extLst>
      <p:ext uri="{BB962C8B-B14F-4D97-AF65-F5344CB8AC3E}">
        <p14:creationId xmlns:p14="http://schemas.microsoft.com/office/powerpoint/2010/main" val="1587749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m ou gráfic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2935" y="64677"/>
            <a:ext cx="11617291" cy="6316651"/>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Tree>
    <p:extLst>
      <p:ext uri="{BB962C8B-B14F-4D97-AF65-F5344CB8AC3E}">
        <p14:creationId xmlns:p14="http://schemas.microsoft.com/office/powerpoint/2010/main" val="13387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ítulo e 4 imagens">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4" name="Picture Placeholder 2"/>
          <p:cNvSpPr>
            <a:spLocks noGrp="1"/>
          </p:cNvSpPr>
          <p:nvPr>
            <p:ph type="pic" idx="10"/>
          </p:nvPr>
        </p:nvSpPr>
        <p:spPr>
          <a:xfrm>
            <a:off x="6096000" y="1196752"/>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5" name="Picture Placeholder 2"/>
          <p:cNvSpPr>
            <a:spLocks noGrp="1"/>
          </p:cNvSpPr>
          <p:nvPr>
            <p:ph type="pic" idx="11"/>
          </p:nvPr>
        </p:nvSpPr>
        <p:spPr>
          <a:xfrm>
            <a:off x="1295467" y="1196752"/>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6" name="Picture Placeholder 2"/>
          <p:cNvSpPr>
            <a:spLocks noGrp="1"/>
          </p:cNvSpPr>
          <p:nvPr>
            <p:ph type="pic" idx="12"/>
          </p:nvPr>
        </p:nvSpPr>
        <p:spPr>
          <a:xfrm>
            <a:off x="6096000" y="3933056"/>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7" name="Picture Placeholder 2"/>
          <p:cNvSpPr>
            <a:spLocks noGrp="1"/>
          </p:cNvSpPr>
          <p:nvPr>
            <p:ph type="pic" idx="13"/>
          </p:nvPr>
        </p:nvSpPr>
        <p:spPr>
          <a:xfrm>
            <a:off x="1295467" y="3933056"/>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Tree>
    <p:extLst>
      <p:ext uri="{BB962C8B-B14F-4D97-AF65-F5344CB8AC3E}">
        <p14:creationId xmlns:p14="http://schemas.microsoft.com/office/powerpoint/2010/main" val="372048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E6FA-F2E2-4644-992C-3BF79D2ADC6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CB4FCBD-EF52-4668-9595-67911CB1F14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AD75E6-3B66-4BB9-8DAA-29164BDFD1E4}"/>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5" name="Espaço Reservado para Rodapé 4">
            <a:extLst>
              <a:ext uri="{FF2B5EF4-FFF2-40B4-BE49-F238E27FC236}">
                <a16:creationId xmlns:a16="http://schemas.microsoft.com/office/drawing/2014/main" id="{7F28C8AA-6B16-469A-8990-65ED7939009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B02DD33-911B-4F73-85AA-605655BBABCB}"/>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90691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ítulo e 2 imagens">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4" name="Picture Placeholder 2"/>
          <p:cNvSpPr>
            <a:spLocks noGrp="1"/>
          </p:cNvSpPr>
          <p:nvPr>
            <p:ph type="pic" idx="10"/>
          </p:nvPr>
        </p:nvSpPr>
        <p:spPr>
          <a:xfrm>
            <a:off x="1295467" y="1052736"/>
            <a:ext cx="4224469" cy="5328592"/>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6" name="Picture Placeholder 2"/>
          <p:cNvSpPr>
            <a:spLocks noGrp="1"/>
          </p:cNvSpPr>
          <p:nvPr>
            <p:ph type="pic" idx="12"/>
          </p:nvPr>
        </p:nvSpPr>
        <p:spPr>
          <a:xfrm>
            <a:off x="5999989" y="1052736"/>
            <a:ext cx="4224469" cy="5328592"/>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Tree>
    <p:extLst>
      <p:ext uri="{BB962C8B-B14F-4D97-AF65-F5344CB8AC3E}">
        <p14:creationId xmlns:p14="http://schemas.microsoft.com/office/powerpoint/2010/main" val="2758539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ítulo, texto e 2 imagens">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4" name="Picture Placeholder 2"/>
          <p:cNvSpPr>
            <a:spLocks noGrp="1"/>
          </p:cNvSpPr>
          <p:nvPr>
            <p:ph type="pic" idx="10"/>
          </p:nvPr>
        </p:nvSpPr>
        <p:spPr>
          <a:xfrm>
            <a:off x="6096000" y="1196752"/>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6" name="Picture Placeholder 2"/>
          <p:cNvSpPr>
            <a:spLocks noGrp="1"/>
          </p:cNvSpPr>
          <p:nvPr>
            <p:ph type="pic" idx="12"/>
          </p:nvPr>
        </p:nvSpPr>
        <p:spPr>
          <a:xfrm>
            <a:off x="6096000" y="3933056"/>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9" name="Content Placeholder 2"/>
          <p:cNvSpPr>
            <a:spLocks noGrp="1"/>
          </p:cNvSpPr>
          <p:nvPr>
            <p:ph idx="1"/>
          </p:nvPr>
        </p:nvSpPr>
        <p:spPr>
          <a:xfrm>
            <a:off x="623392" y="1196752"/>
            <a:ext cx="5088565" cy="5328592"/>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1312034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ítulo, 2 imagens e texto">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4" name="Picture Placeholder 2"/>
          <p:cNvSpPr>
            <a:spLocks noGrp="1"/>
          </p:cNvSpPr>
          <p:nvPr>
            <p:ph type="pic" idx="10"/>
          </p:nvPr>
        </p:nvSpPr>
        <p:spPr>
          <a:xfrm>
            <a:off x="623392" y="1196752"/>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6" name="Picture Placeholder 2"/>
          <p:cNvSpPr>
            <a:spLocks noGrp="1"/>
          </p:cNvSpPr>
          <p:nvPr>
            <p:ph type="pic" idx="12"/>
          </p:nvPr>
        </p:nvSpPr>
        <p:spPr>
          <a:xfrm>
            <a:off x="623392" y="3861048"/>
            <a:ext cx="4224469" cy="259228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9" name="Content Placeholder 2"/>
          <p:cNvSpPr>
            <a:spLocks noGrp="1"/>
          </p:cNvSpPr>
          <p:nvPr>
            <p:ph idx="1"/>
          </p:nvPr>
        </p:nvSpPr>
        <p:spPr>
          <a:xfrm>
            <a:off x="5231904" y="1196752"/>
            <a:ext cx="5088565" cy="5328592"/>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1538648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ativ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4745"/>
            <a:ext cx="5386917" cy="639763"/>
          </a:xfrm>
          <a:prstGeom prst="rect">
            <a:avLst/>
          </a:prstGeo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193373" y="1124745"/>
            <a:ext cx="5389033" cy="639763"/>
          </a:xfrm>
          <a:prstGeom prst="rect">
            <a:avLst/>
          </a:prstGeo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Placeholder 1"/>
          <p:cNvSpPr>
            <a:spLocks noGrp="1"/>
          </p:cNvSpPr>
          <p:nvPr>
            <p:ph type="title"/>
          </p:nvPr>
        </p:nvSpPr>
        <p:spPr bwMode="auto">
          <a:xfrm>
            <a:off x="623392" y="116632"/>
            <a:ext cx="11041227"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00B0F0"/>
                </a:solidFill>
              </a:defRPr>
            </a:lvl1pPr>
          </a:lstStyle>
          <a:p>
            <a:pPr lvl="0"/>
            <a:r>
              <a:rPr lang="en-US" dirty="0"/>
              <a:t>ASSUNTO </a:t>
            </a:r>
            <a:br>
              <a:rPr lang="en-US" dirty="0"/>
            </a:br>
            <a:r>
              <a:rPr lang="en-US" dirty="0"/>
              <a:t>(</a:t>
            </a:r>
            <a:r>
              <a:rPr lang="en-US" dirty="0" err="1"/>
              <a:t>tamanho</a:t>
            </a:r>
            <a:r>
              <a:rPr lang="en-US" dirty="0"/>
              <a:t> </a:t>
            </a:r>
            <a:r>
              <a:rPr lang="en-US" dirty="0" err="1"/>
              <a:t>da</a:t>
            </a:r>
            <a:r>
              <a:rPr lang="en-US" dirty="0"/>
              <a:t> </a:t>
            </a:r>
            <a:r>
              <a:rPr lang="en-US" dirty="0" err="1"/>
              <a:t>fonte</a:t>
            </a:r>
            <a:r>
              <a:rPr lang="en-US" dirty="0"/>
              <a:t> entre 24 e 32)</a:t>
            </a:r>
            <a:endParaRPr lang="pt-BR" dirty="0"/>
          </a:p>
        </p:txBody>
      </p:sp>
      <p:sp>
        <p:nvSpPr>
          <p:cNvPr id="11" name="Content Placeholder 2"/>
          <p:cNvSpPr>
            <a:spLocks noGrp="1"/>
          </p:cNvSpPr>
          <p:nvPr>
            <p:ph idx="10"/>
          </p:nvPr>
        </p:nvSpPr>
        <p:spPr>
          <a:xfrm>
            <a:off x="623392" y="1916832"/>
            <a:ext cx="5376597" cy="4464496"/>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
        <p:nvSpPr>
          <p:cNvPr id="12" name="Content Placeholder 2"/>
          <p:cNvSpPr>
            <a:spLocks noGrp="1"/>
          </p:cNvSpPr>
          <p:nvPr>
            <p:ph idx="11"/>
          </p:nvPr>
        </p:nvSpPr>
        <p:spPr>
          <a:xfrm>
            <a:off x="6192011" y="1916832"/>
            <a:ext cx="5376597" cy="4464496"/>
          </a:xfrm>
          <a:prstGeom prst="rect">
            <a:avLst/>
          </a:prstGeom>
        </p:spPr>
        <p:txBody>
          <a:bodyPr/>
          <a:lstStyle>
            <a:lvl1pPr>
              <a:defRPr sz="2000">
                <a:solidFill>
                  <a:schemeClr val="tx1">
                    <a:lumMod val="75000"/>
                    <a:lumOff val="25000"/>
                  </a:schemeClr>
                </a:solidFill>
                <a:latin typeface="+mj-lt"/>
              </a:defRPr>
            </a:lvl1pPr>
            <a:lvl2pPr>
              <a:defRPr sz="1800">
                <a:solidFill>
                  <a:schemeClr val="tx1">
                    <a:lumMod val="75000"/>
                    <a:lumOff val="25000"/>
                  </a:schemeClr>
                </a:solidFill>
                <a:latin typeface="+mj-lt"/>
              </a:defRPr>
            </a:lvl2pPr>
            <a:lvl3pPr>
              <a:defRPr sz="1600" baseline="0">
                <a:solidFill>
                  <a:schemeClr val="tx1">
                    <a:lumMod val="75000"/>
                    <a:lumOff val="25000"/>
                  </a:schemeClr>
                </a:solidFill>
                <a:latin typeface="+mj-lt"/>
              </a:defRPr>
            </a:lvl3pPr>
            <a:lvl4pPr>
              <a:defRPr sz="1400">
                <a:solidFill>
                  <a:schemeClr val="tx1">
                    <a:lumMod val="75000"/>
                    <a:lumOff val="25000"/>
                  </a:schemeClr>
                </a:solidFill>
                <a:latin typeface="+mj-lt"/>
              </a:defRPr>
            </a:lvl4pPr>
            <a:lvl5pPr>
              <a:defRPr sz="1200">
                <a:solidFill>
                  <a:schemeClr val="tx1">
                    <a:lumMod val="75000"/>
                    <a:lumOff val="25000"/>
                  </a:schemeClr>
                </a:solidFill>
                <a:latin typeface="+mj-lt"/>
              </a:defRPr>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p:txBody>
      </p:sp>
    </p:spTree>
    <p:extLst>
      <p:ext uri="{BB962C8B-B14F-4D97-AF65-F5344CB8AC3E}">
        <p14:creationId xmlns:p14="http://schemas.microsoft.com/office/powerpoint/2010/main" val="3695374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opção 1)">
    <p:spTree>
      <p:nvGrpSpPr>
        <p:cNvPr id="1" name=""/>
        <p:cNvGrpSpPr/>
        <p:nvPr/>
      </p:nvGrpSpPr>
      <p:grpSpPr>
        <a:xfrm>
          <a:off x="0" y="0"/>
          <a:ext cx="0" cy="0"/>
          <a:chOff x="0" y="0"/>
          <a:chExt cx="0" cy="0"/>
        </a:xfrm>
      </p:grpSpPr>
      <p:pic>
        <p:nvPicPr>
          <p:cNvPr id="2" name="Imagem 3">
            <a:extLst>
              <a:ext uri="{FF2B5EF4-FFF2-40B4-BE49-F238E27FC236}">
                <a16:creationId xmlns:a16="http://schemas.microsoft.com/office/drawing/2014/main" id="{2D9254BD-EA4A-4CE2-BEF0-27BF86820BE3}"/>
              </a:ext>
            </a:extLst>
          </p:cNvPr>
          <p:cNvPicPr>
            <a:picLocks noChangeAspect="1"/>
          </p:cNvPicPr>
          <p:nvPr userDrawn="1"/>
        </p:nvPicPr>
        <p:blipFill>
          <a:blip r:embed="rId2">
            <a:extLst>
              <a:ext uri="{28A0092B-C50C-407E-A947-70E740481C1C}">
                <a14:useLocalDpi xmlns:a14="http://schemas.microsoft.com/office/drawing/2010/main" val="0"/>
              </a:ext>
            </a:extLst>
          </a:blip>
          <a:srcRect t="23907" r="491" b="-642"/>
          <a:stretch>
            <a:fillRect/>
          </a:stretch>
        </p:blipFill>
        <p:spPr bwMode="auto">
          <a:xfrm>
            <a:off x="-8467" y="0"/>
            <a:ext cx="12200467" cy="6858000"/>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object 2">
            <a:extLst>
              <a:ext uri="{FF2B5EF4-FFF2-40B4-BE49-F238E27FC236}">
                <a16:creationId xmlns:a16="http://schemas.microsoft.com/office/drawing/2014/main" id="{BF863981-213D-4EEA-99D8-C6E3D748B728}"/>
              </a:ext>
            </a:extLst>
          </p:cNvPr>
          <p:cNvSpPr>
            <a:spLocks noChangeArrowheads="1"/>
          </p:cNvSpPr>
          <p:nvPr userDrawn="1"/>
        </p:nvSpPr>
        <p:spPr bwMode="auto">
          <a:xfrm>
            <a:off x="4079776" y="836712"/>
            <a:ext cx="4992555" cy="2088232"/>
          </a:xfrm>
          <a:prstGeom prst="rect">
            <a:avLst/>
          </a:prstGeom>
          <a:blipFill dpi="0" rotWithShape="1">
            <a:blip r:embed="rId3"/>
            <a:srcRect/>
            <a:stretch>
              <a:fillRect l="-2035" t="-3512" r="-1923" b="-3449"/>
            </a:stretch>
          </a:blipFill>
          <a:ln w="9525">
            <a:solidFill>
              <a:srgbClr val="ADADAD"/>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Tree>
    <p:extLst>
      <p:ext uri="{BB962C8B-B14F-4D97-AF65-F5344CB8AC3E}">
        <p14:creationId xmlns:p14="http://schemas.microsoft.com/office/powerpoint/2010/main" val="181544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opção 2)">
    <p:spTree>
      <p:nvGrpSpPr>
        <p:cNvPr id="1" name=""/>
        <p:cNvGrpSpPr/>
        <p:nvPr/>
      </p:nvGrpSpPr>
      <p:grpSpPr>
        <a:xfrm>
          <a:off x="0" y="0"/>
          <a:ext cx="0" cy="0"/>
          <a:chOff x="0" y="0"/>
          <a:chExt cx="0" cy="0"/>
        </a:xfrm>
      </p:grpSpPr>
      <p:pic>
        <p:nvPicPr>
          <p:cNvPr id="3" name="Imagem 3">
            <a:extLst>
              <a:ext uri="{FF2B5EF4-FFF2-40B4-BE49-F238E27FC236}">
                <a16:creationId xmlns:a16="http://schemas.microsoft.com/office/drawing/2014/main" id="{9E6C87BC-CF18-43C7-8455-B57224D0787F}"/>
              </a:ext>
            </a:extLst>
          </p:cNvPr>
          <p:cNvPicPr>
            <a:picLocks noChangeAspect="1"/>
          </p:cNvPicPr>
          <p:nvPr userDrawn="1"/>
        </p:nvPicPr>
        <p:blipFill>
          <a:blip r:embed="rId2">
            <a:extLst>
              <a:ext uri="{28A0092B-C50C-407E-A947-70E740481C1C}">
                <a14:useLocalDpi xmlns:a14="http://schemas.microsoft.com/office/drawing/2010/main" val="0"/>
              </a:ext>
            </a:extLst>
          </a:blip>
          <a:srcRect t="23907" r="491" b="-642"/>
          <a:stretch>
            <a:fillRect/>
          </a:stretch>
        </p:blipFill>
        <p:spPr bwMode="auto">
          <a:xfrm>
            <a:off x="-8467" y="0"/>
            <a:ext cx="12200467" cy="6858000"/>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object 2">
            <a:extLst>
              <a:ext uri="{FF2B5EF4-FFF2-40B4-BE49-F238E27FC236}">
                <a16:creationId xmlns:a16="http://schemas.microsoft.com/office/drawing/2014/main" id="{44A62129-10D3-4DA8-B7D7-33779C82B064}"/>
              </a:ext>
            </a:extLst>
          </p:cNvPr>
          <p:cNvSpPr>
            <a:spLocks noChangeAspect="1" noChangeArrowheads="1"/>
          </p:cNvSpPr>
          <p:nvPr userDrawn="1"/>
        </p:nvSpPr>
        <p:spPr bwMode="auto">
          <a:xfrm>
            <a:off x="9264352" y="5585086"/>
            <a:ext cx="2592288" cy="1084274"/>
          </a:xfrm>
          <a:prstGeom prst="rect">
            <a:avLst/>
          </a:prstGeom>
          <a:blipFill dpi="0" rotWithShape="1">
            <a:blip r:embed="rId3" cstate="print"/>
            <a:srcRect/>
            <a:stretch>
              <a:fillRect l="-2035" t="-3512" r="-1923" b="-3449"/>
            </a:stretch>
          </a:blipFill>
          <a:ln w="9525">
            <a:solidFill>
              <a:srgbClr val="ADADAD"/>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
        <p:nvSpPr>
          <p:cNvPr id="11" name="Espaço Reservado para Título 8"/>
          <p:cNvSpPr>
            <a:spLocks noGrp="1"/>
          </p:cNvSpPr>
          <p:nvPr>
            <p:ph type="title"/>
          </p:nvPr>
        </p:nvSpPr>
        <p:spPr>
          <a:xfrm>
            <a:off x="192021" y="908720"/>
            <a:ext cx="6288021" cy="1872208"/>
          </a:xfrm>
          <a:prstGeom prst="rect">
            <a:avLst/>
          </a:prstGeom>
        </p:spPr>
        <p:txBody>
          <a:bodyPr vert="horz" lIns="91440" tIns="45720" rIns="91440" bIns="45720" rtlCol="0" anchor="ctr">
            <a:noAutofit/>
          </a:bodyPr>
          <a:lstStyle>
            <a:lvl1pPr algn="ctr">
              <a:defRPr sz="3200">
                <a:solidFill>
                  <a:schemeClr val="bg1"/>
                </a:solidFill>
                <a:latin typeface="+mj-lt"/>
              </a:defRPr>
            </a:lvl1pPr>
          </a:lstStyle>
          <a:p>
            <a:r>
              <a:rPr lang="pt-BR"/>
              <a:t>Clique para editar o estilo do título mestre</a:t>
            </a:r>
            <a:endParaRPr lang="pt-BR" dirty="0"/>
          </a:p>
        </p:txBody>
      </p:sp>
    </p:spTree>
    <p:extLst>
      <p:ext uri="{BB962C8B-B14F-4D97-AF65-F5344CB8AC3E}">
        <p14:creationId xmlns:p14="http://schemas.microsoft.com/office/powerpoint/2010/main" val="400348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7D59CD-9586-4B13-909C-ED950829FCC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D0714F5-1DD0-490D-AC51-2F5B1552D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D98CA95-99CA-4F52-8346-7491606A8466}"/>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5" name="Espaço Reservado para Rodapé 4">
            <a:extLst>
              <a:ext uri="{FF2B5EF4-FFF2-40B4-BE49-F238E27FC236}">
                <a16:creationId xmlns:a16="http://schemas.microsoft.com/office/drawing/2014/main" id="{3F39E06F-E225-420E-94B2-F65D5B96B1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E1C59A-B848-446B-88A1-007F7F7A664D}"/>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56676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9C5FB0-405A-436A-9A08-CC452E035B7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70ADE73-6A6A-48F4-8161-0A60D74131D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8E9DEE-FCD0-46F0-9AC4-7C0D7CAB723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DF59034-D1E8-44ED-B179-0359F2275A6A}"/>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6" name="Espaço Reservado para Rodapé 5">
            <a:extLst>
              <a:ext uri="{FF2B5EF4-FFF2-40B4-BE49-F238E27FC236}">
                <a16:creationId xmlns:a16="http://schemas.microsoft.com/office/drawing/2014/main" id="{B079A953-39CC-4E47-B0E0-B6554E19D0B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23F7F68-F463-4E83-A2C3-3F93A35A510A}"/>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165369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344DD-B359-4589-AF6A-83AA044E775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0B555A4-C681-4771-8AE2-63357EF80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C1617FB-EB75-49BC-BFA0-EA3640560EC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74BCBAA-7DA9-4980-978F-AA9A7DB29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3900BC7-2C2E-4C0A-A719-9F2BC919D9A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EC56BE5-CDDF-42E1-8D43-760D8886CF0A}"/>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8" name="Espaço Reservado para Rodapé 7">
            <a:extLst>
              <a:ext uri="{FF2B5EF4-FFF2-40B4-BE49-F238E27FC236}">
                <a16:creationId xmlns:a16="http://schemas.microsoft.com/office/drawing/2014/main" id="{D11F873E-7EBE-4DED-86EC-65CAD70F495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87F3883-828A-48B5-8A7E-3772DC98319A}"/>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93679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A9DD5-B6E5-444C-B344-2B84E9C010F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3CB1F10B-4D77-41BB-A809-4A0C54017687}"/>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4" name="Espaço Reservado para Rodapé 3">
            <a:extLst>
              <a:ext uri="{FF2B5EF4-FFF2-40B4-BE49-F238E27FC236}">
                <a16:creationId xmlns:a16="http://schemas.microsoft.com/office/drawing/2014/main" id="{56174A52-8501-467C-848C-3D0424FBBEC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7929797-E00F-416D-B776-54AD107EFDF3}"/>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185620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00F94BD-2961-40FB-BD6B-A2D189D8CC64}"/>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3" name="Espaço Reservado para Rodapé 2">
            <a:extLst>
              <a:ext uri="{FF2B5EF4-FFF2-40B4-BE49-F238E27FC236}">
                <a16:creationId xmlns:a16="http://schemas.microsoft.com/office/drawing/2014/main" id="{65158D13-1BB7-43CE-A2DB-39760ECAC14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B976DAF-0198-40F3-A9F7-E465537128DE}"/>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396597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8C0CC-A6E4-4205-89ED-E6C688733E4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B5AEB8B8-0377-4A61-912D-B068471A2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BCEDF00-405B-40BE-BA66-75E036B9D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AF37940-9FA8-4A2B-B88C-42530F3F9B02}"/>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6" name="Espaço Reservado para Rodapé 5">
            <a:extLst>
              <a:ext uri="{FF2B5EF4-FFF2-40B4-BE49-F238E27FC236}">
                <a16:creationId xmlns:a16="http://schemas.microsoft.com/office/drawing/2014/main" id="{187F2AED-4522-4F1D-970A-2E633E825B4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B7F7880-50AC-4304-B4A6-B43E32550F8E}"/>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263538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A721A9-3A96-4B92-A8EE-7F2C76B3094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775EB7F-735E-43E8-B797-48D2A899BE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C5BE947-6A26-420D-9660-4A1759189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918C770-026B-4211-BAA7-9426A1617B1D}"/>
              </a:ext>
            </a:extLst>
          </p:cNvPr>
          <p:cNvSpPr>
            <a:spLocks noGrp="1"/>
          </p:cNvSpPr>
          <p:nvPr>
            <p:ph type="dt" sz="half" idx="10"/>
          </p:nvPr>
        </p:nvSpPr>
        <p:spPr/>
        <p:txBody>
          <a:bodyPr/>
          <a:lstStyle/>
          <a:p>
            <a:fld id="{F0EA2EA1-8292-44DA-8F9F-4133E0E04F55}" type="datetimeFigureOut">
              <a:rPr lang="pt-BR" smtClean="0"/>
              <a:t>25/08/2024</a:t>
            </a:fld>
            <a:endParaRPr lang="pt-BR"/>
          </a:p>
        </p:txBody>
      </p:sp>
      <p:sp>
        <p:nvSpPr>
          <p:cNvPr id="6" name="Espaço Reservado para Rodapé 5">
            <a:extLst>
              <a:ext uri="{FF2B5EF4-FFF2-40B4-BE49-F238E27FC236}">
                <a16:creationId xmlns:a16="http://schemas.microsoft.com/office/drawing/2014/main" id="{3D1F0E9F-A7C9-498F-B83C-F351E1523D6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260D605-416B-415F-A2CB-003AA0227A94}"/>
              </a:ext>
            </a:extLst>
          </p:cNvPr>
          <p:cNvSpPr>
            <a:spLocks noGrp="1"/>
          </p:cNvSpPr>
          <p:nvPr>
            <p:ph type="sldNum" sz="quarter" idx="12"/>
          </p:nvPr>
        </p:nvSpPr>
        <p:spPr/>
        <p:txBody>
          <a:bodyPr/>
          <a:lstStyle/>
          <a:p>
            <a:fld id="{51CC8ED0-D1FF-4D7D-95F5-BD1FD362114A}" type="slidenum">
              <a:rPr lang="pt-BR" smtClean="0"/>
              <a:t>‹nº›</a:t>
            </a:fld>
            <a:endParaRPr lang="pt-BR"/>
          </a:p>
        </p:txBody>
      </p:sp>
    </p:spTree>
    <p:extLst>
      <p:ext uri="{BB962C8B-B14F-4D97-AF65-F5344CB8AC3E}">
        <p14:creationId xmlns:p14="http://schemas.microsoft.com/office/powerpoint/2010/main" val="252156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B4CF572-AB65-4B15-9CBA-E5683F0E5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CC2C9293-8B07-4A8A-BB7A-5DE378DE4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6EFB99-CCDD-4228-9C70-1B62D0601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A2EA1-8292-44DA-8F9F-4133E0E04F55}" type="datetimeFigureOut">
              <a:rPr lang="pt-BR" smtClean="0"/>
              <a:t>25/08/2024</a:t>
            </a:fld>
            <a:endParaRPr lang="pt-BR"/>
          </a:p>
        </p:txBody>
      </p:sp>
      <p:sp>
        <p:nvSpPr>
          <p:cNvPr id="5" name="Espaço Reservado para Rodapé 4">
            <a:extLst>
              <a:ext uri="{FF2B5EF4-FFF2-40B4-BE49-F238E27FC236}">
                <a16:creationId xmlns:a16="http://schemas.microsoft.com/office/drawing/2014/main" id="{D4B8B270-DBFA-483A-9831-CAD4045E5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7FE891D-248E-4E83-B4F4-D0A29D2C2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C8ED0-D1FF-4D7D-95F5-BD1FD362114A}" type="slidenum">
              <a:rPr lang="pt-BR" smtClean="0"/>
              <a:t>‹nº›</a:t>
            </a:fld>
            <a:endParaRPr lang="pt-BR"/>
          </a:p>
        </p:txBody>
      </p:sp>
    </p:spTree>
    <p:extLst>
      <p:ext uri="{BB962C8B-B14F-4D97-AF65-F5344CB8AC3E}">
        <p14:creationId xmlns:p14="http://schemas.microsoft.com/office/powerpoint/2010/main" val="2955591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m 2">
            <a:extLst>
              <a:ext uri="{FF2B5EF4-FFF2-40B4-BE49-F238E27FC236}">
                <a16:creationId xmlns:a16="http://schemas.microsoft.com/office/drawing/2014/main" id="{0B121499-2221-46C0-9769-D3A452646AB4}"/>
              </a:ext>
            </a:extLst>
          </p:cNvPr>
          <p:cNvPicPr>
            <a:picLocks noChangeAspect="1"/>
          </p:cNvPicPr>
          <p:nvPr userDrawn="1"/>
        </p:nvPicPr>
        <p:blipFill>
          <a:blip r:embed="rId14">
            <a:extLst>
              <a:ext uri="{28A0092B-C50C-407E-A947-70E740481C1C}">
                <a14:useLocalDpi xmlns:a14="http://schemas.microsoft.com/office/drawing/2010/main" val="0"/>
              </a:ext>
            </a:extLst>
          </a:blip>
          <a:srcRect b="75008"/>
          <a:stretch>
            <a:fillRect/>
          </a:stretch>
        </p:blipFill>
        <p:spPr bwMode="auto">
          <a:xfrm>
            <a:off x="0" y="1"/>
            <a:ext cx="12192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m 3">
            <a:extLst>
              <a:ext uri="{FF2B5EF4-FFF2-40B4-BE49-F238E27FC236}">
                <a16:creationId xmlns:a16="http://schemas.microsoft.com/office/drawing/2014/main" id="{9BB81132-36A9-43D6-A542-3C3A03862ACB}"/>
              </a:ext>
            </a:extLst>
          </p:cNvPr>
          <p:cNvPicPr>
            <a:picLocks noChangeAspect="1"/>
          </p:cNvPicPr>
          <p:nvPr userDrawn="1"/>
        </p:nvPicPr>
        <p:blipFill>
          <a:blip r:embed="rId15">
            <a:extLst>
              <a:ext uri="{28A0092B-C50C-407E-A947-70E740481C1C}">
                <a14:useLocalDpi xmlns:a14="http://schemas.microsoft.com/office/drawing/2010/main" val="0"/>
              </a:ext>
            </a:extLst>
          </a:blip>
          <a:srcRect l="-2" t="89668" r="58041" b="-642"/>
          <a:stretch>
            <a:fillRect/>
          </a:stretch>
        </p:blipFill>
        <p:spPr bwMode="auto">
          <a:xfrm>
            <a:off x="9745133" y="-4763"/>
            <a:ext cx="2446867" cy="1058863"/>
          </a:xfrm>
          <a:prstGeom prst="rect">
            <a:avLst/>
          </a:prstGeom>
          <a:solidFill>
            <a:srgbClr val="007CC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A5BF9FE3-FD6A-44CF-9B0D-4043664E135D}"/>
              </a:ext>
            </a:extLst>
          </p:cNvPr>
          <p:cNvSpPr>
            <a:spLocks noChangeAspect="1" noChangeArrowheads="1"/>
          </p:cNvSpPr>
          <p:nvPr userDrawn="1"/>
        </p:nvSpPr>
        <p:spPr bwMode="auto">
          <a:xfrm>
            <a:off x="9936427" y="89508"/>
            <a:ext cx="2016224" cy="843325"/>
          </a:xfrm>
          <a:prstGeom prst="rect">
            <a:avLst/>
          </a:prstGeom>
          <a:blipFill dpi="0" rotWithShape="1">
            <a:blip r:embed="rId16" cstate="print"/>
            <a:srcRect/>
            <a:stretch>
              <a:fillRect l="-2035" t="-3512" r="-1923" b="-3449"/>
            </a:stretch>
          </a:blipFill>
          <a:ln w="9525">
            <a:solidFill>
              <a:schemeClr val="bg1">
                <a:lumMod val="65000"/>
              </a:schemeClr>
            </a:solidFill>
            <a:miter lim="800000"/>
            <a:headEnd/>
            <a:tailEnd/>
          </a:ln>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pt-BR" sz="1800"/>
          </a:p>
        </p:txBody>
      </p:sp>
    </p:spTree>
    <p:extLst>
      <p:ext uri="{BB962C8B-B14F-4D97-AF65-F5344CB8AC3E}">
        <p14:creationId xmlns:p14="http://schemas.microsoft.com/office/powerpoint/2010/main" val="417894540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rtl="0" eaLnBrk="0" fontAlgn="base" hangingPunct="0">
        <a:spcBef>
          <a:spcPct val="0"/>
        </a:spcBef>
        <a:spcAft>
          <a:spcPct val="0"/>
        </a:spcAft>
        <a:defRPr sz="2400" b="1" kern="1200">
          <a:solidFill>
            <a:srgbClr val="404040"/>
          </a:solidFill>
          <a:latin typeface="+mj-lt"/>
          <a:ea typeface="+mj-ea"/>
          <a:cs typeface="+mj-cs"/>
        </a:defRPr>
      </a:lvl1pPr>
      <a:lvl2pPr algn="l" rtl="0" eaLnBrk="0" fontAlgn="base" hangingPunct="0">
        <a:spcBef>
          <a:spcPct val="0"/>
        </a:spcBef>
        <a:spcAft>
          <a:spcPct val="0"/>
        </a:spcAft>
        <a:defRPr sz="2400" b="1">
          <a:solidFill>
            <a:srgbClr val="404040"/>
          </a:solidFill>
          <a:latin typeface="Calibri" pitchFamily="34" charset="0"/>
        </a:defRPr>
      </a:lvl2pPr>
      <a:lvl3pPr algn="l" rtl="0" eaLnBrk="0" fontAlgn="base" hangingPunct="0">
        <a:spcBef>
          <a:spcPct val="0"/>
        </a:spcBef>
        <a:spcAft>
          <a:spcPct val="0"/>
        </a:spcAft>
        <a:defRPr sz="2400" b="1">
          <a:solidFill>
            <a:srgbClr val="404040"/>
          </a:solidFill>
          <a:latin typeface="Calibri" pitchFamily="34" charset="0"/>
        </a:defRPr>
      </a:lvl3pPr>
      <a:lvl4pPr algn="l" rtl="0" eaLnBrk="0" fontAlgn="base" hangingPunct="0">
        <a:spcBef>
          <a:spcPct val="0"/>
        </a:spcBef>
        <a:spcAft>
          <a:spcPct val="0"/>
        </a:spcAft>
        <a:defRPr sz="2400" b="1">
          <a:solidFill>
            <a:srgbClr val="404040"/>
          </a:solidFill>
          <a:latin typeface="Calibri" pitchFamily="34" charset="0"/>
        </a:defRPr>
      </a:lvl4pPr>
      <a:lvl5pPr algn="l" rtl="0" eaLnBrk="0" fontAlgn="base" hangingPunct="0">
        <a:spcBef>
          <a:spcPct val="0"/>
        </a:spcBef>
        <a:spcAft>
          <a:spcPct val="0"/>
        </a:spcAft>
        <a:defRPr sz="2400" b="1">
          <a:solidFill>
            <a:srgbClr val="40404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5CFF523A-C0E0-4A4C-A226-3EAAADECCC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2407" y="329243"/>
            <a:ext cx="3071576" cy="3060000"/>
          </a:xfrm>
          <a:prstGeom prst="rect">
            <a:avLst/>
          </a:prstGeom>
        </p:spPr>
      </p:pic>
      <p:grpSp>
        <p:nvGrpSpPr>
          <p:cNvPr id="6" name="Agrupar 5">
            <a:extLst>
              <a:ext uri="{FF2B5EF4-FFF2-40B4-BE49-F238E27FC236}">
                <a16:creationId xmlns:a16="http://schemas.microsoft.com/office/drawing/2014/main" id="{B75C4FD3-8A23-4170-9D91-4D4B3C8FE43E}"/>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07F27E93-A654-4FBB-BEBE-D8DA7E08E125}"/>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8" name="Agrupar 7">
              <a:extLst>
                <a:ext uri="{FF2B5EF4-FFF2-40B4-BE49-F238E27FC236}">
                  <a16:creationId xmlns:a16="http://schemas.microsoft.com/office/drawing/2014/main" id="{D4AAACE4-E90F-4A52-8617-9D469A802C7C}"/>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2A6CE31F-AD77-4616-B330-B72BB36F4CA5}"/>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 name="Retângulo 9">
                <a:extLst>
                  <a:ext uri="{FF2B5EF4-FFF2-40B4-BE49-F238E27FC236}">
                    <a16:creationId xmlns:a16="http://schemas.microsoft.com/office/drawing/2014/main" id="{26EC8621-2C05-40EC-98D5-A67FF1F8CBA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
        <p:nvSpPr>
          <p:cNvPr id="12" name="Título 4">
            <a:extLst>
              <a:ext uri="{FF2B5EF4-FFF2-40B4-BE49-F238E27FC236}">
                <a16:creationId xmlns:a16="http://schemas.microsoft.com/office/drawing/2014/main" id="{20E7A610-98B3-4F56-9FFF-BB9C20BC8FC6}"/>
              </a:ext>
            </a:extLst>
          </p:cNvPr>
          <p:cNvSpPr txBox="1">
            <a:spLocks/>
          </p:cNvSpPr>
          <p:nvPr/>
        </p:nvSpPr>
        <p:spPr>
          <a:xfrm>
            <a:off x="0" y="3718560"/>
            <a:ext cx="12192000" cy="13649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latin typeface="Garamond" panose="02020404030301010803" pitchFamily="18" charset="0"/>
              </a:rPr>
              <a:t>Formação para Tesoureiros(as) de Conferência</a:t>
            </a:r>
            <a:endParaRPr lang="pt-BR" b="1" dirty="0"/>
          </a:p>
        </p:txBody>
      </p:sp>
    </p:spTree>
    <p:extLst>
      <p:ext uri="{BB962C8B-B14F-4D97-AF65-F5344CB8AC3E}">
        <p14:creationId xmlns:p14="http://schemas.microsoft.com/office/powerpoint/2010/main" val="263815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Agrupar 11">
            <a:extLst>
              <a:ext uri="{FF2B5EF4-FFF2-40B4-BE49-F238E27FC236}">
                <a16:creationId xmlns:a16="http://schemas.microsoft.com/office/drawing/2014/main" id="{8B0D13BB-50B1-4F35-B7EF-B8B92891C4EB}"/>
              </a:ext>
            </a:extLst>
          </p:cNvPr>
          <p:cNvGrpSpPr/>
          <p:nvPr/>
        </p:nvGrpSpPr>
        <p:grpSpPr>
          <a:xfrm>
            <a:off x="0" y="6462293"/>
            <a:ext cx="12192000" cy="141267"/>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9" name="Imagem 18">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948" y="742004"/>
            <a:ext cx="1609725" cy="1612426"/>
          </a:xfrm>
          <a:prstGeom prst="rect">
            <a:avLst/>
          </a:prstGeom>
        </p:spPr>
      </p:pic>
      <p:sp>
        <p:nvSpPr>
          <p:cNvPr id="9" name="Espaço Reservado para Conteúdo 2"/>
          <p:cNvSpPr>
            <a:spLocks noGrp="1"/>
          </p:cNvSpPr>
          <p:nvPr>
            <p:ph idx="1"/>
          </p:nvPr>
        </p:nvSpPr>
        <p:spPr>
          <a:xfrm>
            <a:off x="232327" y="730834"/>
            <a:ext cx="10117621" cy="5572125"/>
          </a:xfrm>
        </p:spPr>
        <p:txBody>
          <a:bodyPr>
            <a:normAutofit/>
          </a:bodyPr>
          <a:lstStyle/>
          <a:p>
            <a:pPr marL="273050" indent="-25400" algn="ctr" eaLnBrk="1" hangingPunct="1">
              <a:lnSpc>
                <a:spcPct val="90000"/>
              </a:lnSpc>
              <a:buFont typeface="Wingdings" pitchFamily="2" charset="2"/>
              <a:buNone/>
              <a:defRPr/>
            </a:pPr>
            <a:r>
              <a:rPr lang="pt-BR" sz="4000" dirty="0">
                <a:solidFill>
                  <a:srgbClr val="0070C0"/>
                </a:solidFill>
                <a:latin typeface="Garamond" panose="02020404030301010803" pitchFamily="18" charset="0"/>
              </a:rPr>
              <a:t>Apresentação dos Mapas e pagamento das "décimas"</a:t>
            </a:r>
            <a:r>
              <a:rPr lang="pt-BR" b="1" dirty="0">
                <a:solidFill>
                  <a:srgbClr val="0070C0"/>
                </a:solidFill>
                <a:latin typeface="Montserrat" panose="00000500000000000000" pitchFamily="2" charset="0"/>
              </a:rPr>
              <a:t> </a:t>
            </a:r>
            <a:br>
              <a:rPr lang="pt-BR" dirty="0">
                <a:solidFill>
                  <a:srgbClr val="0070C0"/>
                </a:solidFill>
                <a:latin typeface="Montserrat" panose="00000500000000000000" pitchFamily="2" charset="0"/>
              </a:rPr>
            </a:br>
            <a:endParaRPr lang="pt-BR" dirty="0">
              <a:solidFill>
                <a:srgbClr val="0070C0"/>
              </a:solidFill>
              <a:latin typeface="Montserrat" panose="00000500000000000000" pitchFamily="2" charset="0"/>
            </a:endParaRPr>
          </a:p>
          <a:p>
            <a:pPr marL="273050" indent="-25400" algn="ctr" eaLnBrk="1" hangingPunct="1">
              <a:lnSpc>
                <a:spcPct val="90000"/>
              </a:lnSpc>
              <a:buFont typeface="Wingdings" pitchFamily="2" charset="2"/>
              <a:buNone/>
              <a:defRPr/>
            </a:pPr>
            <a:endParaRPr lang="pt-BR" dirty="0">
              <a:solidFill>
                <a:srgbClr val="0070C0"/>
              </a:solidFill>
              <a:latin typeface="Montserrat" panose="00000500000000000000" pitchFamily="2" charset="0"/>
            </a:endParaRPr>
          </a:p>
          <a:p>
            <a:pPr marL="273050" indent="-25400" algn="just" eaLnBrk="1" hangingPunct="1">
              <a:lnSpc>
                <a:spcPct val="90000"/>
              </a:lnSpc>
              <a:buFont typeface="Wingdings" pitchFamily="2" charset="2"/>
              <a:buNone/>
              <a:defRPr/>
            </a:pPr>
            <a:r>
              <a:rPr lang="pt-BR" dirty="0">
                <a:solidFill>
                  <a:schemeClr val="tx1"/>
                </a:solidFill>
                <a:latin typeface="Montserrat" panose="00000500000000000000" pitchFamily="2" charset="0"/>
              </a:rPr>
              <a:t>Mensalmente as Conferências devem entregar seus Mapas aos Conselhos Particulares e no final de cada ano o Mapa anual.</a:t>
            </a:r>
          </a:p>
          <a:p>
            <a:pPr marL="273050" indent="-25400" algn="just" eaLnBrk="1" hangingPunct="1">
              <a:lnSpc>
                <a:spcPct val="90000"/>
              </a:lnSpc>
              <a:buFont typeface="Wingdings" pitchFamily="2" charset="2"/>
              <a:buNone/>
              <a:defRPr/>
            </a:pPr>
            <a:endParaRPr lang="pt-BR" dirty="0">
              <a:latin typeface="Montserrat" panose="00000500000000000000" pitchFamily="2" charset="0"/>
            </a:endParaRPr>
          </a:p>
          <a:p>
            <a:pPr marL="273050" indent="-25400" algn="just" eaLnBrk="1" hangingPunct="1">
              <a:lnSpc>
                <a:spcPct val="90000"/>
              </a:lnSpc>
              <a:buFont typeface="Wingdings" pitchFamily="2" charset="2"/>
              <a:buNone/>
              <a:defRPr/>
            </a:pPr>
            <a:r>
              <a:rPr lang="pt-BR" dirty="0">
                <a:solidFill>
                  <a:schemeClr val="tx1"/>
                </a:solidFill>
                <a:latin typeface="Montserrat" panose="00000500000000000000" pitchFamily="2" charset="0"/>
              </a:rPr>
              <a:t>(Toda diretoria deve ficar atenta, e ajudar o presidente neste cuidado e principalmente a tesouraria)</a:t>
            </a:r>
            <a:endParaRPr lang="pt-BR" dirty="0">
              <a:solidFill>
                <a:schemeClr val="tx1"/>
              </a:solidFill>
              <a:latin typeface="Montserrat" panose="00000500000000000000" pitchFamily="2" charset="0"/>
              <a:cs typeface="Arial" charset="0"/>
            </a:endParaRPr>
          </a:p>
          <a:p>
            <a:pPr marL="273050" indent="-25400" algn="ctr" eaLnBrk="1" hangingPunct="1">
              <a:lnSpc>
                <a:spcPct val="90000"/>
              </a:lnSpc>
              <a:buFont typeface="Wingdings" pitchFamily="2" charset="2"/>
              <a:buNone/>
              <a:defRPr/>
            </a:pPr>
            <a:r>
              <a:rPr lang="pt-BR" dirty="0">
                <a:solidFill>
                  <a:srgbClr val="0070C0"/>
                </a:solidFill>
                <a:latin typeface="Montserrat" panose="00000500000000000000" pitchFamily="2" charset="0"/>
              </a:rPr>
              <a:t>  </a:t>
            </a:r>
            <a:endParaRPr lang="pt-BR" dirty="0">
              <a:solidFill>
                <a:srgbClr val="0070C0"/>
              </a:solidFill>
              <a:latin typeface="Montserrat" panose="00000500000000000000" pitchFamily="2" charset="0"/>
              <a:cs typeface="Arial" charset="0"/>
            </a:endParaRPr>
          </a:p>
        </p:txBody>
      </p:sp>
      <p:sp>
        <p:nvSpPr>
          <p:cNvPr id="2" name="Retângulo 1">
            <a:extLst>
              <a:ext uri="{FF2B5EF4-FFF2-40B4-BE49-F238E27FC236}">
                <a16:creationId xmlns:a16="http://schemas.microsoft.com/office/drawing/2014/main" id="{38E021F8-8570-200D-7AF9-EE944E4D42AD}"/>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1930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948" y="742004"/>
            <a:ext cx="1609725" cy="1612426"/>
          </a:xfrm>
          <a:prstGeom prst="rect">
            <a:avLst/>
          </a:prstGeom>
        </p:spPr>
      </p:pic>
      <p:sp>
        <p:nvSpPr>
          <p:cNvPr id="6" name="Espaço Reservado para Conteúdo 2"/>
          <p:cNvSpPr>
            <a:spLocks noGrp="1"/>
          </p:cNvSpPr>
          <p:nvPr>
            <p:ph idx="1"/>
          </p:nvPr>
        </p:nvSpPr>
        <p:spPr bwMode="auto">
          <a:xfrm>
            <a:off x="2477770" y="1548217"/>
            <a:ext cx="6408738" cy="3744912"/>
          </a:xfrm>
        </p:spPr>
        <p:txBody>
          <a:bodyPr vert="horz" wrap="square" lIns="91440" tIns="45720" rIns="91440" bIns="45720" numCol="1" anchor="t" anchorCtr="0" compatLnSpc="1">
            <a:prstTxWarp prst="textNoShape">
              <a:avLst/>
            </a:prstTxWarp>
          </a:bodyPr>
          <a:lstStyle/>
          <a:p>
            <a:pPr marL="273050" indent="-25400" algn="ctr" eaLnBrk="1" hangingPunct="1">
              <a:lnSpc>
                <a:spcPct val="90000"/>
              </a:lnSpc>
              <a:buFont typeface="Wingdings" panose="05000000000000000000" pitchFamily="2" charset="2"/>
              <a:buNone/>
              <a:defRPr/>
            </a:pPr>
            <a:r>
              <a:rPr lang="pt-BR" sz="2800" dirty="0">
                <a:solidFill>
                  <a:schemeClr val="tx1"/>
                </a:solidFill>
                <a:latin typeface="Montserrat" panose="00000500000000000000" pitchFamily="2" charset="0"/>
              </a:rPr>
              <a:t>Não basta sermos excelentes tesoureiros(as) de uma Conferência</a:t>
            </a:r>
            <a:br>
              <a:rPr lang="pt-BR" sz="2800" dirty="0">
                <a:solidFill>
                  <a:schemeClr val="tx1"/>
                </a:solidFill>
                <a:latin typeface="Montserrat" panose="00000500000000000000" pitchFamily="2" charset="0"/>
              </a:rPr>
            </a:br>
            <a:endParaRPr lang="pt-BR" sz="2800" dirty="0">
              <a:solidFill>
                <a:schemeClr val="tx1"/>
              </a:solidFill>
              <a:latin typeface="Montserrat" panose="00000500000000000000" pitchFamily="2" charset="0"/>
            </a:endParaRPr>
          </a:p>
          <a:p>
            <a:pPr marL="273050" indent="-25400" algn="ctr" eaLnBrk="1" hangingPunct="1">
              <a:lnSpc>
                <a:spcPct val="90000"/>
              </a:lnSpc>
              <a:buFont typeface="Wingdings" panose="05000000000000000000" pitchFamily="2" charset="2"/>
              <a:buNone/>
              <a:defRPr/>
            </a:pPr>
            <a:br>
              <a:rPr lang="pt-BR" sz="2800" dirty="0">
                <a:solidFill>
                  <a:schemeClr val="tx1"/>
                </a:solidFill>
                <a:latin typeface="Montserrat" panose="00000500000000000000" pitchFamily="2" charset="0"/>
              </a:rPr>
            </a:br>
            <a:r>
              <a:rPr lang="pt-BR" sz="2800" dirty="0">
                <a:solidFill>
                  <a:schemeClr val="tx1"/>
                </a:solidFill>
                <a:latin typeface="Montserrat" panose="00000500000000000000" pitchFamily="2" charset="0"/>
              </a:rPr>
              <a:t>Acima de tudo, temos de ser excelentes </a:t>
            </a:r>
            <a:r>
              <a:rPr lang="pt-BR" sz="2800" u="sng" dirty="0">
                <a:solidFill>
                  <a:schemeClr val="tx1"/>
                </a:solidFill>
                <a:latin typeface="Montserrat" panose="00000500000000000000" pitchFamily="2" charset="0"/>
              </a:rPr>
              <a:t>seres humanos</a:t>
            </a:r>
            <a:r>
              <a:rPr lang="pt-BR" sz="2800" dirty="0">
                <a:solidFill>
                  <a:schemeClr val="tx1"/>
                </a:solidFill>
                <a:latin typeface="Montserrat" panose="00000500000000000000" pitchFamily="2" charset="0"/>
              </a:rPr>
              <a:t>.</a:t>
            </a:r>
            <a:endParaRPr lang="pt-BR" sz="2400" dirty="0">
              <a:solidFill>
                <a:schemeClr val="tx1"/>
              </a:solidFill>
              <a:latin typeface="Montserrat" panose="00000500000000000000" pitchFamily="2" charset="0"/>
              <a:cs typeface="Arial" panose="020B0604020202020204" pitchFamily="34" charset="0"/>
            </a:endParaRPr>
          </a:p>
        </p:txBody>
      </p:sp>
      <p:grpSp>
        <p:nvGrpSpPr>
          <p:cNvPr id="5" name="Agrupar 4">
            <a:extLst>
              <a:ext uri="{FF2B5EF4-FFF2-40B4-BE49-F238E27FC236}">
                <a16:creationId xmlns:a16="http://schemas.microsoft.com/office/drawing/2014/main" id="{2B970FED-27A0-4D88-8354-A9ACD35492F4}"/>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A17D1EBF-6436-4F45-82C6-B5E971D9886B}"/>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Agrupar 7">
              <a:extLst>
                <a:ext uri="{FF2B5EF4-FFF2-40B4-BE49-F238E27FC236}">
                  <a16:creationId xmlns:a16="http://schemas.microsoft.com/office/drawing/2014/main" id="{72B41015-AEB2-4872-84D1-C305CC35BB58}"/>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F14E4E7F-A864-43AA-903F-BC15C53FB0D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1BA3745-3B03-4BD2-8F9E-DFF627F2156C}"/>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A36D07DF-B6DF-2162-1FA6-D35BAC15BA98}"/>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95223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948" y="742004"/>
            <a:ext cx="1609725" cy="1612426"/>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627" y="2086268"/>
            <a:ext cx="53578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ângulo 6"/>
          <p:cNvSpPr>
            <a:spLocks noChangeArrowheads="1"/>
          </p:cNvSpPr>
          <p:nvPr/>
        </p:nvSpPr>
        <p:spPr bwMode="auto">
          <a:xfrm>
            <a:off x="-1" y="1152526"/>
            <a:ext cx="1086976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Tesoureiro(a) </a:t>
            </a:r>
            <a:r>
              <a:rPr lang="pt-BR" altLang="pt-BR" sz="2000" b="1" dirty="0">
                <a:solidFill>
                  <a:srgbClr val="0070C0"/>
                </a:solidFill>
                <a:latin typeface="Montserrat" panose="00000500000000000000" pitchFamily="2" charset="0"/>
              </a:rPr>
              <a:t>Art.131</a:t>
            </a:r>
            <a:endParaRPr lang="pt-BR" altLang="pt-BR" sz="2800" b="1" dirty="0">
              <a:solidFill>
                <a:srgbClr val="0070C0"/>
              </a:solidFill>
              <a:latin typeface="Montserrat" panose="00000500000000000000" pitchFamily="2" charset="0"/>
            </a:endParaRPr>
          </a:p>
        </p:txBody>
      </p:sp>
      <p:grpSp>
        <p:nvGrpSpPr>
          <p:cNvPr id="8" name="Agrupar 7">
            <a:extLst>
              <a:ext uri="{FF2B5EF4-FFF2-40B4-BE49-F238E27FC236}">
                <a16:creationId xmlns:a16="http://schemas.microsoft.com/office/drawing/2014/main" id="{716F7795-92A1-4868-BEF0-853275756BE1}"/>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B16EDB60-5559-4BCA-BEDF-2687379509FD}"/>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EED1911A-56D4-4183-B253-7FEBE891760D}"/>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7573FE12-ACC6-45B5-8F45-182B792C37CB}"/>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0CCCC409-625E-415B-B1C2-953426D7E84A}"/>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A4B51899-A8A4-EC24-CECE-0AD9BC8CC86F}"/>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9140065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876626" y="1963080"/>
            <a:ext cx="9621513" cy="3019737"/>
          </a:xfrm>
        </p:spPr>
        <p:txBody>
          <a:bodyPr vert="horz" wrap="square" lIns="91440" tIns="45720" rIns="91440" bIns="45720" numCol="1" rtlCol="0" anchor="t" anchorCtr="0" compatLnSpc="1">
            <a:prstTxWarp prst="textNoShape">
              <a:avLst/>
            </a:prstTxWarp>
            <a:normAutofit/>
          </a:bodyPr>
          <a:lstStyle/>
          <a:p>
            <a:pPr marL="0" indent="0" algn="just">
              <a:buNone/>
              <a:defRPr/>
            </a:pPr>
            <a:r>
              <a:rPr lang="pt-BR" sz="2800" dirty="0">
                <a:effectLst/>
                <a:latin typeface="Montserrat" panose="00000500000000000000" pitchFamily="2" charset="0"/>
                <a:ea typeface="Calibri" panose="020F0502020204030204" pitchFamily="34" charset="0"/>
                <a:cs typeface="Times New Roman" panose="02020603050405020304" pitchFamily="18" charset="0"/>
              </a:rPr>
              <a:t>Que sejam responsáveis pela escrituração do </a:t>
            </a:r>
            <a:r>
              <a:rPr lang="pt-BR" sz="2800" b="1" i="1" dirty="0">
                <a:effectLst/>
                <a:latin typeface="Montserrat" panose="00000500000000000000" pitchFamily="2" charset="0"/>
                <a:ea typeface="Calibri" panose="020F0502020204030204" pitchFamily="34" charset="0"/>
                <a:cs typeface="Times New Roman" panose="02020603050405020304" pitchFamily="18" charset="0"/>
              </a:rPr>
              <a:t>“Livro Caixa”</a:t>
            </a:r>
            <a:r>
              <a:rPr lang="pt-BR" sz="2800" i="1" dirty="0">
                <a:effectLst/>
                <a:latin typeface="Montserrat" panose="00000500000000000000" pitchFamily="2" charset="0"/>
                <a:ea typeface="Calibri" panose="020F0502020204030204" pitchFamily="34" charset="0"/>
                <a:cs typeface="Times New Roman" panose="02020603050405020304" pitchFamily="18" charset="0"/>
              </a:rPr>
              <a:t>, </a:t>
            </a:r>
            <a:r>
              <a:rPr lang="pt-BR" sz="2800" dirty="0">
                <a:effectLst/>
                <a:latin typeface="Montserrat" panose="00000500000000000000" pitchFamily="2" charset="0"/>
                <a:ea typeface="Calibri" panose="020F0502020204030204" pitchFamily="34" charset="0"/>
                <a:cs typeface="Times New Roman" panose="02020603050405020304" pitchFamily="18" charset="0"/>
              </a:rPr>
              <a:t>por todas as transações financeiras da Conferência a quem estiver servindo, pela prestação de contas da situação financeira em cada reunião da Conferência, pela elaboração, em conjunto com os secretários, dos Mapas, pela elaboração de orçamentos planejamentos financeiros.</a:t>
            </a:r>
            <a:endParaRPr lang="pt-BR" sz="4000" dirty="0">
              <a:solidFill>
                <a:schemeClr val="tx1"/>
              </a:solidFill>
              <a:latin typeface="Montserrat" panose="00000500000000000000" pitchFamily="2" charset="0"/>
            </a:endParaRPr>
          </a:p>
        </p:txBody>
      </p:sp>
      <p:pic>
        <p:nvPicPr>
          <p:cNvPr id="130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8139" y="4692555"/>
            <a:ext cx="1609725" cy="138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p>
        </p:txBody>
      </p:sp>
      <p:pic>
        <p:nvPicPr>
          <p:cNvPr id="8" name="Imagem 7">
            <a:extLst>
              <a:ext uri="{FF2B5EF4-FFF2-40B4-BE49-F238E27FC236}">
                <a16:creationId xmlns:a16="http://schemas.microsoft.com/office/drawing/2014/main" id="{E4A65762-9808-4B88-98B7-D70B9FEFB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9" name="Agrupar 8">
            <a:extLst>
              <a:ext uri="{FF2B5EF4-FFF2-40B4-BE49-F238E27FC236}">
                <a16:creationId xmlns:a16="http://schemas.microsoft.com/office/drawing/2014/main" id="{637773F5-AB02-4044-AF62-7FC3D570621D}"/>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7B2D695C-0970-4165-AC31-AD662294591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FBCC3554-6A74-4173-AF91-6ED8A23F9096}"/>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694EA6C2-E644-41EF-9BF6-9BBED76A1981}"/>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B04229C-F803-4980-B8C7-8659574EC17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40F77009-2413-5DF3-EB24-581C0A5C183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8796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1179443" y="2732040"/>
            <a:ext cx="8746436" cy="1612426"/>
          </a:xfrm>
        </p:spPr>
        <p:txBody>
          <a:bodyPr vert="horz" wrap="square" lIns="91440" tIns="45720" rIns="91440" bIns="45720" numCol="1" rtlCol="0" anchor="t" anchorCtr="0" compatLnSpc="1">
            <a:prstTxWarp prst="textNoShape">
              <a:avLst/>
            </a:prstTxWarp>
            <a:normAutofit lnSpcReduction="10000"/>
          </a:bodyPr>
          <a:lstStyle/>
          <a:p>
            <a:pPr marL="0" indent="0" algn="just">
              <a:buNone/>
              <a:defRPr/>
            </a:pPr>
            <a:r>
              <a:rPr lang="pt-BR" sz="2800" b="1" dirty="0">
                <a:latin typeface="Montserrat" panose="00000500000000000000" pitchFamily="2" charset="0"/>
              </a:rPr>
              <a:t>Artigo 99</a:t>
            </a:r>
            <a:r>
              <a:rPr lang="pt-BR" sz="2800" dirty="0">
                <a:latin typeface="Montserrat" panose="00000500000000000000" pitchFamily="2" charset="0"/>
              </a:rPr>
              <a:t>. As Unidades Vicentinas recolherão, mensalmente, a contribuição da décima – 10% (dez por cento) – de sua arrecadação bruta para os Conselhos a que estiverem vinculadas.</a:t>
            </a:r>
            <a:endParaRPr lang="pt-BR" sz="36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Art.99</a:t>
            </a:r>
            <a:endParaRPr lang="pt-BR" altLang="pt-BR" sz="2800" b="1" dirty="0">
              <a:solidFill>
                <a:srgbClr val="0070C0"/>
              </a:solidFill>
              <a:latin typeface="Montserrat" panose="00000500000000000000" pitchFamily="2" charset="0"/>
            </a:endParaRPr>
          </a:p>
        </p:txBody>
      </p:sp>
      <p:pic>
        <p:nvPicPr>
          <p:cNvPr id="8" name="Imagem 7">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9" name="Agrupar 8">
            <a:extLst>
              <a:ext uri="{FF2B5EF4-FFF2-40B4-BE49-F238E27FC236}">
                <a16:creationId xmlns:a16="http://schemas.microsoft.com/office/drawing/2014/main" id="{637773F5-AB02-4044-AF62-7FC3D570621D}"/>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7B2D695C-0970-4165-AC31-AD662294591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FBCC3554-6A74-4173-AF91-6ED8A23F9096}"/>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694EA6C2-E644-41EF-9BF6-9BBED76A1981}"/>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B04229C-F803-4980-B8C7-8659574EC17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0B34E8BD-7CC8-9712-BD89-1214EBFDE33F}"/>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996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265043" y="1442273"/>
            <a:ext cx="11661913" cy="5201757"/>
          </a:xfrm>
        </p:spPr>
        <p:txBody>
          <a:bodyPr vert="horz" wrap="square" lIns="91440" tIns="45720" rIns="91440" bIns="45720" numCol="1" rtlCol="0" anchor="t" anchorCtr="0" compatLnSpc="1">
            <a:prstTxWarp prst="textNoShape">
              <a:avLst/>
            </a:prstTxWarp>
            <a:noAutofit/>
          </a:bodyPr>
          <a:lstStyle/>
          <a:p>
            <a:pPr marL="0" indent="0" algn="just">
              <a:lnSpc>
                <a:spcPct val="115000"/>
              </a:lnSpc>
              <a:buNone/>
              <a:tabLst>
                <a:tab pos="914400" algn="l"/>
              </a:tabLst>
            </a:pPr>
            <a:r>
              <a:rPr lang="pt-BR" sz="2800" b="1" dirty="0">
                <a:effectLst/>
                <a:latin typeface="Montserrat" panose="00000500000000000000" pitchFamily="2" charset="0"/>
                <a:ea typeface="Calibri" panose="020F0502020204030204" pitchFamily="34" charset="0"/>
                <a:cs typeface="Times New Roman" panose="02020603050405020304" pitchFamily="18" charset="0"/>
              </a:rPr>
              <a:t>Principais fontes de receitas que incidem décimas:</a:t>
            </a:r>
            <a:endParaRPr lang="pt-BR" sz="2800" b="1" dirty="0">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 Coletas das Reuniões;</a:t>
            </a:r>
            <a:endParaRPr lang="pt-BR" sz="2800" dirty="0">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 Décimas Recebidas, no caso dos Conselhos;</a:t>
            </a:r>
            <a:endParaRPr lang="pt-BR" sz="2800" dirty="0">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 Contribuições de Subscritores e Doações;</a:t>
            </a: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 Receitas líquidas com Eventos </a:t>
            </a:r>
            <a:r>
              <a:rPr lang="pt-BR" dirty="0">
                <a:effectLst/>
                <a:latin typeface="Montserrat" panose="00000500000000000000" pitchFamily="2" charset="0"/>
                <a:ea typeface="Calibri" panose="020F0502020204030204" pitchFamily="34" charset="0"/>
                <a:cs typeface="Times New Roman" panose="02020603050405020304" pitchFamily="18" charset="0"/>
              </a:rPr>
              <a:t>(Almoços, Rifas, Bazares, etc.); </a:t>
            </a:r>
          </a:p>
          <a:p>
            <a:pPr marL="0" indent="0" algn="just">
              <a:lnSpc>
                <a:spcPct val="115000"/>
              </a:lnSpc>
              <a:buNone/>
              <a:tabLst>
                <a:tab pos="914400" algn="l"/>
              </a:tabLst>
            </a:pPr>
            <a:r>
              <a:rPr lang="pt-BR" sz="2800" dirty="0">
                <a:effectLst/>
                <a:latin typeface="Montserrat" panose="00000500000000000000" pitchFamily="2" charset="0"/>
                <a:ea typeface="Calibri" panose="020F0502020204030204" pitchFamily="34" charset="0"/>
                <a:cs typeface="Times New Roman" panose="02020603050405020304" pitchFamily="18" charset="0"/>
              </a:rPr>
              <a:t>Nestas Receitas o </a:t>
            </a:r>
            <a:r>
              <a:rPr lang="pt-BR" sz="2800" b="1" dirty="0">
                <a:effectLst/>
                <a:latin typeface="Montserrat" panose="00000500000000000000" pitchFamily="2" charset="0"/>
                <a:ea typeface="Calibri" panose="020F0502020204030204" pitchFamily="34" charset="0"/>
                <a:cs typeface="Times New Roman" panose="02020603050405020304" pitchFamily="18" charset="0"/>
              </a:rPr>
              <a:t>cálculo das décimas </a:t>
            </a:r>
            <a:r>
              <a:rPr lang="pt-BR" sz="2800" dirty="0">
                <a:effectLst/>
                <a:latin typeface="Montserrat" panose="00000500000000000000" pitchFamily="2" charset="0"/>
                <a:ea typeface="Calibri" panose="020F0502020204030204" pitchFamily="34" charset="0"/>
                <a:cs typeface="Times New Roman" panose="02020603050405020304" pitchFamily="18" charset="0"/>
              </a:rPr>
              <a:t>é feito pelo valor da receita líquida, ou seja, deduz-se da receita total os custos e despesas para a obtenção da receita.</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Art.101</a:t>
            </a:r>
            <a:endParaRPr lang="pt-BR" altLang="pt-BR" sz="2800" b="1" dirty="0">
              <a:solidFill>
                <a:srgbClr val="0070C0"/>
              </a:solidFill>
              <a:latin typeface="Montserrat" panose="00000500000000000000" pitchFamily="2" charset="0"/>
            </a:endParaRPr>
          </a:p>
        </p:txBody>
      </p:sp>
      <p:sp>
        <p:nvSpPr>
          <p:cNvPr id="2" name="Retângulo 1">
            <a:extLst>
              <a:ext uri="{FF2B5EF4-FFF2-40B4-BE49-F238E27FC236}">
                <a16:creationId xmlns:a16="http://schemas.microsoft.com/office/drawing/2014/main" id="{2CADDDC3-5BD2-A72E-D840-816DA358C264}"/>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pic>
        <p:nvPicPr>
          <p:cNvPr id="6" name="Imagem 5">
            <a:extLst>
              <a:ext uri="{FF2B5EF4-FFF2-40B4-BE49-F238E27FC236}">
                <a16:creationId xmlns:a16="http://schemas.microsoft.com/office/drawing/2014/main" id="{B9D8A93C-7C78-4294-A336-F1A4F7E34B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7" name="Agrupar 6">
            <a:extLst>
              <a:ext uri="{FF2B5EF4-FFF2-40B4-BE49-F238E27FC236}">
                <a16:creationId xmlns:a16="http://schemas.microsoft.com/office/drawing/2014/main" id="{2E8E215A-EE13-4192-857A-45F63A379C74}"/>
              </a:ext>
            </a:extLst>
          </p:cNvPr>
          <p:cNvGrpSpPr/>
          <p:nvPr/>
        </p:nvGrpSpPr>
        <p:grpSpPr>
          <a:xfrm>
            <a:off x="0" y="6404994"/>
            <a:ext cx="12192000" cy="249336"/>
            <a:chOff x="0" y="6356350"/>
            <a:chExt cx="12192000" cy="327775"/>
          </a:xfrm>
        </p:grpSpPr>
        <p:sp>
          <p:nvSpPr>
            <p:cNvPr id="8" name="Retângulo 7">
              <a:extLst>
                <a:ext uri="{FF2B5EF4-FFF2-40B4-BE49-F238E27FC236}">
                  <a16:creationId xmlns:a16="http://schemas.microsoft.com/office/drawing/2014/main" id="{4DB4B037-EBBF-41EE-AF27-8C4AA64AFC29}"/>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9" name="Agrupar 8">
              <a:extLst>
                <a:ext uri="{FF2B5EF4-FFF2-40B4-BE49-F238E27FC236}">
                  <a16:creationId xmlns:a16="http://schemas.microsoft.com/office/drawing/2014/main" id="{35CF972B-A5A3-42C2-AD7E-D5518CF0F027}"/>
                </a:ext>
              </a:extLst>
            </p:cNvPr>
            <p:cNvGrpSpPr/>
            <p:nvPr/>
          </p:nvGrpSpPr>
          <p:grpSpPr>
            <a:xfrm>
              <a:off x="0" y="6431661"/>
              <a:ext cx="12192000" cy="185708"/>
              <a:chOff x="0" y="6251188"/>
              <a:chExt cx="12192000" cy="185708"/>
            </a:xfrm>
          </p:grpSpPr>
          <p:sp>
            <p:nvSpPr>
              <p:cNvPr id="10" name="Retângulo 9">
                <a:extLst>
                  <a:ext uri="{FF2B5EF4-FFF2-40B4-BE49-F238E27FC236}">
                    <a16:creationId xmlns:a16="http://schemas.microsoft.com/office/drawing/2014/main" id="{5F5233BB-DF47-4776-814F-6D1BF38D6789}"/>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B0C85BA5-2438-47A9-B4DF-6B7CDE7B82BB}"/>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281271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Art.101</a:t>
            </a:r>
          </a:p>
        </p:txBody>
      </p:sp>
      <p:sp>
        <p:nvSpPr>
          <p:cNvPr id="3" name="Espaço Reservado para Conteúdo 2">
            <a:extLst>
              <a:ext uri="{FF2B5EF4-FFF2-40B4-BE49-F238E27FC236}">
                <a16:creationId xmlns:a16="http://schemas.microsoft.com/office/drawing/2014/main" id="{3422843A-9EBE-81EA-38CB-0990C1638220}"/>
              </a:ext>
            </a:extLst>
          </p:cNvPr>
          <p:cNvSpPr>
            <a:spLocks noGrp="1"/>
          </p:cNvSpPr>
          <p:nvPr>
            <p:ph idx="1"/>
          </p:nvPr>
        </p:nvSpPr>
        <p:spPr>
          <a:xfrm>
            <a:off x="218661" y="1697583"/>
            <a:ext cx="11754678" cy="5160417"/>
          </a:xfrm>
        </p:spPr>
        <p:txBody>
          <a:bodyPr>
            <a:normAutofit/>
          </a:bodyPr>
          <a:lstStyle/>
          <a:p>
            <a:pPr marL="0" indent="0" algn="just">
              <a:lnSpc>
                <a:spcPct val="115000"/>
              </a:lnSpc>
              <a:buNone/>
              <a:tabLst>
                <a:tab pos="914400" algn="l"/>
              </a:tabLst>
            </a:pPr>
            <a:r>
              <a:rPr lang="pt-BR" sz="2800" b="1" dirty="0">
                <a:effectLst/>
                <a:latin typeface="Montserrat" panose="00000500000000000000" pitchFamily="2" charset="0"/>
                <a:ea typeface="Calibri" panose="020F0502020204030204" pitchFamily="34" charset="0"/>
                <a:cs typeface="Times New Roman" panose="02020603050405020304" pitchFamily="18" charset="0"/>
              </a:rPr>
              <a:t>Principais fontes de receitas que não incidem décimas:</a:t>
            </a:r>
            <a:endParaRPr lang="pt-BR" sz="2800" b="1" dirty="0">
              <a:latin typeface="Montserrat" panose="00000500000000000000" pitchFamily="2" charset="0"/>
              <a:ea typeface="Calibri" panose="020F0502020204030204" pitchFamily="34" charset="0"/>
              <a:cs typeface="Times New Roman" panose="02020603050405020304" pitchFamily="18" charset="0"/>
            </a:endParaRP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Auxílios ou contribuições de Conferências e Conselhos;</a:t>
            </a: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Vendas de Materiais Vicentinos;</a:t>
            </a: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Contribuições recebidas para repasses a unidades da SSVP ou outras;</a:t>
            </a: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Contribuição da Solidariedade e Coleta de Ozanam;</a:t>
            </a:r>
          </a:p>
          <a:p>
            <a:pPr algn="just">
              <a:lnSpc>
                <a:spcPct val="115000"/>
              </a:lnSpc>
              <a:buFontTx/>
              <a:buChar char="-"/>
              <a:tabLst>
                <a:tab pos="914400" algn="l"/>
              </a:tabLst>
            </a:pPr>
            <a:r>
              <a:rPr lang="pt-BR" sz="3000" dirty="0">
                <a:effectLst/>
                <a:latin typeface="Montserrat" panose="00000500000000000000" pitchFamily="2" charset="0"/>
                <a:ea typeface="Calibri" panose="020F0502020204030204" pitchFamily="34" charset="0"/>
                <a:cs typeface="Times New Roman" panose="02020603050405020304" pitchFamily="18" charset="0"/>
              </a:rPr>
              <a:t>Auxílios de outras Unidades Vicentinas.</a:t>
            </a:r>
            <a:endParaRPr lang="pt-BR" sz="2200" dirty="0">
              <a:latin typeface="Montserrat" panose="00000500000000000000" pitchFamily="2" charset="0"/>
            </a:endParaRPr>
          </a:p>
        </p:txBody>
      </p:sp>
      <p:sp>
        <p:nvSpPr>
          <p:cNvPr id="2" name="Retângulo 1">
            <a:extLst>
              <a:ext uri="{FF2B5EF4-FFF2-40B4-BE49-F238E27FC236}">
                <a16:creationId xmlns:a16="http://schemas.microsoft.com/office/drawing/2014/main" id="{862F6C1D-2CCB-88A7-9CCA-3A631EBC7FDE}"/>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6" name="Agrupar 5">
            <a:extLst>
              <a:ext uri="{FF2B5EF4-FFF2-40B4-BE49-F238E27FC236}">
                <a16:creationId xmlns:a16="http://schemas.microsoft.com/office/drawing/2014/main" id="{A1BFF632-13A4-42C4-9C0C-D2D1EDDF1FF6}"/>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90B109E4-D5E8-49F6-ADD6-B0503585A3D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Agrupar 7">
              <a:extLst>
                <a:ext uri="{FF2B5EF4-FFF2-40B4-BE49-F238E27FC236}">
                  <a16:creationId xmlns:a16="http://schemas.microsoft.com/office/drawing/2014/main" id="{1E6B63D8-9C83-45B9-8C1C-9B6452742C05}"/>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AF7D65D2-D9B2-4BDF-A62B-77AD8A3A3F23}"/>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06981E8B-53D6-41D8-8115-65F2B493D2BA}"/>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1" name="Imagem 10">
            <a:extLst>
              <a:ext uri="{FF2B5EF4-FFF2-40B4-BE49-F238E27FC236}">
                <a16:creationId xmlns:a16="http://schemas.microsoft.com/office/drawing/2014/main" id="{4DDC0061-B8A5-4D17-894D-C6F87C27BC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Tree>
    <p:extLst>
      <p:ext uri="{BB962C8B-B14F-4D97-AF65-F5344CB8AC3E}">
        <p14:creationId xmlns:p14="http://schemas.microsoft.com/office/powerpoint/2010/main" val="126507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119270" y="1548290"/>
            <a:ext cx="11820940" cy="4544535"/>
          </a:xfrm>
        </p:spPr>
        <p:txBody>
          <a:bodyPr vert="horz" wrap="square" lIns="91440" tIns="45720" rIns="91440" bIns="45720" numCol="1" rtlCol="0" anchor="t" anchorCtr="0" compatLnSpc="1">
            <a:prstTxWarp prst="textNoShape">
              <a:avLst/>
            </a:prstTxWarp>
            <a:normAutofit/>
          </a:bodyPr>
          <a:lstStyle/>
          <a:p>
            <a:pPr marL="0" indent="0" algn="just">
              <a:buNone/>
              <a:defRPr/>
            </a:pPr>
            <a:r>
              <a:rPr lang="pt-BR" sz="2800" b="1" dirty="0">
                <a:latin typeface="Montserrat" panose="00000500000000000000" pitchFamily="2" charset="0"/>
              </a:rPr>
              <a:t>Artigo 120. </a:t>
            </a:r>
            <a:r>
              <a:rPr lang="pt-BR" sz="2800" dirty="0">
                <a:latin typeface="Montserrat" panose="00000500000000000000" pitchFamily="2" charset="0"/>
              </a:rPr>
              <a:t>Em cada ano, os vicentinos são chamados a participar, em consciência, de duas campanhas de arrecadação de fundos financeiros, em nível nacional, em todas as Conferências: a Contribuição da Solidariedade e a Coleta de Ozanam. </a:t>
            </a:r>
          </a:p>
          <a:p>
            <a:pPr marL="0" indent="0" algn="just">
              <a:buNone/>
              <a:defRPr/>
            </a:pPr>
            <a:r>
              <a:rPr lang="pt-BR" sz="2400" b="1" dirty="0">
                <a:solidFill>
                  <a:schemeClr val="tx1"/>
                </a:solidFill>
                <a:latin typeface="Montserrat" panose="00000500000000000000" pitchFamily="2" charset="0"/>
              </a:rPr>
              <a:t>§ 1º. </a:t>
            </a:r>
            <a:r>
              <a:rPr lang="pt-BR" sz="2400" dirty="0">
                <a:solidFill>
                  <a:schemeClr val="tx1"/>
                </a:solidFill>
                <a:latin typeface="Montserrat" panose="00000500000000000000" pitchFamily="2" charset="0"/>
              </a:rPr>
              <a:t>Pela destinação e finalidade de ambas as campanhas, os membros devem demonstrar, de modo especial, a sua solidariedade e generosidade </a:t>
            </a:r>
            <a:r>
              <a:rPr lang="pt-BR" sz="2800" dirty="0">
                <a:latin typeface="Montserrat" panose="00000500000000000000" pitchFamily="2" charset="0"/>
              </a:rPr>
              <a:t>. </a:t>
            </a:r>
          </a:p>
          <a:p>
            <a:pPr marL="0" indent="0" algn="just">
              <a:buNone/>
              <a:defRPr/>
            </a:pPr>
            <a:r>
              <a:rPr lang="pt-BR" sz="2800" b="1" dirty="0">
                <a:latin typeface="Montserrat" panose="00000500000000000000" pitchFamily="2" charset="0"/>
              </a:rPr>
              <a:t>§ 2°. </a:t>
            </a:r>
            <a:r>
              <a:rPr lang="pt-BR" sz="2800" dirty="0">
                <a:latin typeface="Montserrat" panose="00000500000000000000" pitchFamily="2" charset="0"/>
              </a:rPr>
              <a:t>Os Vicentinos, quando possível, devem aumentar essa contribuição na medida de suas possibilidades, a fim de, por esse meio, compensar as dificuldades que possam ter outros Confrades e Consocias em atender à contribuição prevista. </a:t>
            </a: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Art.120</a:t>
            </a:r>
            <a:endParaRPr lang="pt-BR" altLang="pt-BR" sz="2800" b="1" dirty="0">
              <a:solidFill>
                <a:srgbClr val="0070C0"/>
              </a:solidFill>
              <a:latin typeface="Montserrat" panose="00000500000000000000" pitchFamily="2" charset="0"/>
            </a:endParaRPr>
          </a:p>
        </p:txBody>
      </p:sp>
      <p:grpSp>
        <p:nvGrpSpPr>
          <p:cNvPr id="9" name="Agrupar 8">
            <a:extLst>
              <a:ext uri="{FF2B5EF4-FFF2-40B4-BE49-F238E27FC236}">
                <a16:creationId xmlns:a16="http://schemas.microsoft.com/office/drawing/2014/main" id="{637773F5-AB02-4044-AF62-7FC3D570621D}"/>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7B2D695C-0970-4165-AC31-AD662294591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FBCC3554-6A74-4173-AF91-6ED8A23F9096}"/>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694EA6C2-E644-41EF-9BF6-9BBED76A1981}"/>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B04229C-F803-4980-B8C7-8659574EC17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2F1B1836-383B-8082-F188-69BA615505F6}"/>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09805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84134" y="1548290"/>
            <a:ext cx="11935587" cy="5157310"/>
          </a:xfrm>
        </p:spPr>
        <p:txBody>
          <a:bodyPr vert="horz" wrap="square" lIns="91440" tIns="45720" rIns="91440" bIns="45720" numCol="1" rtlCol="0" anchor="t" anchorCtr="0" compatLnSpc="1">
            <a:prstTxWarp prst="textNoShape">
              <a:avLst/>
            </a:prstTxWarp>
            <a:normAutofit/>
          </a:bodyPr>
          <a:lstStyle/>
          <a:p>
            <a:pPr marL="0" indent="0" algn="just">
              <a:buNone/>
              <a:defRPr/>
            </a:pPr>
            <a:r>
              <a:rPr lang="pt-BR" sz="2800" b="1" dirty="0">
                <a:solidFill>
                  <a:schemeClr val="tx1"/>
                </a:solidFill>
                <a:latin typeface="Montserrat" panose="00000500000000000000" pitchFamily="2" charset="0"/>
              </a:rPr>
              <a:t>Artigo 121. </a:t>
            </a:r>
            <a:r>
              <a:rPr lang="pt-BR" sz="2800" dirty="0">
                <a:solidFill>
                  <a:schemeClr val="tx1"/>
                </a:solidFill>
                <a:latin typeface="Montserrat" panose="00000500000000000000" pitchFamily="2" charset="0"/>
              </a:rPr>
              <a:t>A Contribuição da Solidariedade, no valor de 1% (um por cento) do salário mínimo nacional vigente, é arrecadada diretamente junto a cada Associado, durante o primeiro trimestre. </a:t>
            </a:r>
          </a:p>
          <a:p>
            <a:pPr marL="0" indent="0" algn="just">
              <a:buNone/>
              <a:defRPr/>
            </a:pPr>
            <a:r>
              <a:rPr lang="pt-BR" sz="2400" b="1" dirty="0">
                <a:solidFill>
                  <a:schemeClr val="tx1"/>
                </a:solidFill>
                <a:latin typeface="Montserrat" panose="00000500000000000000" pitchFamily="2" charset="0"/>
              </a:rPr>
              <a:t>§ 1°. </a:t>
            </a:r>
            <a:r>
              <a:rPr lang="pt-BR" sz="2400" dirty="0">
                <a:solidFill>
                  <a:schemeClr val="tx1"/>
                </a:solidFill>
                <a:latin typeface="Montserrat" panose="00000500000000000000" pitchFamily="2" charset="0"/>
              </a:rPr>
              <a:t>A destinação dos recursos desta arrecadação será para o Conselho Nacional do Brasil, para uso em atividades e apoio às Conferências mais carentes do país, que apresentem dificuldades de manter seus trabalhos, para projetos sociais, para o Departamento Missionário e atividades que atendam os mais Pobres de acordo com a análise da Diretoria.</a:t>
            </a:r>
          </a:p>
          <a:p>
            <a:pPr marL="0" indent="0" algn="just">
              <a:buNone/>
              <a:defRPr/>
            </a:pPr>
            <a:r>
              <a:rPr lang="pt-BR" sz="2800" b="1" dirty="0">
                <a:solidFill>
                  <a:schemeClr val="tx1"/>
                </a:solidFill>
                <a:latin typeface="Montserrat" panose="00000500000000000000" pitchFamily="2" charset="0"/>
              </a:rPr>
              <a:t>§ 2°. </a:t>
            </a:r>
            <a:r>
              <a:rPr lang="pt-BR" sz="2800" dirty="0">
                <a:solidFill>
                  <a:schemeClr val="tx1"/>
                </a:solidFill>
                <a:latin typeface="Montserrat" panose="00000500000000000000" pitchFamily="2" charset="0"/>
              </a:rPr>
              <a:t>Cada Conferência deve fazer a entrega dos recursos arrecadados ao Conselho Particular, que está obrigado a fazer o repasse diretamente ao Conselho Nacional do Brasil.</a:t>
            </a:r>
            <a:endParaRPr lang="pt-BR" sz="32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Art.121</a:t>
            </a:r>
            <a:endParaRPr lang="pt-BR" altLang="pt-BR" sz="2800" b="1" dirty="0">
              <a:solidFill>
                <a:srgbClr val="0070C0"/>
              </a:solidFill>
              <a:latin typeface="Montserrat" panose="00000500000000000000" pitchFamily="2" charset="0"/>
            </a:endParaRPr>
          </a:p>
        </p:txBody>
      </p:sp>
      <p:sp>
        <p:nvSpPr>
          <p:cNvPr id="2" name="Retângulo 1">
            <a:extLst>
              <a:ext uri="{FF2B5EF4-FFF2-40B4-BE49-F238E27FC236}">
                <a16:creationId xmlns:a16="http://schemas.microsoft.com/office/drawing/2014/main" id="{6C4CEF03-4F25-338D-4159-76B7B10C0C6E}"/>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1005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243161" y="1350500"/>
            <a:ext cx="11948839" cy="5170562"/>
          </a:xfrm>
        </p:spPr>
        <p:txBody>
          <a:bodyPr vert="horz" wrap="square" lIns="91440" tIns="45720" rIns="91440" bIns="45720" numCol="1" rtlCol="0" anchor="t" anchorCtr="0" compatLnSpc="1">
            <a:prstTxWarp prst="textNoShape">
              <a:avLst/>
            </a:prstTxWarp>
            <a:normAutofit lnSpcReduction="10000"/>
          </a:bodyPr>
          <a:lstStyle/>
          <a:p>
            <a:pPr marL="0" indent="0" algn="just">
              <a:buNone/>
              <a:defRPr/>
            </a:pPr>
            <a:r>
              <a:rPr lang="pt-BR" sz="2800" b="1" dirty="0">
                <a:solidFill>
                  <a:schemeClr val="tx1"/>
                </a:solidFill>
                <a:latin typeface="Montserrat" panose="00000500000000000000" pitchFamily="2" charset="0"/>
              </a:rPr>
              <a:t>Artigo 122. </a:t>
            </a:r>
            <a:r>
              <a:rPr lang="pt-BR" sz="2800" dirty="0">
                <a:solidFill>
                  <a:schemeClr val="tx1"/>
                </a:solidFill>
                <a:latin typeface="Montserrat" panose="00000500000000000000" pitchFamily="2" charset="0"/>
              </a:rPr>
              <a:t>Durante a semana que inclui o dia 9 de setembro, data da comemoração litúrgica do Bem-Aventurado Antônio Frederico Ozanam, será realizada a Coleta de Ozanam (Artigo 120).</a:t>
            </a:r>
          </a:p>
          <a:p>
            <a:pPr marL="0" indent="0" algn="just">
              <a:buNone/>
              <a:defRPr/>
            </a:pPr>
            <a:r>
              <a:rPr lang="pt-BR" sz="2400" b="1" dirty="0">
                <a:solidFill>
                  <a:schemeClr val="tx1"/>
                </a:solidFill>
                <a:latin typeface="Montserrat" panose="00000500000000000000" pitchFamily="2" charset="0"/>
              </a:rPr>
              <a:t>§ 1º. </a:t>
            </a:r>
            <a:r>
              <a:rPr lang="pt-BR" sz="2400" dirty="0">
                <a:solidFill>
                  <a:schemeClr val="tx1"/>
                </a:solidFill>
                <a:latin typeface="Montserrat" panose="00000500000000000000" pitchFamily="2" charset="0"/>
              </a:rPr>
              <a:t>A destinação dos recursos será ao Conselho Geral Internacional, conforme acordo celebrado com Conselho Nacional do Brasil, para ajudar no desempenho de suas atividades como órgão máximo da Confederação Internacional da SSVP, para o atendimento das Conferências com necessidades financeiras de outras regiões do mundo e para ajudas emergenciais.</a:t>
            </a:r>
          </a:p>
          <a:p>
            <a:pPr marL="0" indent="0" algn="just">
              <a:buNone/>
              <a:defRPr/>
            </a:pPr>
            <a:r>
              <a:rPr lang="pt-BR" sz="2800" b="1" dirty="0">
                <a:solidFill>
                  <a:schemeClr val="tx1"/>
                </a:solidFill>
                <a:latin typeface="Montserrat" panose="00000500000000000000" pitchFamily="2" charset="0"/>
              </a:rPr>
              <a:t> § 2º. </a:t>
            </a:r>
            <a:r>
              <a:rPr lang="pt-BR" sz="2800" dirty="0">
                <a:solidFill>
                  <a:schemeClr val="tx1"/>
                </a:solidFill>
                <a:latin typeface="Montserrat" panose="00000500000000000000" pitchFamily="2" charset="0"/>
              </a:rPr>
              <a:t>Os valores oriundos desta coleta não constituem recursos da SSVP no Brasil, mas contribuição pessoal de Associados (Confrades e Consocias), em virtude da proibição da legislação brasileira de remeter valores financeiros para o exterior.</a:t>
            </a:r>
            <a:endParaRPr lang="pt-BR" sz="32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699390"/>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Art.122</a:t>
            </a:r>
            <a:endParaRPr lang="pt-BR" altLang="pt-BR" sz="2800" b="1" dirty="0">
              <a:solidFill>
                <a:srgbClr val="0070C0"/>
              </a:solidFill>
              <a:latin typeface="Montserrat" panose="00000500000000000000" pitchFamily="2" charset="0"/>
            </a:endParaRPr>
          </a:p>
        </p:txBody>
      </p:sp>
      <p:sp>
        <p:nvSpPr>
          <p:cNvPr id="2" name="Retângulo 1">
            <a:extLst>
              <a:ext uri="{FF2B5EF4-FFF2-40B4-BE49-F238E27FC236}">
                <a16:creationId xmlns:a16="http://schemas.microsoft.com/office/drawing/2014/main" id="{D3E48401-AE08-E30F-DCB7-2CC9251D4A7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7171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9" name="Retângulo 18"/>
          <p:cNvSpPr/>
          <p:nvPr/>
        </p:nvSpPr>
        <p:spPr>
          <a:xfrm>
            <a:off x="2789564" y="2005830"/>
            <a:ext cx="6172200" cy="2372957"/>
          </a:xfrm>
          <a:prstGeom prst="rect">
            <a:avLst/>
          </a:prstGeom>
        </p:spPr>
        <p:txBody>
          <a:bodyPr wrap="square">
            <a:spAutoFit/>
          </a:bodyPr>
          <a:lstStyle/>
          <a:p>
            <a:pPr algn="ctr">
              <a:lnSpc>
                <a:spcPct val="95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4400" b="1" dirty="0">
                <a:solidFill>
                  <a:srgbClr val="0070C0"/>
                </a:solidFill>
                <a:latin typeface="Garamond" panose="02020404030301010803" pitchFamily="18" charset="0"/>
                <a:cs typeface="Arial" pitchFamily="34" charset="0"/>
              </a:rPr>
              <a:t>Deveres e cuidados da tesouraria de uma  Conferência</a:t>
            </a:r>
          </a:p>
          <a:p>
            <a:pPr algn="ctr">
              <a:lnSpc>
                <a:spcPct val="95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400" b="1" dirty="0">
                <a:solidFill>
                  <a:srgbClr val="0070C0"/>
                </a:solidFill>
                <a:latin typeface="Garamond" panose="02020404030301010803" pitchFamily="18" charset="0"/>
                <a:cs typeface="Arial" pitchFamily="34" charset="0"/>
              </a:rPr>
              <a:t>(art. </a:t>
            </a:r>
            <a:r>
              <a:rPr lang="pt-BR" sz="2400" dirty="0">
                <a:solidFill>
                  <a:srgbClr val="0070C0"/>
                </a:solidFill>
                <a:latin typeface="Garamond" panose="02020404030301010803" pitchFamily="18" charset="0"/>
              </a:rPr>
              <a:t>96</a:t>
            </a:r>
            <a:r>
              <a:rPr lang="pt-BR" sz="2400" b="1" dirty="0">
                <a:solidFill>
                  <a:srgbClr val="0070C0"/>
                </a:solidFill>
                <a:latin typeface="Garamond" panose="02020404030301010803" pitchFamily="18" charset="0"/>
                <a:cs typeface="Arial" pitchFamily="34" charset="0"/>
              </a:rPr>
              <a:t> a 101 e 131)</a:t>
            </a:r>
          </a:p>
        </p:txBody>
      </p:sp>
      <p:pic>
        <p:nvPicPr>
          <p:cNvPr id="9" name="Imagem 8">
            <a:extLst>
              <a:ext uri="{FF2B5EF4-FFF2-40B4-BE49-F238E27FC236}">
                <a16:creationId xmlns:a16="http://schemas.microsoft.com/office/drawing/2014/main" id="{22BB7D08-481D-408A-BD1C-E4F0961C7F52}"/>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16" name="Retângulo 15">
            <a:extLst>
              <a:ext uri="{FF2B5EF4-FFF2-40B4-BE49-F238E27FC236}">
                <a16:creationId xmlns:a16="http://schemas.microsoft.com/office/drawing/2014/main" id="{0B7BDCF1-A256-4DCC-A613-6CF259FED14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52901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84135" y="1548290"/>
            <a:ext cx="11856074" cy="4693484"/>
          </a:xfrm>
        </p:spPr>
        <p:txBody>
          <a:bodyPr vert="horz" wrap="square" lIns="91440" tIns="45720" rIns="91440" bIns="45720" numCol="1" rtlCol="0" anchor="t" anchorCtr="0" compatLnSpc="1">
            <a:prstTxWarp prst="textNoShape">
              <a:avLst/>
            </a:prstTxWarp>
            <a:normAutofit lnSpcReduction="10000"/>
          </a:bodyPr>
          <a:lstStyle/>
          <a:p>
            <a:pPr marL="0" indent="0" algn="just">
              <a:buNone/>
              <a:defRPr/>
            </a:pPr>
            <a:r>
              <a:rPr lang="pt-BR" sz="2800" b="1" dirty="0">
                <a:latin typeface="Montserrat" panose="00000500000000000000" pitchFamily="2" charset="0"/>
              </a:rPr>
              <a:t>Artigo 131. </a:t>
            </a:r>
            <a:r>
              <a:rPr lang="pt-BR" sz="2800" dirty="0">
                <a:latin typeface="Montserrat" panose="00000500000000000000" pitchFamily="2" charset="0"/>
              </a:rPr>
              <a:t>Aos Tesoureiros, dentre outros direitos e deveres, compete: </a:t>
            </a:r>
          </a:p>
          <a:p>
            <a:pPr marL="0" indent="0" algn="just">
              <a:buNone/>
              <a:defRPr/>
            </a:pPr>
            <a:r>
              <a:rPr lang="pt-BR" sz="2800" dirty="0">
                <a:latin typeface="Montserrat" panose="00000500000000000000" pitchFamily="2" charset="0"/>
              </a:rPr>
              <a:t>I) responsabilizar-se pelo caixa e pelos valores patrimoniais, sendo encarregados do uso regular do numerário; </a:t>
            </a:r>
          </a:p>
          <a:p>
            <a:pPr marL="0" indent="0" algn="just">
              <a:buNone/>
              <a:defRPr/>
            </a:pPr>
            <a:r>
              <a:rPr lang="pt-BR" sz="2800" dirty="0">
                <a:latin typeface="Montserrat" panose="00000500000000000000" pitchFamily="2" charset="0"/>
              </a:rPr>
              <a:t>II) apresentar em todas as reuniões o Relatório Financeiro, ou sempre que for solicitado pelos órgãos de hierarquia superior; </a:t>
            </a:r>
          </a:p>
          <a:p>
            <a:pPr marL="0" indent="0" algn="just">
              <a:buNone/>
              <a:defRPr/>
            </a:pPr>
            <a:r>
              <a:rPr lang="pt-BR" sz="2800" dirty="0">
                <a:latin typeface="Montserrat" panose="00000500000000000000" pitchFamily="2" charset="0"/>
              </a:rPr>
              <a:t>III) providenciar o Termo Declaratório , responsabilizando-se por movimentar os recursos financeiros segundo os interesses e orientações da Conferência; </a:t>
            </a:r>
          </a:p>
          <a:p>
            <a:pPr marL="0" indent="0" algn="just">
              <a:buNone/>
              <a:defRPr/>
            </a:pPr>
            <a:r>
              <a:rPr lang="pt-BR" sz="2800" dirty="0">
                <a:latin typeface="Montserrat" panose="00000500000000000000" pitchFamily="2" charset="0"/>
              </a:rPr>
              <a:t>IV) preparar e manter em dia os cadastros dos contribuintes, benfeitores e doadores.</a:t>
            </a:r>
            <a:endParaRPr lang="pt-BR" sz="32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Art.131</a:t>
            </a:r>
            <a:endParaRPr lang="pt-BR" altLang="pt-BR" sz="2800" b="1" dirty="0">
              <a:solidFill>
                <a:srgbClr val="0070C0"/>
              </a:solidFill>
              <a:latin typeface="Montserrat" panose="00000500000000000000" pitchFamily="2" charset="0"/>
            </a:endParaRPr>
          </a:p>
        </p:txBody>
      </p:sp>
      <p:grpSp>
        <p:nvGrpSpPr>
          <p:cNvPr id="9" name="Agrupar 8">
            <a:extLst>
              <a:ext uri="{FF2B5EF4-FFF2-40B4-BE49-F238E27FC236}">
                <a16:creationId xmlns:a16="http://schemas.microsoft.com/office/drawing/2014/main" id="{637773F5-AB02-4044-AF62-7FC3D570621D}"/>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7B2D695C-0970-4165-AC31-AD662294591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FBCC3554-6A74-4173-AF91-6ED8A23F9096}"/>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694EA6C2-E644-41EF-9BF6-9BBED76A1981}"/>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4B04229C-F803-4980-B8C7-8659574EC172}"/>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4A4881D5-C108-EE94-7BC3-B28104106D8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104426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121580" y="1366713"/>
            <a:ext cx="11948839" cy="5287617"/>
          </a:xfrm>
        </p:spPr>
        <p:txBody>
          <a:bodyPr vert="horz" wrap="square" lIns="91440" tIns="45720" rIns="91440" bIns="45720" numCol="1" rtlCol="0" anchor="t" anchorCtr="0" compatLnSpc="1">
            <a:prstTxWarp prst="textNoShape">
              <a:avLst/>
            </a:prstTxWarp>
            <a:normAutofit/>
          </a:bodyPr>
          <a:lstStyle/>
          <a:p>
            <a:pPr marL="0" indent="0" algn="just">
              <a:buNone/>
              <a:defRPr/>
            </a:pPr>
            <a:r>
              <a:rPr lang="pt-BR" sz="2800" dirty="0">
                <a:latin typeface="Montserrat" panose="00000500000000000000" pitchFamily="2" charset="0"/>
              </a:rPr>
              <a:t>V) zelar pelas contas, vistoriar os documentos do caixa, anotando as receitas e as despesas em livro próprio, em meio físico ou digital, arquivando os comprovantes e toda documentação de interesse; </a:t>
            </a:r>
          </a:p>
          <a:p>
            <a:pPr marL="0" indent="0" algn="just">
              <a:buNone/>
              <a:defRPr/>
            </a:pPr>
            <a:r>
              <a:rPr lang="pt-BR" sz="2800" dirty="0">
                <a:latin typeface="Montserrat" panose="00000500000000000000" pitchFamily="2" charset="0"/>
              </a:rPr>
              <a:t>VI) elaborar, em conjunto com o Secretário, os Mapas Mensais e o Mapa Estatístico Anual;</a:t>
            </a:r>
          </a:p>
          <a:p>
            <a:pPr marL="0" indent="0" algn="just">
              <a:buNone/>
              <a:defRPr/>
            </a:pPr>
            <a:r>
              <a:rPr lang="pt-BR" sz="2700" dirty="0">
                <a:latin typeface="Montserrat" panose="00000500000000000000" pitchFamily="2" charset="0"/>
              </a:rPr>
              <a:t>VII) fornecer recibos para quaisquer donativos ou auxílios recebidos; </a:t>
            </a:r>
          </a:p>
          <a:p>
            <a:pPr marL="0" indent="0" algn="just">
              <a:buNone/>
              <a:defRPr/>
            </a:pPr>
            <a:r>
              <a:rPr lang="pt-BR" sz="2800" dirty="0">
                <a:latin typeface="Montserrat" panose="00000500000000000000" pitchFamily="2" charset="0"/>
              </a:rPr>
              <a:t>VIII) promover, em cada reunião, a Coleta Secreta e, anualmente, a arrecadação da Contribuição da Solidariedade (Artigo 121) e a realização da Coleta de Ozanam (Artigo 122). Parágrafo único. Os Tesoureiros calcularão a décima – 10% (dez por cento) – devida ao </a:t>
            </a:r>
            <a:r>
              <a:rPr lang="pt-BR" sz="2600" dirty="0">
                <a:latin typeface="Montserrat" panose="00000500000000000000" pitchFamily="2" charset="0"/>
              </a:rPr>
              <a:t>Conselho Particular</a:t>
            </a:r>
            <a:r>
              <a:rPr lang="pt-BR" sz="2400" dirty="0">
                <a:latin typeface="Montserrat" panose="00000500000000000000" pitchFamily="2" charset="0"/>
              </a:rPr>
              <a:t>, </a:t>
            </a:r>
            <a:r>
              <a:rPr lang="pt-BR" sz="2700" dirty="0">
                <a:latin typeface="Montserrat" panose="00000500000000000000" pitchFamily="2" charset="0"/>
              </a:rPr>
              <a:t>lançando-a no caixa, para recolhimento mensal.</a:t>
            </a:r>
            <a:endParaRPr lang="pt-BR" sz="3200" dirty="0">
              <a:solidFill>
                <a:schemeClr val="tx1"/>
              </a:solidFill>
              <a:latin typeface="Montserrat" panose="00000500000000000000" pitchFamily="2" charset="0"/>
            </a:endParaRPr>
          </a:p>
        </p:txBody>
      </p:sp>
      <p:sp>
        <p:nvSpPr>
          <p:cNvPr id="5" name="Retângulo 6"/>
          <p:cNvSpPr>
            <a:spLocks noChangeArrowheads="1"/>
          </p:cNvSpPr>
          <p:nvPr/>
        </p:nvSpPr>
        <p:spPr bwMode="auto">
          <a:xfrm>
            <a:off x="0" y="798285"/>
            <a:ext cx="10498139"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altLang="pt-BR" sz="2800" b="1" dirty="0">
                <a:solidFill>
                  <a:srgbClr val="0070C0"/>
                </a:solidFill>
                <a:latin typeface="Montserrat" panose="00000500000000000000" pitchFamily="2" charset="0"/>
              </a:rPr>
              <a:t>O que a SSVP espera do(a) Tesoureiro (a) </a:t>
            </a:r>
            <a:r>
              <a:rPr lang="pt-BR" altLang="pt-BR" sz="2000" b="1" dirty="0">
                <a:solidFill>
                  <a:srgbClr val="0070C0"/>
                </a:solidFill>
                <a:latin typeface="Montserrat" panose="00000500000000000000" pitchFamily="2" charset="0"/>
              </a:rPr>
              <a:t>Art.131</a:t>
            </a:r>
            <a:endParaRPr lang="pt-BR" altLang="pt-BR" sz="2800" b="1" dirty="0">
              <a:solidFill>
                <a:srgbClr val="0070C0"/>
              </a:solidFill>
              <a:latin typeface="Montserrat" panose="00000500000000000000" pitchFamily="2" charset="0"/>
            </a:endParaRPr>
          </a:p>
        </p:txBody>
      </p:sp>
      <p:sp>
        <p:nvSpPr>
          <p:cNvPr id="2" name="Retângulo 1">
            <a:extLst>
              <a:ext uri="{FF2B5EF4-FFF2-40B4-BE49-F238E27FC236}">
                <a16:creationId xmlns:a16="http://schemas.microsoft.com/office/drawing/2014/main" id="{34A545CC-C85D-7607-84D0-F1A09E1D2C32}"/>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9372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Conteúdo 2"/>
          <p:cNvSpPr>
            <a:spLocks noGrp="1"/>
          </p:cNvSpPr>
          <p:nvPr>
            <p:ph idx="1"/>
          </p:nvPr>
        </p:nvSpPr>
        <p:spPr bwMode="auto">
          <a:xfrm>
            <a:off x="159027" y="1393824"/>
            <a:ext cx="11887200" cy="5272019"/>
          </a:xfrm>
        </p:spPr>
        <p:txBody>
          <a:bodyPr vert="horz" wrap="square" lIns="91440" tIns="45720" rIns="91440" bIns="45720" numCol="1" rtlCol="0" anchor="t" anchorCtr="0" compatLnSpc="1">
            <a:prstTxWarp prst="textNoShape">
              <a:avLst/>
            </a:prstTxWarp>
            <a:noAutofit/>
          </a:bodyPr>
          <a:lstStyle/>
          <a:p>
            <a:pPr marL="0" indent="0" algn="just">
              <a:lnSpc>
                <a:spcPct val="115000"/>
              </a:lnSpc>
              <a:spcAft>
                <a:spcPts val="1000"/>
              </a:spcAft>
              <a:buNone/>
            </a:pPr>
            <a:r>
              <a:rPr lang="pt-BR" sz="2800" dirty="0">
                <a:effectLst/>
                <a:latin typeface="Montserrat" panose="00000500000000000000" pitchFamily="2" charset="0"/>
                <a:ea typeface="Calibri" panose="020F0502020204030204" pitchFamily="34" charset="0"/>
                <a:cs typeface="Times New Roman" panose="02020603050405020304" pitchFamily="18" charset="0"/>
              </a:rPr>
              <a:t>Os Tesoureiros, nas Conferências, calcularão em cada reunião a décima 10% (dez por cento) devida ao Conselho Particular. Portanto, é importante ressaltar que, de todos os recebimentos na Conferência que estão sujeitos ao pagamento de décima, somente 90% do valor recebido pertencem à Conferência, pois os outros 10% restantes referem-se a décima que será encaminhada ao Conselho Particular no mês seguinte, razão porque a cada reunião este valor deve ser calculado e separado para não correr o risco de ser gasto e na época de encaminhar ao CP faltar o dinheiro.</a:t>
            </a:r>
          </a:p>
          <a:p>
            <a:pPr marL="0" indent="0" algn="just">
              <a:lnSpc>
                <a:spcPct val="115000"/>
              </a:lnSpc>
              <a:spcAft>
                <a:spcPts val="1000"/>
              </a:spcAft>
              <a:buNone/>
            </a:pPr>
            <a:endParaRPr lang="pt-BR" sz="2800" dirty="0">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pt-BR" sz="2800" dirty="0">
              <a:effectLst/>
              <a:latin typeface="Montserrat" panose="00000500000000000000" pitchFamily="2"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endParaRPr lang="pt-BR" sz="28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5" name="Retângulo 6"/>
          <p:cNvSpPr>
            <a:spLocks noChangeArrowheads="1"/>
          </p:cNvSpPr>
          <p:nvPr/>
        </p:nvSpPr>
        <p:spPr bwMode="auto">
          <a:xfrm>
            <a:off x="1" y="624383"/>
            <a:ext cx="12192000" cy="76944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sz="44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rPr>
              <a:t>Procedimentos e Rotinas</a:t>
            </a:r>
            <a:endParaRPr lang="pt-BR" altLang="pt-BR" sz="4400" b="1" dirty="0">
              <a:solidFill>
                <a:srgbClr val="0070C0"/>
              </a:solidFill>
              <a:latin typeface="Garamond" panose="02020404030301010803" pitchFamily="18" charset="0"/>
            </a:endParaRPr>
          </a:p>
        </p:txBody>
      </p:sp>
      <p:sp>
        <p:nvSpPr>
          <p:cNvPr id="2" name="Retângulo 1">
            <a:extLst>
              <a:ext uri="{FF2B5EF4-FFF2-40B4-BE49-F238E27FC236}">
                <a16:creationId xmlns:a16="http://schemas.microsoft.com/office/drawing/2014/main" id="{08340CFB-1400-82D4-BEDD-D16174D55D4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6" name="Agrupar 5">
            <a:extLst>
              <a:ext uri="{FF2B5EF4-FFF2-40B4-BE49-F238E27FC236}">
                <a16:creationId xmlns:a16="http://schemas.microsoft.com/office/drawing/2014/main" id="{7AE334DD-2A92-4610-BCDC-A4276601EF62}"/>
              </a:ext>
            </a:extLst>
          </p:cNvPr>
          <p:cNvGrpSpPr/>
          <p:nvPr/>
        </p:nvGrpSpPr>
        <p:grpSpPr>
          <a:xfrm>
            <a:off x="0" y="6404994"/>
            <a:ext cx="12192000" cy="249336"/>
            <a:chOff x="0" y="6356350"/>
            <a:chExt cx="12192000" cy="327775"/>
          </a:xfrm>
        </p:grpSpPr>
        <p:sp>
          <p:nvSpPr>
            <p:cNvPr id="7" name="Retângulo 6">
              <a:extLst>
                <a:ext uri="{FF2B5EF4-FFF2-40B4-BE49-F238E27FC236}">
                  <a16:creationId xmlns:a16="http://schemas.microsoft.com/office/drawing/2014/main" id="{44A8536A-2B66-41C8-8F5F-403C067C6628}"/>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8" name="Agrupar 7">
              <a:extLst>
                <a:ext uri="{FF2B5EF4-FFF2-40B4-BE49-F238E27FC236}">
                  <a16:creationId xmlns:a16="http://schemas.microsoft.com/office/drawing/2014/main" id="{C3D0F005-87E0-42B0-A4CE-65A4E4322977}"/>
                </a:ext>
              </a:extLst>
            </p:cNvPr>
            <p:cNvGrpSpPr/>
            <p:nvPr/>
          </p:nvGrpSpPr>
          <p:grpSpPr>
            <a:xfrm>
              <a:off x="0" y="6431661"/>
              <a:ext cx="12192000" cy="185708"/>
              <a:chOff x="0" y="6251188"/>
              <a:chExt cx="12192000" cy="185708"/>
            </a:xfrm>
          </p:grpSpPr>
          <p:sp>
            <p:nvSpPr>
              <p:cNvPr id="9" name="Retângulo 8">
                <a:extLst>
                  <a:ext uri="{FF2B5EF4-FFF2-40B4-BE49-F238E27FC236}">
                    <a16:creationId xmlns:a16="http://schemas.microsoft.com/office/drawing/2014/main" id="{2C2143CC-8204-4063-91D3-BF1DE753D4F0}"/>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6E65C10E-4B67-49EC-8A83-090AAB60A1A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Tree>
    <p:extLst>
      <p:ext uri="{BB962C8B-B14F-4D97-AF65-F5344CB8AC3E}">
        <p14:creationId xmlns:p14="http://schemas.microsoft.com/office/powerpoint/2010/main" val="424818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22843A-9EBE-81EA-38CB-0990C1638220}"/>
              </a:ext>
            </a:extLst>
          </p:cNvPr>
          <p:cNvSpPr>
            <a:spLocks noGrp="1"/>
          </p:cNvSpPr>
          <p:nvPr>
            <p:ph idx="1"/>
          </p:nvPr>
        </p:nvSpPr>
        <p:spPr>
          <a:xfrm>
            <a:off x="106017" y="2634968"/>
            <a:ext cx="11979965" cy="3076719"/>
          </a:xfrm>
        </p:spPr>
        <p:txBody>
          <a:bodyPr>
            <a:normAutofit/>
          </a:bodyPr>
          <a:lstStyle/>
          <a:p>
            <a:pPr marL="457200" indent="0" algn="just">
              <a:lnSpc>
                <a:spcPct val="115000"/>
              </a:lnSpc>
              <a:spcAft>
                <a:spcPts val="1000"/>
              </a:spcAft>
              <a:buNone/>
            </a:pPr>
            <a:r>
              <a:rPr lang="pt-BR" sz="2800" dirty="0">
                <a:effectLst/>
                <a:latin typeface="Montserrat" panose="00000500000000000000" pitchFamily="2" charset="0"/>
                <a:ea typeface="Calibri" panose="020F0502020204030204" pitchFamily="34" charset="0"/>
                <a:cs typeface="Times New Roman" panose="02020603050405020304" pitchFamily="18" charset="0"/>
              </a:rPr>
              <a:t>É importante que haja clareza e transparência nos registros, não ficando qualquer receita e/ou despesa sem registro no Livro, destacando a décima, calculada corretamente, a ser encaminhada ao Conselho, assim como outros pagamentos a serem realizados de forma que se tenha claramente o saldo e os recursos disponíveis para a unidade.</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tângulo 6">
            <a:extLst>
              <a:ext uri="{FF2B5EF4-FFF2-40B4-BE49-F238E27FC236}">
                <a16:creationId xmlns:a16="http://schemas.microsoft.com/office/drawing/2014/main" id="{CBF11A63-0FC6-33E9-0E93-6D72F8BDEDC6}"/>
              </a:ext>
            </a:extLst>
          </p:cNvPr>
          <p:cNvSpPr>
            <a:spLocks noChangeArrowheads="1"/>
          </p:cNvSpPr>
          <p:nvPr/>
        </p:nvSpPr>
        <p:spPr bwMode="auto">
          <a:xfrm>
            <a:off x="1" y="624383"/>
            <a:ext cx="12192000" cy="76944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sz="44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rPr>
              <a:t>Procedimentos e Rotinas</a:t>
            </a:r>
            <a:endParaRPr lang="pt-BR" altLang="pt-BR" sz="4400" b="1" dirty="0">
              <a:solidFill>
                <a:srgbClr val="0070C0"/>
              </a:solidFill>
              <a:latin typeface="Garamond" panose="02020404030301010803" pitchFamily="18" charset="0"/>
            </a:endParaRPr>
          </a:p>
        </p:txBody>
      </p:sp>
      <p:sp>
        <p:nvSpPr>
          <p:cNvPr id="4" name="Retângulo 3">
            <a:extLst>
              <a:ext uri="{FF2B5EF4-FFF2-40B4-BE49-F238E27FC236}">
                <a16:creationId xmlns:a16="http://schemas.microsoft.com/office/drawing/2014/main" id="{C46D632F-44DA-D0DD-53FE-DBCB8760DA9E}"/>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5" name="Agrupar 4">
            <a:extLst>
              <a:ext uri="{FF2B5EF4-FFF2-40B4-BE49-F238E27FC236}">
                <a16:creationId xmlns:a16="http://schemas.microsoft.com/office/drawing/2014/main" id="{4E7C2348-2D78-4456-B395-593ECDEDD824}"/>
              </a:ext>
            </a:extLst>
          </p:cNvPr>
          <p:cNvGrpSpPr/>
          <p:nvPr/>
        </p:nvGrpSpPr>
        <p:grpSpPr>
          <a:xfrm>
            <a:off x="0" y="6404994"/>
            <a:ext cx="12192000" cy="249336"/>
            <a:chOff x="0" y="6356350"/>
            <a:chExt cx="12192000" cy="327775"/>
          </a:xfrm>
        </p:grpSpPr>
        <p:sp>
          <p:nvSpPr>
            <p:cNvPr id="6" name="Retângulo 5">
              <a:extLst>
                <a:ext uri="{FF2B5EF4-FFF2-40B4-BE49-F238E27FC236}">
                  <a16:creationId xmlns:a16="http://schemas.microsoft.com/office/drawing/2014/main" id="{60D6A76D-03A7-48F7-9C19-E068431BE2A9}"/>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 name="Agrupar 6">
              <a:extLst>
                <a:ext uri="{FF2B5EF4-FFF2-40B4-BE49-F238E27FC236}">
                  <a16:creationId xmlns:a16="http://schemas.microsoft.com/office/drawing/2014/main" id="{CC2F1057-7FCF-4D3E-A47C-264379451F75}"/>
                </a:ext>
              </a:extLst>
            </p:cNvPr>
            <p:cNvGrpSpPr/>
            <p:nvPr/>
          </p:nvGrpSpPr>
          <p:grpSpPr>
            <a:xfrm>
              <a:off x="0" y="6431661"/>
              <a:ext cx="12192000" cy="185708"/>
              <a:chOff x="0" y="6251188"/>
              <a:chExt cx="12192000" cy="185708"/>
            </a:xfrm>
          </p:grpSpPr>
          <p:sp>
            <p:nvSpPr>
              <p:cNvPr id="8" name="Retângulo 7">
                <a:extLst>
                  <a:ext uri="{FF2B5EF4-FFF2-40B4-BE49-F238E27FC236}">
                    <a16:creationId xmlns:a16="http://schemas.microsoft.com/office/drawing/2014/main" id="{0EC324D4-0EE3-4741-9FAA-1928F6FADB2E}"/>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17E192AB-19CD-4F47-8AEE-46D35D05856C}"/>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0" name="Imagem 9">
            <a:extLst>
              <a:ext uri="{FF2B5EF4-FFF2-40B4-BE49-F238E27FC236}">
                <a16:creationId xmlns:a16="http://schemas.microsoft.com/office/drawing/2014/main" id="{A01A3870-A167-44D0-B43D-D024D32395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Tree>
    <p:extLst>
      <p:ext uri="{BB962C8B-B14F-4D97-AF65-F5344CB8AC3E}">
        <p14:creationId xmlns:p14="http://schemas.microsoft.com/office/powerpoint/2010/main" val="4148355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22843A-9EBE-81EA-38CB-0990C1638220}"/>
              </a:ext>
            </a:extLst>
          </p:cNvPr>
          <p:cNvSpPr>
            <a:spLocks noGrp="1"/>
          </p:cNvSpPr>
          <p:nvPr>
            <p:ph idx="1"/>
          </p:nvPr>
        </p:nvSpPr>
        <p:spPr>
          <a:xfrm>
            <a:off x="172278" y="2530601"/>
            <a:ext cx="10561982" cy="2794904"/>
          </a:xfrm>
        </p:spPr>
        <p:txBody>
          <a:bodyPr>
            <a:normAutofit/>
          </a:bodyPr>
          <a:lstStyle/>
          <a:p>
            <a:pPr marL="457200" indent="0" algn="just">
              <a:lnSpc>
                <a:spcPct val="115000"/>
              </a:lnSpc>
              <a:spcAft>
                <a:spcPts val="1000"/>
              </a:spcAft>
              <a:buNone/>
            </a:pPr>
            <a:r>
              <a:rPr lang="pt-BR" sz="2800" dirty="0">
                <a:effectLst/>
                <a:latin typeface="Montserrat" panose="00000500000000000000" pitchFamily="2" charset="0"/>
                <a:ea typeface="Calibri" panose="020F0502020204030204" pitchFamily="34" charset="0"/>
                <a:cs typeface="Times New Roman" panose="02020603050405020304" pitchFamily="18" charset="0"/>
              </a:rPr>
              <a:t>Mensalmente os dados financeiros, a serem registrados nos Mapas, cujo modelo deve ser observado o disponibilizado pelo CNB em seu Site, são retirados do Livro Caixa. Os demais dados, cadastrais, estatísticas e de atividades, são informados pelos secretários.</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tângulo 6">
            <a:extLst>
              <a:ext uri="{FF2B5EF4-FFF2-40B4-BE49-F238E27FC236}">
                <a16:creationId xmlns:a16="http://schemas.microsoft.com/office/drawing/2014/main" id="{1A7FC2DE-16DF-7722-EC83-72B49F3FD2AC}"/>
              </a:ext>
            </a:extLst>
          </p:cNvPr>
          <p:cNvSpPr>
            <a:spLocks noChangeArrowheads="1"/>
          </p:cNvSpPr>
          <p:nvPr/>
        </p:nvSpPr>
        <p:spPr bwMode="auto">
          <a:xfrm>
            <a:off x="1" y="624383"/>
            <a:ext cx="12192000" cy="769441"/>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pt-BR" sz="4400" b="1" dirty="0">
                <a:solidFill>
                  <a:srgbClr val="0070C0"/>
                </a:solidFill>
                <a:effectLst/>
                <a:latin typeface="Garamond" panose="02020404030301010803" pitchFamily="18" charset="0"/>
                <a:ea typeface="Calibri" panose="020F0502020204030204" pitchFamily="34" charset="0"/>
                <a:cs typeface="Times New Roman" panose="02020603050405020304" pitchFamily="18" charset="0"/>
              </a:rPr>
              <a:t>Procedimentos e Rotinas</a:t>
            </a:r>
            <a:endParaRPr lang="pt-BR" altLang="pt-BR" sz="4400" b="1" dirty="0">
              <a:solidFill>
                <a:srgbClr val="0070C0"/>
              </a:solidFill>
              <a:latin typeface="Garamond" panose="02020404030301010803" pitchFamily="18" charset="0"/>
            </a:endParaRPr>
          </a:p>
        </p:txBody>
      </p:sp>
      <p:sp>
        <p:nvSpPr>
          <p:cNvPr id="4" name="Retângulo 3">
            <a:extLst>
              <a:ext uri="{FF2B5EF4-FFF2-40B4-BE49-F238E27FC236}">
                <a16:creationId xmlns:a16="http://schemas.microsoft.com/office/drawing/2014/main" id="{4C408D05-BB35-915C-6657-C0C861C8108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grpSp>
        <p:nvGrpSpPr>
          <p:cNvPr id="5" name="Agrupar 4">
            <a:extLst>
              <a:ext uri="{FF2B5EF4-FFF2-40B4-BE49-F238E27FC236}">
                <a16:creationId xmlns:a16="http://schemas.microsoft.com/office/drawing/2014/main" id="{83782490-DA0B-4F8B-8AB0-59639B550D9D}"/>
              </a:ext>
            </a:extLst>
          </p:cNvPr>
          <p:cNvGrpSpPr/>
          <p:nvPr/>
        </p:nvGrpSpPr>
        <p:grpSpPr>
          <a:xfrm>
            <a:off x="0" y="6404994"/>
            <a:ext cx="12192000" cy="249336"/>
            <a:chOff x="0" y="6356350"/>
            <a:chExt cx="12192000" cy="327775"/>
          </a:xfrm>
        </p:grpSpPr>
        <p:sp>
          <p:nvSpPr>
            <p:cNvPr id="6" name="Retângulo 5">
              <a:extLst>
                <a:ext uri="{FF2B5EF4-FFF2-40B4-BE49-F238E27FC236}">
                  <a16:creationId xmlns:a16="http://schemas.microsoft.com/office/drawing/2014/main" id="{C42CBE14-02DF-4DF3-99C4-ECCF07FD3A6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 name="Agrupar 6">
              <a:extLst>
                <a:ext uri="{FF2B5EF4-FFF2-40B4-BE49-F238E27FC236}">
                  <a16:creationId xmlns:a16="http://schemas.microsoft.com/office/drawing/2014/main" id="{4003AE23-0244-4D3E-B874-29260CF6FBD6}"/>
                </a:ext>
              </a:extLst>
            </p:cNvPr>
            <p:cNvGrpSpPr/>
            <p:nvPr/>
          </p:nvGrpSpPr>
          <p:grpSpPr>
            <a:xfrm>
              <a:off x="0" y="6431661"/>
              <a:ext cx="12192000" cy="185708"/>
              <a:chOff x="0" y="6251188"/>
              <a:chExt cx="12192000" cy="185708"/>
            </a:xfrm>
          </p:grpSpPr>
          <p:sp>
            <p:nvSpPr>
              <p:cNvPr id="8" name="Retângulo 7">
                <a:extLst>
                  <a:ext uri="{FF2B5EF4-FFF2-40B4-BE49-F238E27FC236}">
                    <a16:creationId xmlns:a16="http://schemas.microsoft.com/office/drawing/2014/main" id="{5E3557B2-B8E5-4C69-9FD5-741615EA7B17}"/>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7285D7BB-B9F7-40DE-8F72-64D67C95998D}"/>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10" name="Imagem 9">
            <a:extLst>
              <a:ext uri="{FF2B5EF4-FFF2-40B4-BE49-F238E27FC236}">
                <a16:creationId xmlns:a16="http://schemas.microsoft.com/office/drawing/2014/main" id="{D461BED6-4055-4036-ADAF-917BFF576D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Tree>
    <p:extLst>
      <p:ext uri="{BB962C8B-B14F-4D97-AF65-F5344CB8AC3E}">
        <p14:creationId xmlns:p14="http://schemas.microsoft.com/office/powerpoint/2010/main" val="2156379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Conheça 4 habilidades fundamentais para trabalhar em equipe - IDEBRASIL">
            <a:extLst>
              <a:ext uri="{FF2B5EF4-FFF2-40B4-BE49-F238E27FC236}">
                <a16:creationId xmlns:a16="http://schemas.microsoft.com/office/drawing/2014/main" id="{C549EA27-13E3-41DF-B57C-B8403E0FB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35518"/>
            <a:ext cx="6705600" cy="48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ângulo 3">
            <a:extLst>
              <a:ext uri="{FF2B5EF4-FFF2-40B4-BE49-F238E27FC236}">
                <a16:creationId xmlns:a16="http://schemas.microsoft.com/office/drawing/2014/main" id="{AC472D8E-0A1E-45A1-B96F-EB3BAA3BBCB3}"/>
              </a:ext>
            </a:extLst>
          </p:cNvPr>
          <p:cNvSpPr>
            <a:spLocks noChangeArrowheads="1"/>
          </p:cNvSpPr>
          <p:nvPr/>
        </p:nvSpPr>
        <p:spPr bwMode="auto">
          <a:xfrm>
            <a:off x="0" y="691899"/>
            <a:ext cx="12192000"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pt-BR" altLang="pt-BR" sz="2800" b="1" dirty="0">
                <a:latin typeface="Montserrat" panose="00000500000000000000" pitchFamily="2" charset="0"/>
              </a:rPr>
              <a:t>Trabalhar em equipe</a:t>
            </a:r>
          </a:p>
        </p:txBody>
      </p:sp>
      <p:sp>
        <p:nvSpPr>
          <p:cNvPr id="13" name="Retângulo 2">
            <a:extLst>
              <a:ext uri="{FF2B5EF4-FFF2-40B4-BE49-F238E27FC236}">
                <a16:creationId xmlns:a16="http://schemas.microsoft.com/office/drawing/2014/main" id="{40E4E235-677F-433B-9CE5-5CB53342A3E3}"/>
              </a:ext>
            </a:extLst>
          </p:cNvPr>
          <p:cNvSpPr>
            <a:spLocks noChangeArrowheads="1"/>
          </p:cNvSpPr>
          <p:nvPr/>
        </p:nvSpPr>
        <p:spPr bwMode="auto">
          <a:xfrm>
            <a:off x="0" y="6166101"/>
            <a:ext cx="12192000"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pt-BR" altLang="pt-BR" sz="2800" b="1" dirty="0">
                <a:latin typeface="Montserrat" panose="00000500000000000000" pitchFamily="2" charset="0"/>
              </a:rPr>
              <a:t>Para vencer a pobreza</a:t>
            </a:r>
          </a:p>
        </p:txBody>
      </p:sp>
      <p:pic>
        <p:nvPicPr>
          <p:cNvPr id="11" name="Imagem 10">
            <a:extLst>
              <a:ext uri="{FF2B5EF4-FFF2-40B4-BE49-F238E27FC236}">
                <a16:creationId xmlns:a16="http://schemas.microsoft.com/office/drawing/2014/main" id="{595EDC93-C11A-4B0C-AA1C-125873A01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2" name="Retângulo 1">
            <a:extLst>
              <a:ext uri="{FF2B5EF4-FFF2-40B4-BE49-F238E27FC236}">
                <a16:creationId xmlns:a16="http://schemas.microsoft.com/office/drawing/2014/main" id="{943F08AE-B9CC-C323-AE6D-E7BF92B3AEB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0270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9" name="Retângulo 6"/>
          <p:cNvSpPr>
            <a:spLocks noChangeArrowheads="1"/>
          </p:cNvSpPr>
          <p:nvPr/>
        </p:nvSpPr>
        <p:spPr bwMode="auto">
          <a:xfrm>
            <a:off x="1056959" y="671513"/>
            <a:ext cx="9144000" cy="1200329"/>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pt-BR" altLang="pt-BR" sz="4400" dirty="0">
                <a:solidFill>
                  <a:srgbClr val="0070C0"/>
                </a:solidFill>
                <a:latin typeface="Garamond" panose="02020404030301010803" pitchFamily="18" charset="0"/>
              </a:rPr>
              <a:t>Trabalho em equipe</a:t>
            </a:r>
          </a:p>
          <a:p>
            <a:pPr algn="ctr" eaLnBrk="1" hangingPunct="1">
              <a:defRPr/>
            </a:pPr>
            <a:endParaRPr lang="pt-BR" altLang="pt-BR" sz="2800" b="1" u="sng" dirty="0">
              <a:solidFill>
                <a:srgbClr val="0070C0"/>
              </a:solidFill>
            </a:endParaRPr>
          </a:p>
        </p:txBody>
      </p:sp>
      <p:sp>
        <p:nvSpPr>
          <p:cNvPr id="11" name="Espaço Reservado para Conteúdo 9"/>
          <p:cNvSpPr>
            <a:spLocks noGrp="1"/>
          </p:cNvSpPr>
          <p:nvPr>
            <p:ph idx="1"/>
          </p:nvPr>
        </p:nvSpPr>
        <p:spPr bwMode="auto">
          <a:xfrm>
            <a:off x="569626" y="1983424"/>
            <a:ext cx="9773587" cy="1626879"/>
          </a:xfrm>
        </p:spPr>
        <p:txBody>
          <a:bodyPr vert="horz" wrap="square" lIns="91440" tIns="45720" rIns="91440" bIns="45720" numCol="1" anchor="t" anchorCtr="0" compatLnSpc="1">
            <a:prstTxWarp prst="textNoShape">
              <a:avLst/>
            </a:prstTxWarp>
            <a:normAutofit/>
          </a:bodyPr>
          <a:lstStyle/>
          <a:p>
            <a:pPr algn="just">
              <a:buFont typeface="Arial" panose="020B0604020202020204" pitchFamily="34" charset="0"/>
              <a:buNone/>
              <a:defRPr/>
            </a:pPr>
            <a:r>
              <a:rPr lang="pt-BR" sz="2800" dirty="0">
                <a:solidFill>
                  <a:schemeClr val="tx1"/>
                </a:solidFill>
                <a:latin typeface="Montserrat" panose="00000500000000000000" pitchFamily="2" charset="0"/>
                <a:cs typeface="Arial" panose="020B0604020202020204" pitchFamily="34" charset="0"/>
              </a:rPr>
              <a:t>A diretoria da </a:t>
            </a:r>
            <a:r>
              <a:rPr lang="pt-BR" sz="2800" b="1" dirty="0">
                <a:solidFill>
                  <a:schemeClr val="tx1"/>
                </a:solidFill>
                <a:latin typeface="Montserrat" panose="00000500000000000000" pitchFamily="2" charset="0"/>
              </a:rPr>
              <a:t>CONFERÊNCIA</a:t>
            </a:r>
            <a:r>
              <a:rPr lang="pt-BR" sz="2800" dirty="0">
                <a:solidFill>
                  <a:schemeClr val="tx1"/>
                </a:solidFill>
                <a:latin typeface="Montserrat" panose="00000500000000000000" pitchFamily="2" charset="0"/>
                <a:cs typeface="Arial" panose="020B0604020202020204" pitchFamily="34" charset="0"/>
              </a:rPr>
              <a:t> precisa ser uma equipe</a:t>
            </a:r>
          </a:p>
          <a:p>
            <a:pPr algn="just">
              <a:buFont typeface="Arial" panose="020B0604020202020204" pitchFamily="34" charset="0"/>
              <a:buNone/>
              <a:defRPr/>
            </a:pPr>
            <a:r>
              <a:rPr lang="pt-BR" sz="2800" dirty="0">
                <a:solidFill>
                  <a:schemeClr val="tx1"/>
                </a:solidFill>
                <a:latin typeface="Montserrat" panose="00000500000000000000" pitchFamily="2" charset="0"/>
                <a:cs typeface="Arial" panose="020B0604020202020204" pitchFamily="34" charset="0"/>
              </a:rPr>
              <a:t>comprometida ;  precisa estar alinhada e  “remar”  na</a:t>
            </a:r>
          </a:p>
          <a:p>
            <a:pPr algn="just">
              <a:buFont typeface="Arial" panose="020B0604020202020204" pitchFamily="34" charset="0"/>
              <a:buNone/>
              <a:defRPr/>
            </a:pPr>
            <a:r>
              <a:rPr lang="pt-BR" sz="2800" dirty="0">
                <a:solidFill>
                  <a:schemeClr val="tx1"/>
                </a:solidFill>
                <a:latin typeface="Montserrat" panose="00000500000000000000" pitchFamily="2" charset="0"/>
                <a:cs typeface="Arial" panose="020B0604020202020204" pitchFamily="34" charset="0"/>
              </a:rPr>
              <a:t>mesma direção  para alcançar o objetivo almejado.</a:t>
            </a:r>
          </a:p>
        </p:txBody>
      </p:sp>
      <p:pic>
        <p:nvPicPr>
          <p:cNvPr id="12" name="Picture 8" descr="equipe 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398" y="3968107"/>
            <a:ext cx="4003675" cy="238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Agrupar 9">
            <a:extLst>
              <a:ext uri="{FF2B5EF4-FFF2-40B4-BE49-F238E27FC236}">
                <a16:creationId xmlns:a16="http://schemas.microsoft.com/office/drawing/2014/main" id="{23F63FE6-AC5A-4921-B268-96C1A537815C}"/>
              </a:ext>
            </a:extLst>
          </p:cNvPr>
          <p:cNvGrpSpPr/>
          <p:nvPr/>
        </p:nvGrpSpPr>
        <p:grpSpPr>
          <a:xfrm>
            <a:off x="0" y="6404994"/>
            <a:ext cx="12192000" cy="249336"/>
            <a:chOff x="0" y="6356350"/>
            <a:chExt cx="12192000" cy="327775"/>
          </a:xfrm>
        </p:grpSpPr>
        <p:sp>
          <p:nvSpPr>
            <p:cNvPr id="13" name="Retângulo 12">
              <a:extLst>
                <a:ext uri="{FF2B5EF4-FFF2-40B4-BE49-F238E27FC236}">
                  <a16:creationId xmlns:a16="http://schemas.microsoft.com/office/drawing/2014/main" id="{959EB7E1-09C0-41E2-BBB2-E0BE89AD76BF}"/>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4" name="Agrupar 13">
              <a:extLst>
                <a:ext uri="{FF2B5EF4-FFF2-40B4-BE49-F238E27FC236}">
                  <a16:creationId xmlns:a16="http://schemas.microsoft.com/office/drawing/2014/main" id="{C250DD99-B699-4728-A636-DAAC870BBDBD}"/>
                </a:ext>
              </a:extLst>
            </p:cNvPr>
            <p:cNvGrpSpPr/>
            <p:nvPr/>
          </p:nvGrpSpPr>
          <p:grpSpPr>
            <a:xfrm>
              <a:off x="0" y="6431661"/>
              <a:ext cx="12192000" cy="185708"/>
              <a:chOff x="0" y="6251188"/>
              <a:chExt cx="12192000" cy="185708"/>
            </a:xfrm>
          </p:grpSpPr>
          <p:sp>
            <p:nvSpPr>
              <p:cNvPr id="15" name="Retângulo 14">
                <a:extLst>
                  <a:ext uri="{FF2B5EF4-FFF2-40B4-BE49-F238E27FC236}">
                    <a16:creationId xmlns:a16="http://schemas.microsoft.com/office/drawing/2014/main" id="{79F819C5-CC08-4773-8CC5-71DD9050BA36}"/>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C698E195-20F2-41AC-AC6E-75C1E664F717}"/>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5AA6BA7C-CA8D-F6D1-21AC-4C4E5F069C0D}"/>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193109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tângulo 4"/>
          <p:cNvSpPr>
            <a:spLocks noChangeArrowheads="1"/>
          </p:cNvSpPr>
          <p:nvPr/>
        </p:nvSpPr>
        <p:spPr bwMode="auto">
          <a:xfrm>
            <a:off x="6311901" y="2997200"/>
            <a:ext cx="4647647" cy="1384995"/>
          </a:xfrm>
          <a:prstGeom prst="rect">
            <a:avLst/>
          </a:prstGeom>
          <a:noFill/>
          <a:ln w="9525">
            <a:noFill/>
            <a:miter lim="800000"/>
            <a:headEnd/>
            <a:tailEnd/>
          </a:ln>
        </p:spPr>
        <p:txBody>
          <a:bodyPr wrap="square">
            <a:spAutoFit/>
          </a:bodyPr>
          <a:lstStyle/>
          <a:p>
            <a:pPr>
              <a:defRPr/>
            </a:pPr>
            <a:r>
              <a:rPr lang="pt-BR" sz="2800" dirty="0">
                <a:latin typeface="Montserrat" panose="00000500000000000000" pitchFamily="2" charset="0"/>
                <a:cs typeface="Arial" charset="0"/>
              </a:rPr>
              <a:t>Então tenhamos motivação para agirmos com entusiasmo e ética.</a:t>
            </a:r>
          </a:p>
        </p:txBody>
      </p:sp>
      <p:pic>
        <p:nvPicPr>
          <p:cNvPr id="138243" name="Picture 3" descr="Gargalhad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428750"/>
            <a:ext cx="3516312"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8" name="Agrupar 7">
            <a:extLst>
              <a:ext uri="{FF2B5EF4-FFF2-40B4-BE49-F238E27FC236}">
                <a16:creationId xmlns:a16="http://schemas.microsoft.com/office/drawing/2014/main" id="{D7B3F02C-872D-471B-AD68-5A1A4FDB5551}"/>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D1296FCA-3AE9-4F49-9418-188A8239095A}"/>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3309EF00-256C-47BB-8645-17EB42BC3C9B}"/>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CDB017A4-48BD-4A37-92DB-23E006F5BDCB}"/>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5C977A75-2A2B-44F8-99FD-9796EBB1F9C6}"/>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1740BE8F-B6DF-F575-9386-292DB407A44E}"/>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6133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tângulo 4"/>
          <p:cNvSpPr>
            <a:spLocks noChangeArrowheads="1"/>
          </p:cNvSpPr>
          <p:nvPr/>
        </p:nvSpPr>
        <p:spPr bwMode="auto">
          <a:xfrm>
            <a:off x="6256477" y="3015152"/>
            <a:ext cx="5046524" cy="954107"/>
          </a:xfrm>
          <a:prstGeom prst="rect">
            <a:avLst/>
          </a:prstGeom>
          <a:noFill/>
          <a:ln w="9525">
            <a:noFill/>
            <a:miter lim="800000"/>
            <a:headEnd/>
            <a:tailEnd/>
          </a:ln>
        </p:spPr>
        <p:txBody>
          <a:bodyPr wrap="square">
            <a:spAutoFit/>
          </a:bodyPr>
          <a:lstStyle/>
          <a:p>
            <a:pPr>
              <a:defRPr/>
            </a:pPr>
            <a:r>
              <a:rPr lang="pt-BR" sz="2800" dirty="0">
                <a:latin typeface="Montserrat" panose="00000500000000000000" pitchFamily="2" charset="0"/>
                <a:cs typeface="Arial" charset="0"/>
              </a:rPr>
              <a:t>Mas acima de tudo, precisamos Ter motivação.</a:t>
            </a:r>
          </a:p>
        </p:txBody>
      </p:sp>
      <p:pic>
        <p:nvPicPr>
          <p:cNvPr id="139267" name="Picture 3" descr="Gargalhad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428750"/>
            <a:ext cx="3516312"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8" name="Agrupar 7">
            <a:extLst>
              <a:ext uri="{FF2B5EF4-FFF2-40B4-BE49-F238E27FC236}">
                <a16:creationId xmlns:a16="http://schemas.microsoft.com/office/drawing/2014/main" id="{CB7C7049-2511-402D-B577-CE1E1B6EA2C6}"/>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6ECF476B-53DD-473D-BF4C-33D22E5DCAAB}"/>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02B4EF68-D697-4BEE-A532-0A614D0E659E}"/>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A8C544E2-A6FA-49C5-B179-EAB4D131AA24}"/>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1F708884-7F35-40B3-9AFB-DBAD63FFED7D}"/>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8CC4CD68-60D1-8326-DAFE-DB1ADFF96017}"/>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912160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tângulo 4"/>
          <p:cNvSpPr>
            <a:spLocks noChangeArrowheads="1"/>
          </p:cNvSpPr>
          <p:nvPr/>
        </p:nvSpPr>
        <p:spPr bwMode="auto">
          <a:xfrm>
            <a:off x="6383337" y="2840039"/>
            <a:ext cx="3754575" cy="954107"/>
          </a:xfrm>
          <a:prstGeom prst="rect">
            <a:avLst/>
          </a:prstGeom>
          <a:noFill/>
          <a:ln w="9525">
            <a:noFill/>
            <a:miter lim="800000"/>
            <a:headEnd/>
            <a:tailEnd/>
          </a:ln>
        </p:spPr>
        <p:txBody>
          <a:bodyPr wrap="square">
            <a:spAutoFit/>
          </a:bodyPr>
          <a:lstStyle/>
          <a:p>
            <a:pPr>
              <a:defRPr/>
            </a:pPr>
            <a:r>
              <a:rPr lang="pt-BR" sz="2800" dirty="0">
                <a:latin typeface="Montserrat" panose="00000500000000000000" pitchFamily="2" charset="0"/>
                <a:cs typeface="Arial" charset="0"/>
              </a:rPr>
              <a:t>E Ter motivação é ter entusiasmo.</a:t>
            </a:r>
          </a:p>
        </p:txBody>
      </p:sp>
      <p:pic>
        <p:nvPicPr>
          <p:cNvPr id="140291" name="Picture 3" descr="Gargalhad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428750"/>
            <a:ext cx="3516312"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grpSp>
        <p:nvGrpSpPr>
          <p:cNvPr id="8" name="Agrupar 7">
            <a:extLst>
              <a:ext uri="{FF2B5EF4-FFF2-40B4-BE49-F238E27FC236}">
                <a16:creationId xmlns:a16="http://schemas.microsoft.com/office/drawing/2014/main" id="{31AD3C6D-442B-4221-9E39-5C2FCEDECDBE}"/>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362FEFB1-335C-4D9B-A10B-4E9B993272BE}"/>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367AE5C9-C9AD-4C5C-AD6E-765439CB5E02}"/>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C663A1B7-57F9-479F-9810-ED095DD9A56F}"/>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10915E5B-7618-455A-8781-EC30B8F8A7D3}"/>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DA358C13-A06A-2DB4-F544-10E49A63BCB0}"/>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1106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9" name="Espaço Reservado para Conteúdo 2"/>
          <p:cNvSpPr>
            <a:spLocks noGrp="1"/>
          </p:cNvSpPr>
          <p:nvPr>
            <p:ph idx="1"/>
          </p:nvPr>
        </p:nvSpPr>
        <p:spPr>
          <a:xfrm>
            <a:off x="771896" y="2242377"/>
            <a:ext cx="7998617" cy="2277904"/>
          </a:xfrm>
        </p:spPr>
        <p:txBody>
          <a:bodyPr>
            <a:normAutofit/>
          </a:bodyPr>
          <a:lstStyle/>
          <a:p>
            <a:pPr algn="ctr">
              <a:lnSpc>
                <a:spcPct val="95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dirty="0">
                <a:solidFill>
                  <a:schemeClr val="tx1"/>
                </a:solidFill>
                <a:latin typeface="Montserrat" panose="00000500000000000000" pitchFamily="2" charset="0"/>
              </a:rPr>
              <a:t>A inspiração de  São </a:t>
            </a:r>
            <a:r>
              <a:rPr lang="pt-BR" dirty="0">
                <a:solidFill>
                  <a:schemeClr val="tx1"/>
                </a:solidFill>
                <a:latin typeface="Montserrat" panose="00000500000000000000" pitchFamily="2" charset="0"/>
                <a:ea typeface="Microsoft Himalaya" panose="01010100010101010101" pitchFamily="2" charset="0"/>
                <a:cs typeface="Microsoft Himalaya" panose="01010100010101010101" pitchFamily="2" charset="0"/>
              </a:rPr>
              <a:t>Vicente</a:t>
            </a:r>
            <a:r>
              <a:rPr lang="pt-BR" dirty="0">
                <a:solidFill>
                  <a:schemeClr val="tx1"/>
                </a:solidFill>
                <a:latin typeface="Montserrat" panose="00000500000000000000" pitchFamily="2" charset="0"/>
              </a:rPr>
              <a:t>, é a mesma nossa ?</a:t>
            </a:r>
            <a:endParaRPr lang="pt-BR" dirty="0">
              <a:solidFill>
                <a:schemeClr val="tx1"/>
              </a:solidFill>
              <a:latin typeface="Montserrat" panose="00000500000000000000" pitchFamily="2" charset="0"/>
              <a:cs typeface="Arial" pitchFamily="34" charset="0"/>
            </a:endParaRPr>
          </a:p>
        </p:txBody>
      </p:sp>
      <p:pic>
        <p:nvPicPr>
          <p:cNvPr id="16" name="Imagem 15">
            <a:extLst>
              <a:ext uri="{FF2B5EF4-FFF2-40B4-BE49-F238E27FC236}">
                <a16:creationId xmlns:a16="http://schemas.microsoft.com/office/drawing/2014/main" id="{4829AD77-6CA8-4D20-86B3-C4DD828DB838}"/>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BA0AB989-9133-EA2F-98D6-2F7838E66946}"/>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62806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Jesus Healing-08"/>
          <p:cNvPicPr>
            <a:picLocks noChangeAspect="1" noChangeArrowheads="1"/>
          </p:cNvPicPr>
          <p:nvPr/>
        </p:nvPicPr>
        <p:blipFill>
          <a:blip r:embed="rId2">
            <a:lum bright="38000" contrast="-36000"/>
            <a:extLst>
              <a:ext uri="{28A0092B-C50C-407E-A947-70E740481C1C}">
                <a14:useLocalDpi xmlns:a14="http://schemas.microsoft.com/office/drawing/2010/main" val="0"/>
              </a:ext>
            </a:extLst>
          </a:blip>
          <a:srcRect/>
          <a:stretch>
            <a:fillRect/>
          </a:stretch>
        </p:blipFill>
        <p:spPr bwMode="auto">
          <a:xfrm>
            <a:off x="1524000" y="765969"/>
            <a:ext cx="9144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2524125" y="2967038"/>
            <a:ext cx="6929438" cy="1384300"/>
          </a:xfrm>
          <a:prstGeom prst="rect">
            <a:avLst/>
          </a:prstGeom>
        </p:spPr>
        <p:txBody>
          <a:bodyPr>
            <a:spAutoFit/>
          </a:bodyPr>
          <a:lstStyle/>
          <a:p>
            <a:pPr>
              <a:defRPr/>
            </a:pPr>
            <a:r>
              <a:rPr lang="pt-BR" sz="2800" dirty="0">
                <a:latin typeface="Montserrat" panose="00000500000000000000" pitchFamily="2" charset="0"/>
                <a:cs typeface="Arial" charset="0"/>
              </a:rPr>
              <a:t>Ter entusiasmo é ter Deus.</a:t>
            </a:r>
            <a:br>
              <a:rPr lang="pt-BR" sz="2800" dirty="0">
                <a:latin typeface="Montserrat" panose="00000500000000000000" pitchFamily="2" charset="0"/>
                <a:cs typeface="Arial" charset="0"/>
              </a:rPr>
            </a:br>
            <a:br>
              <a:rPr lang="pt-BR" sz="2800" dirty="0">
                <a:latin typeface="Montserrat" panose="00000500000000000000" pitchFamily="2" charset="0"/>
                <a:cs typeface="Arial" charset="0"/>
              </a:rPr>
            </a:br>
            <a:r>
              <a:rPr lang="pt-BR" sz="2800" dirty="0">
                <a:latin typeface="Montserrat" panose="00000500000000000000" pitchFamily="2" charset="0"/>
                <a:cs typeface="Arial" charset="0"/>
              </a:rPr>
              <a:t>É deixar Deus entrar dentro de você.</a:t>
            </a:r>
          </a:p>
        </p:txBody>
      </p:sp>
      <p:sp>
        <p:nvSpPr>
          <p:cNvPr id="2" name="Retângulo 1">
            <a:extLst>
              <a:ext uri="{FF2B5EF4-FFF2-40B4-BE49-F238E27FC236}">
                <a16:creationId xmlns:a16="http://schemas.microsoft.com/office/drawing/2014/main" id="{B7E2E6E8-7F9D-6421-7226-E946B54C7E3A}"/>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42859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8" name="Espaço Reservado para Conteúdo 2"/>
          <p:cNvSpPr txBox="1">
            <a:spLocks/>
          </p:cNvSpPr>
          <p:nvPr/>
        </p:nvSpPr>
        <p:spPr>
          <a:xfrm>
            <a:off x="267016" y="1252022"/>
            <a:ext cx="11156358" cy="5102192"/>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buFont typeface="Arial" charset="0"/>
              <a:buNone/>
              <a:defRPr/>
            </a:pPr>
            <a:endParaRPr lang="pt-BR" sz="1300" dirty="0">
              <a:solidFill>
                <a:srgbClr val="0070C0"/>
              </a:solidFill>
              <a:latin typeface="Garamond" panose="02020404030301010803" pitchFamily="18"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Há alguns aspectos que merecem ser destacados e </a:t>
            </a:r>
          </a:p>
          <a:p>
            <a:pPr algn="just">
              <a:buFont typeface="Arial" charset="0"/>
              <a:buNone/>
              <a:defRPr/>
            </a:pPr>
            <a:r>
              <a:rPr lang="pt-BR" sz="11200" dirty="0">
                <a:latin typeface="Montserrat" panose="00000500000000000000" pitchFamily="2" charset="0"/>
                <a:cs typeface="Arial" pitchFamily="34" charset="0"/>
              </a:rPr>
              <a:t>tomados como  indicador de direção; </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1 - A necessidade de </a:t>
            </a:r>
            <a:r>
              <a:rPr lang="pt-BR" sz="11200" b="1" u="sng" dirty="0">
                <a:latin typeface="Montserrat" panose="00000500000000000000" pitchFamily="2" charset="0"/>
                <a:cs typeface="Arial" pitchFamily="34" charset="0"/>
              </a:rPr>
              <a:t>oração </a:t>
            </a:r>
            <a:r>
              <a:rPr lang="pt-BR" sz="11200" dirty="0">
                <a:latin typeface="Montserrat" panose="00000500000000000000" pitchFamily="2" charset="0"/>
                <a:cs typeface="Arial" pitchFamily="34" charset="0"/>
              </a:rPr>
              <a:t> individual e comunitária;</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2 - A </a:t>
            </a:r>
            <a:r>
              <a:rPr lang="pt-BR" sz="11200" b="1" u="sng" dirty="0">
                <a:latin typeface="Montserrat" panose="00000500000000000000" pitchFamily="2" charset="0"/>
                <a:cs typeface="Arial" pitchFamily="34" charset="0"/>
              </a:rPr>
              <a:t>entrega</a:t>
            </a:r>
            <a:r>
              <a:rPr lang="pt-BR" sz="11200" dirty="0">
                <a:latin typeface="Montserrat" panose="00000500000000000000" pitchFamily="2" charset="0"/>
                <a:cs typeface="Arial" pitchFamily="34" charset="0"/>
              </a:rPr>
              <a:t> pessoal na ação; </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3 - A </a:t>
            </a:r>
            <a:r>
              <a:rPr lang="pt-BR" sz="11200" b="1" u="sng" dirty="0">
                <a:latin typeface="Montserrat" panose="00000500000000000000" pitchFamily="2" charset="0"/>
                <a:cs typeface="Arial" pitchFamily="34" charset="0"/>
              </a:rPr>
              <a:t>fraternidade</a:t>
            </a:r>
            <a:r>
              <a:rPr lang="pt-BR" sz="11200" dirty="0">
                <a:latin typeface="Montserrat" panose="00000500000000000000" pitchFamily="2" charset="0"/>
                <a:cs typeface="Arial" pitchFamily="34" charset="0"/>
              </a:rPr>
              <a:t> em que devemos viver;</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4 - A </a:t>
            </a:r>
            <a:r>
              <a:rPr lang="pt-BR" sz="11200" b="1" u="sng" dirty="0">
                <a:latin typeface="Montserrat" panose="00000500000000000000" pitchFamily="2" charset="0"/>
                <a:cs typeface="Arial" pitchFamily="34" charset="0"/>
              </a:rPr>
              <a:t>universalidade</a:t>
            </a:r>
            <a:r>
              <a:rPr lang="pt-BR" sz="11200" dirty="0">
                <a:latin typeface="Montserrat" panose="00000500000000000000" pitchFamily="2" charset="0"/>
                <a:cs typeface="Arial" pitchFamily="34" charset="0"/>
              </a:rPr>
              <a:t> da nossa entrega ao serviço dos pobres;</a:t>
            </a:r>
          </a:p>
          <a:p>
            <a:pPr algn="just">
              <a:buFont typeface="Arial" charset="0"/>
              <a:buNone/>
              <a:defRPr/>
            </a:pPr>
            <a:endParaRPr lang="pt-BR" sz="3600" dirty="0">
              <a:latin typeface="Montserrat" panose="00000500000000000000" pitchFamily="2" charset="0"/>
              <a:cs typeface="Arial" pitchFamily="34" charset="0"/>
            </a:endParaRPr>
          </a:p>
          <a:p>
            <a:pPr algn="just">
              <a:buFont typeface="Arial" charset="0"/>
              <a:buNone/>
              <a:defRPr/>
            </a:pPr>
            <a:r>
              <a:rPr lang="pt-BR" sz="11200" dirty="0">
                <a:latin typeface="Montserrat" panose="00000500000000000000" pitchFamily="2" charset="0"/>
                <a:cs typeface="Arial" pitchFamily="34" charset="0"/>
              </a:rPr>
              <a:t>5 - A nossa </a:t>
            </a:r>
            <a:r>
              <a:rPr lang="pt-BR" sz="11200" b="1" u="sng" dirty="0">
                <a:latin typeface="Montserrat" panose="00000500000000000000" pitchFamily="2" charset="0"/>
                <a:cs typeface="Arial" pitchFamily="34" charset="0"/>
              </a:rPr>
              <a:t>vocação</a:t>
            </a:r>
            <a:r>
              <a:rPr lang="pt-BR" sz="11200" dirty="0">
                <a:latin typeface="Montserrat" panose="00000500000000000000" pitchFamily="2" charset="0"/>
                <a:cs typeface="Arial" pitchFamily="34" charset="0"/>
              </a:rPr>
              <a:t> eclesial.(participação comunidade).</a:t>
            </a:r>
            <a:endParaRPr lang="pt-BR" sz="11200" dirty="0">
              <a:latin typeface="Arial" pitchFamily="34" charset="0"/>
              <a:cs typeface="Arial" pitchFamily="34" charset="0"/>
            </a:endParaRPr>
          </a:p>
        </p:txBody>
      </p:sp>
      <p:grpSp>
        <p:nvGrpSpPr>
          <p:cNvPr id="9" name="Agrupar 8">
            <a:extLst>
              <a:ext uri="{FF2B5EF4-FFF2-40B4-BE49-F238E27FC236}">
                <a16:creationId xmlns:a16="http://schemas.microsoft.com/office/drawing/2014/main" id="{4862A2D4-E333-4B13-827A-0BE5750904A2}"/>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3CAFC6FC-BA4F-4CCF-9C44-79921935881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9BDBB9B4-AEED-4DFA-8BEF-80E36765D285}"/>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06F2A166-E2EE-4F26-BF3F-7F8A9E56FFAA}"/>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30B3C685-66AB-46B0-A14C-07E9229A52DB}"/>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AC8413C7-CFBD-37CC-6348-03B42E7824DF}"/>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53894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2" name="Retângulo 1"/>
          <p:cNvSpPr/>
          <p:nvPr/>
        </p:nvSpPr>
        <p:spPr>
          <a:xfrm>
            <a:off x="596349" y="1280600"/>
            <a:ext cx="9901790" cy="4832092"/>
          </a:xfrm>
          <a:prstGeom prst="rect">
            <a:avLst/>
          </a:prstGeom>
        </p:spPr>
        <p:txBody>
          <a:bodyPr wrap="square">
            <a:spAutoFit/>
          </a:bodyPr>
          <a:lstStyle/>
          <a:p>
            <a:pPr algn="just">
              <a:defRPr/>
            </a:pPr>
            <a:r>
              <a:rPr lang="pt-BR" sz="2800" dirty="0">
                <a:latin typeface="Montserrat" panose="00000500000000000000" pitchFamily="2" charset="0"/>
              </a:rPr>
              <a:t>A vocação e a missão da Conferência é seguir Jesus Cristo, servindo aqueles que precisam, dando testemunho do amor que liberta, que cura e que dá a vida. </a:t>
            </a:r>
          </a:p>
          <a:p>
            <a:pPr algn="just">
              <a:defRPr/>
            </a:pPr>
            <a:endParaRPr lang="pt-BR" sz="1400" dirty="0">
              <a:latin typeface="Montserrat" panose="00000500000000000000" pitchFamily="2" charset="0"/>
            </a:endParaRPr>
          </a:p>
          <a:p>
            <a:pPr algn="just">
              <a:defRPr/>
            </a:pPr>
            <a:r>
              <a:rPr lang="pt-BR" sz="2800" dirty="0">
                <a:latin typeface="Montserrat" panose="00000500000000000000" pitchFamily="2" charset="0"/>
              </a:rPr>
              <a:t>Os Vicentinos devem servir com alegria, pois tudo o que fizer deve ser feito com amor, como o próprio Cristo fez por nós.  </a:t>
            </a:r>
          </a:p>
          <a:p>
            <a:pPr algn="just">
              <a:defRPr/>
            </a:pPr>
            <a:endParaRPr lang="pt-BR" sz="1400" dirty="0">
              <a:latin typeface="Montserrat" panose="00000500000000000000" pitchFamily="2" charset="0"/>
            </a:endParaRPr>
          </a:p>
          <a:p>
            <a:pPr algn="just">
              <a:defRPr/>
            </a:pPr>
            <a:r>
              <a:rPr lang="pt-BR" sz="2800" dirty="0">
                <a:latin typeface="Montserrat" panose="00000500000000000000" pitchFamily="2" charset="0"/>
              </a:rPr>
              <a:t>É na Conferência que está toda a essência do trabalho vicentino, toda a essência do amor de Deus aos excluídos. </a:t>
            </a:r>
          </a:p>
        </p:txBody>
      </p:sp>
      <p:grpSp>
        <p:nvGrpSpPr>
          <p:cNvPr id="8" name="Agrupar 7">
            <a:extLst>
              <a:ext uri="{FF2B5EF4-FFF2-40B4-BE49-F238E27FC236}">
                <a16:creationId xmlns:a16="http://schemas.microsoft.com/office/drawing/2014/main" id="{B0076A4D-C090-4794-AA7B-E5B9A1634FDC}"/>
              </a:ext>
            </a:extLst>
          </p:cNvPr>
          <p:cNvGrpSpPr/>
          <p:nvPr/>
        </p:nvGrpSpPr>
        <p:grpSpPr>
          <a:xfrm>
            <a:off x="0" y="6404994"/>
            <a:ext cx="12192000" cy="249336"/>
            <a:chOff x="0" y="6356350"/>
            <a:chExt cx="12192000" cy="327775"/>
          </a:xfrm>
        </p:grpSpPr>
        <p:sp>
          <p:nvSpPr>
            <p:cNvPr id="9" name="Retângulo 8">
              <a:extLst>
                <a:ext uri="{FF2B5EF4-FFF2-40B4-BE49-F238E27FC236}">
                  <a16:creationId xmlns:a16="http://schemas.microsoft.com/office/drawing/2014/main" id="{5899E4FB-ACA4-4439-AF1F-DFBA794FD24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0" name="Agrupar 9">
              <a:extLst>
                <a:ext uri="{FF2B5EF4-FFF2-40B4-BE49-F238E27FC236}">
                  <a16:creationId xmlns:a16="http://schemas.microsoft.com/office/drawing/2014/main" id="{056E700F-8788-4211-A867-3D62081567A3}"/>
                </a:ext>
              </a:extLst>
            </p:cNvPr>
            <p:cNvGrpSpPr/>
            <p:nvPr/>
          </p:nvGrpSpPr>
          <p:grpSpPr>
            <a:xfrm>
              <a:off x="0" y="6431661"/>
              <a:ext cx="12192000" cy="185708"/>
              <a:chOff x="0" y="6251188"/>
              <a:chExt cx="12192000" cy="185708"/>
            </a:xfrm>
          </p:grpSpPr>
          <p:sp>
            <p:nvSpPr>
              <p:cNvPr id="11" name="Retângulo 10">
                <a:extLst>
                  <a:ext uri="{FF2B5EF4-FFF2-40B4-BE49-F238E27FC236}">
                    <a16:creationId xmlns:a16="http://schemas.microsoft.com/office/drawing/2014/main" id="{10BAC6A0-DE95-4DC7-9C79-CA3CADD2E51A}"/>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89298C16-98B8-4003-9932-D63BB361ED4D}"/>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3" name="CaixaDeTexto 12">
            <a:extLst>
              <a:ext uri="{FF2B5EF4-FFF2-40B4-BE49-F238E27FC236}">
                <a16:creationId xmlns:a16="http://schemas.microsoft.com/office/drawing/2014/main" id="{DB3A04A0-4B07-4213-B32C-03980ADC4A28}"/>
              </a:ext>
            </a:extLst>
          </p:cNvPr>
          <p:cNvSpPr txBox="1"/>
          <p:nvPr/>
        </p:nvSpPr>
        <p:spPr>
          <a:xfrm>
            <a:off x="2408577" y="587652"/>
            <a:ext cx="6102626" cy="523220"/>
          </a:xfrm>
          <a:prstGeom prst="rect">
            <a:avLst/>
          </a:prstGeom>
          <a:noFill/>
        </p:spPr>
        <p:txBody>
          <a:bodyPr wrap="square">
            <a:spAutoFit/>
          </a:bodyPr>
          <a:lstStyle/>
          <a:p>
            <a:pPr algn="ctr">
              <a:defRPr/>
            </a:pPr>
            <a:r>
              <a:rPr lang="en-US" sz="2800" b="1" dirty="0" err="1">
                <a:solidFill>
                  <a:srgbClr val="0070C0"/>
                </a:solidFill>
                <a:latin typeface="Montserrat" panose="00000500000000000000" pitchFamily="2" charset="0"/>
              </a:rPr>
              <a:t>Mensagem</a:t>
            </a:r>
            <a:r>
              <a:rPr lang="en-US" sz="2800" b="1" dirty="0">
                <a:solidFill>
                  <a:srgbClr val="0070C0"/>
                </a:solidFill>
                <a:latin typeface="Montserrat" panose="00000500000000000000" pitchFamily="2" charset="0"/>
              </a:rPr>
              <a:t> final:</a:t>
            </a:r>
            <a:endParaRPr lang="pt-BR" sz="2800" b="1" dirty="0">
              <a:solidFill>
                <a:srgbClr val="0070C0"/>
              </a:solidFill>
              <a:latin typeface="Montserrat" panose="00000500000000000000" pitchFamily="2" charset="0"/>
            </a:endParaRPr>
          </a:p>
        </p:txBody>
      </p:sp>
      <p:sp>
        <p:nvSpPr>
          <p:cNvPr id="3" name="Retângulo 2">
            <a:extLst>
              <a:ext uri="{FF2B5EF4-FFF2-40B4-BE49-F238E27FC236}">
                <a16:creationId xmlns:a16="http://schemas.microsoft.com/office/drawing/2014/main" id="{0468EE28-8BAE-BF08-0398-544FD639396A}"/>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50516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8" name="Retângulo 6"/>
          <p:cNvSpPr>
            <a:spLocks noChangeArrowheads="1"/>
          </p:cNvSpPr>
          <p:nvPr/>
        </p:nvSpPr>
        <p:spPr bwMode="auto">
          <a:xfrm>
            <a:off x="1631950" y="3065780"/>
            <a:ext cx="89281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pt-BR" sz="4400" b="1" dirty="0">
                <a:solidFill>
                  <a:srgbClr val="0070C0"/>
                </a:solidFill>
                <a:latin typeface="Garamond" panose="02020404030301010803" pitchFamily="18" charset="0"/>
              </a:rPr>
              <a:t>O que a SSVP espera de vocês? </a:t>
            </a:r>
          </a:p>
        </p:txBody>
      </p:sp>
      <p:grpSp>
        <p:nvGrpSpPr>
          <p:cNvPr id="9" name="Agrupar 8">
            <a:extLst>
              <a:ext uri="{FF2B5EF4-FFF2-40B4-BE49-F238E27FC236}">
                <a16:creationId xmlns:a16="http://schemas.microsoft.com/office/drawing/2014/main" id="{83101F29-D053-431F-A1F9-02A056A8D936}"/>
              </a:ext>
            </a:extLst>
          </p:cNvPr>
          <p:cNvGrpSpPr/>
          <p:nvPr/>
        </p:nvGrpSpPr>
        <p:grpSpPr>
          <a:xfrm>
            <a:off x="0" y="6404994"/>
            <a:ext cx="12192000" cy="249336"/>
            <a:chOff x="0" y="6356350"/>
            <a:chExt cx="12192000" cy="327775"/>
          </a:xfrm>
        </p:grpSpPr>
        <p:sp>
          <p:nvSpPr>
            <p:cNvPr id="10" name="Retângulo 9">
              <a:extLst>
                <a:ext uri="{FF2B5EF4-FFF2-40B4-BE49-F238E27FC236}">
                  <a16:creationId xmlns:a16="http://schemas.microsoft.com/office/drawing/2014/main" id="{1DDF111D-C522-40C4-94F0-89F3ABFB1D44}"/>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1" name="Agrupar 10">
              <a:extLst>
                <a:ext uri="{FF2B5EF4-FFF2-40B4-BE49-F238E27FC236}">
                  <a16:creationId xmlns:a16="http://schemas.microsoft.com/office/drawing/2014/main" id="{9BEA1075-5F41-47C3-8731-08F0BDEC688E}"/>
                </a:ext>
              </a:extLst>
            </p:cNvPr>
            <p:cNvGrpSpPr/>
            <p:nvPr/>
          </p:nvGrpSpPr>
          <p:grpSpPr>
            <a:xfrm>
              <a:off x="0" y="6431661"/>
              <a:ext cx="12192000" cy="185708"/>
              <a:chOff x="0" y="6251188"/>
              <a:chExt cx="12192000" cy="185708"/>
            </a:xfrm>
          </p:grpSpPr>
          <p:sp>
            <p:nvSpPr>
              <p:cNvPr id="12" name="Retângulo 11">
                <a:extLst>
                  <a:ext uri="{FF2B5EF4-FFF2-40B4-BE49-F238E27FC236}">
                    <a16:creationId xmlns:a16="http://schemas.microsoft.com/office/drawing/2014/main" id="{0A7B22C5-4FA1-45EE-800A-E5AE2E3C7720}"/>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70E1F9FB-8F06-48D7-8801-B5FDE4A3D189}"/>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38445CA7-7E7A-B227-669A-4BEEAC9C7A78}"/>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57525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4A65762-9808-4B88-98B7-D70B9FEFB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139" y="671513"/>
            <a:ext cx="1609725" cy="1612426"/>
          </a:xfrm>
          <a:prstGeom prst="rect">
            <a:avLst/>
          </a:prstGeom>
        </p:spPr>
      </p:pic>
      <p:sp>
        <p:nvSpPr>
          <p:cNvPr id="9" name="Retângulo 1"/>
          <p:cNvSpPr>
            <a:spLocks noChangeArrowheads="1"/>
          </p:cNvSpPr>
          <p:nvPr/>
        </p:nvSpPr>
        <p:spPr bwMode="auto">
          <a:xfrm>
            <a:off x="2306320" y="1912871"/>
            <a:ext cx="58521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BR" altLang="pt-BR" sz="2800" dirty="0">
                <a:solidFill>
                  <a:srgbClr val="000000"/>
                </a:solidFill>
                <a:latin typeface="Montserrat" panose="00000500000000000000" pitchFamily="2" charset="0"/>
              </a:rPr>
              <a:t>Que faça tudo com muita </a:t>
            </a:r>
            <a:r>
              <a:rPr lang="pt-BR" altLang="pt-BR" sz="2800" b="1" dirty="0">
                <a:solidFill>
                  <a:srgbClr val="000000"/>
                </a:solidFill>
                <a:latin typeface="Montserrat" panose="00000500000000000000" pitchFamily="2" charset="0"/>
              </a:rPr>
              <a:t>dedicação</a:t>
            </a:r>
            <a:r>
              <a:rPr lang="pt-BR" altLang="pt-BR" sz="2800" dirty="0">
                <a:solidFill>
                  <a:srgbClr val="000000"/>
                </a:solidFill>
                <a:latin typeface="Montserrat" panose="00000500000000000000" pitchFamily="2" charset="0"/>
              </a:rPr>
              <a:t> </a:t>
            </a:r>
          </a:p>
          <a:p>
            <a:pPr algn="ctr" eaLnBrk="1" hangingPunct="1"/>
            <a:r>
              <a:rPr lang="pt-BR" altLang="pt-BR" sz="2800" dirty="0">
                <a:solidFill>
                  <a:srgbClr val="000000"/>
                </a:solidFill>
                <a:latin typeface="Montserrat" panose="00000500000000000000" pitchFamily="2" charset="0"/>
              </a:rPr>
              <a:t>e dentro do previsto no nosso </a:t>
            </a:r>
            <a:r>
              <a:rPr lang="pt-BR" altLang="pt-BR" sz="2800" b="1" dirty="0">
                <a:solidFill>
                  <a:srgbClr val="000000"/>
                </a:solidFill>
                <a:latin typeface="Montserrat" panose="00000500000000000000" pitchFamily="2" charset="0"/>
              </a:rPr>
              <a:t>Regulamento </a:t>
            </a:r>
            <a:r>
              <a:rPr lang="pt-BR" altLang="pt-BR" sz="2800" dirty="0">
                <a:solidFill>
                  <a:srgbClr val="000000"/>
                </a:solidFill>
                <a:latin typeface="Montserrat" panose="00000500000000000000" pitchFamily="2" charset="0"/>
              </a:rPr>
              <a:t>(Regra).</a:t>
            </a:r>
          </a:p>
        </p:txBody>
      </p:sp>
      <p:grpSp>
        <p:nvGrpSpPr>
          <p:cNvPr id="8" name="Agrupar 7">
            <a:extLst>
              <a:ext uri="{FF2B5EF4-FFF2-40B4-BE49-F238E27FC236}">
                <a16:creationId xmlns:a16="http://schemas.microsoft.com/office/drawing/2014/main" id="{96317185-C263-46E6-80A9-830AE86BEF80}"/>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BAC6E14A-451B-45A5-9536-C8CE30BB6D28}"/>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2D735F8D-019D-4FA5-B2C7-A3B2E233E009}"/>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3186D9-2C1D-45A9-B29D-1946EBE12467}"/>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A8005DE6-5B49-43F3-9723-EBE84F22152F}"/>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2" name="Retângulo 1">
            <a:extLst>
              <a:ext uri="{FF2B5EF4-FFF2-40B4-BE49-F238E27FC236}">
                <a16:creationId xmlns:a16="http://schemas.microsoft.com/office/drawing/2014/main" id="{A3BB663D-9828-2083-A087-BEAA36FE56DC}"/>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785167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Agrupar 10">
            <a:extLst>
              <a:ext uri="{FF2B5EF4-FFF2-40B4-BE49-F238E27FC236}">
                <a16:creationId xmlns:a16="http://schemas.microsoft.com/office/drawing/2014/main" id="{059F1084-AEB1-4312-B87B-D81F848D8136}"/>
              </a:ext>
            </a:extLst>
          </p:cNvPr>
          <p:cNvGrpSpPr/>
          <p:nvPr/>
        </p:nvGrpSpPr>
        <p:grpSpPr>
          <a:xfrm rot="5400000">
            <a:off x="4621540" y="3312663"/>
            <a:ext cx="6857997" cy="232673"/>
            <a:chOff x="0" y="6378264"/>
            <a:chExt cx="12192000" cy="305870"/>
          </a:xfrm>
        </p:grpSpPr>
        <p:sp>
          <p:nvSpPr>
            <p:cNvPr id="12" name="Retângulo 11">
              <a:extLst>
                <a:ext uri="{FF2B5EF4-FFF2-40B4-BE49-F238E27FC236}">
                  <a16:creationId xmlns:a16="http://schemas.microsoft.com/office/drawing/2014/main" id="{9C9AD26D-FEBF-4A4B-90D7-C6AD4AEFA918}"/>
                </a:ext>
              </a:extLst>
            </p:cNvPr>
            <p:cNvSpPr/>
            <p:nvPr/>
          </p:nvSpPr>
          <p:spPr>
            <a:xfrm>
              <a:off x="0" y="6378264"/>
              <a:ext cx="12191998" cy="30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3" name="Agrupar 12">
              <a:extLst>
                <a:ext uri="{FF2B5EF4-FFF2-40B4-BE49-F238E27FC236}">
                  <a16:creationId xmlns:a16="http://schemas.microsoft.com/office/drawing/2014/main" id="{02C62DAC-29D5-4232-91C6-D222F89C6E97}"/>
                </a:ext>
              </a:extLst>
            </p:cNvPr>
            <p:cNvGrpSpPr/>
            <p:nvPr/>
          </p:nvGrpSpPr>
          <p:grpSpPr>
            <a:xfrm>
              <a:off x="0" y="6431661"/>
              <a:ext cx="12192000" cy="185708"/>
              <a:chOff x="0" y="6251188"/>
              <a:chExt cx="12192000" cy="185708"/>
            </a:xfrm>
          </p:grpSpPr>
          <p:sp>
            <p:nvSpPr>
              <p:cNvPr id="14" name="Retângulo 13">
                <a:extLst>
                  <a:ext uri="{FF2B5EF4-FFF2-40B4-BE49-F238E27FC236}">
                    <a16:creationId xmlns:a16="http://schemas.microsoft.com/office/drawing/2014/main" id="{7B3ED004-2012-4130-B00B-DF2250722C53}"/>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3976EDA3-8AF0-417D-B32E-FB6617E69791}"/>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3" name="Retângulo 2"/>
          <p:cNvSpPr/>
          <p:nvPr/>
        </p:nvSpPr>
        <p:spPr>
          <a:xfrm>
            <a:off x="8126257" y="0"/>
            <a:ext cx="4065743" cy="6857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a:extLst>
              <a:ext uri="{FF2B5EF4-FFF2-40B4-BE49-F238E27FC236}">
                <a16:creationId xmlns:a16="http://schemas.microsoft.com/office/drawing/2014/main" id="{5CFF523A-C0E0-4A4C-A226-3EAAADECCC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8057" y="2083498"/>
            <a:ext cx="3042141" cy="3060000"/>
          </a:xfrm>
          <a:prstGeom prst="rect">
            <a:avLst/>
          </a:prstGeom>
        </p:spPr>
      </p:pic>
      <p:pic>
        <p:nvPicPr>
          <p:cNvPr id="17" name="Picture 4" descr="Resultado de imagem para uniÃ£o faz a forÃ§a">
            <a:extLst>
              <a:ext uri="{FF2B5EF4-FFF2-40B4-BE49-F238E27FC236}">
                <a16:creationId xmlns:a16="http://schemas.microsoft.com/office/drawing/2014/main" id="{18F98088-3499-4A45-A440-04B28D821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9" y="248476"/>
            <a:ext cx="7006772" cy="636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709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7765" name="Agrupar 5">
            <a:extLst>
              <a:ext uri="{FF2B5EF4-FFF2-40B4-BE49-F238E27FC236}">
                <a16:creationId xmlns:a16="http://schemas.microsoft.com/office/drawing/2014/main" id="{74A4B17C-52A7-459C-9AC7-BE56FE2E5EC5}"/>
              </a:ext>
            </a:extLst>
          </p:cNvPr>
          <p:cNvGrpSpPr>
            <a:grpSpLocks/>
          </p:cNvGrpSpPr>
          <p:nvPr/>
        </p:nvGrpSpPr>
        <p:grpSpPr bwMode="auto">
          <a:xfrm>
            <a:off x="-1" y="6280150"/>
            <a:ext cx="12192001" cy="342900"/>
            <a:chOff x="0" y="6356350"/>
            <a:chExt cx="12192000" cy="327775"/>
          </a:xfrm>
        </p:grpSpPr>
        <p:sp>
          <p:nvSpPr>
            <p:cNvPr id="12" name="Retângulo 11">
              <a:extLst>
                <a:ext uri="{FF2B5EF4-FFF2-40B4-BE49-F238E27FC236}">
                  <a16:creationId xmlns:a16="http://schemas.microsoft.com/office/drawing/2014/main" id="{6BB7396B-9435-4863-BB0D-62F7DE454B2C}"/>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pt-BR" dirty="0">
                <a:solidFill>
                  <a:prstClr val="white"/>
                </a:solidFill>
                <a:latin typeface="Calibri"/>
              </a:endParaRPr>
            </a:p>
          </p:txBody>
        </p:sp>
        <p:grpSp>
          <p:nvGrpSpPr>
            <p:cNvPr id="117769" name="Agrupar 7">
              <a:extLst>
                <a:ext uri="{FF2B5EF4-FFF2-40B4-BE49-F238E27FC236}">
                  <a16:creationId xmlns:a16="http://schemas.microsoft.com/office/drawing/2014/main" id="{842CBDD3-5099-4BBD-96D8-8F8781D9397B}"/>
                </a:ext>
              </a:extLst>
            </p:cNvPr>
            <p:cNvGrpSpPr>
              <a:grpSpLocks/>
            </p:cNvGrpSpPr>
            <p:nvPr/>
          </p:nvGrpSpPr>
          <p:grpSpPr bwMode="auto">
            <a:xfrm>
              <a:off x="0" y="6431661"/>
              <a:ext cx="12192000" cy="185708"/>
              <a:chOff x="0" y="6251188"/>
              <a:chExt cx="12192000" cy="185708"/>
            </a:xfrm>
          </p:grpSpPr>
          <p:sp>
            <p:nvSpPr>
              <p:cNvPr id="14" name="Retângulo 13">
                <a:extLst>
                  <a:ext uri="{FF2B5EF4-FFF2-40B4-BE49-F238E27FC236}">
                    <a16:creationId xmlns:a16="http://schemas.microsoft.com/office/drawing/2014/main" id="{E1740A62-1740-41CA-983D-202833EC1441}"/>
                  </a:ext>
                </a:extLst>
              </p:cNvPr>
              <p:cNvSpPr/>
              <p:nvPr/>
            </p:nvSpPr>
            <p:spPr>
              <a:xfrm>
                <a:off x="0" y="6251751"/>
                <a:ext cx="6096000" cy="185133"/>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pt-BR" dirty="0">
                  <a:solidFill>
                    <a:prstClr val="white"/>
                  </a:solidFill>
                  <a:latin typeface="Calibri"/>
                </a:endParaRPr>
              </a:p>
            </p:txBody>
          </p:sp>
          <p:sp>
            <p:nvSpPr>
              <p:cNvPr id="15" name="Retângulo 14">
                <a:extLst>
                  <a:ext uri="{FF2B5EF4-FFF2-40B4-BE49-F238E27FC236}">
                    <a16:creationId xmlns:a16="http://schemas.microsoft.com/office/drawing/2014/main" id="{CAD53F95-5189-48DA-ACB4-727A00EE4939}"/>
                  </a:ext>
                </a:extLst>
              </p:cNvPr>
              <p:cNvSpPr/>
              <p:nvPr/>
            </p:nvSpPr>
            <p:spPr>
              <a:xfrm>
                <a:off x="6096000" y="6251751"/>
                <a:ext cx="6096000" cy="185133"/>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pt-BR" dirty="0">
                  <a:solidFill>
                    <a:prstClr val="white"/>
                  </a:solidFill>
                  <a:latin typeface="Calibri"/>
                </a:endParaRPr>
              </a:p>
            </p:txBody>
          </p:sp>
        </p:grpSp>
      </p:gr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566" y="949414"/>
            <a:ext cx="5352866" cy="273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ângulo 15"/>
          <p:cNvSpPr/>
          <p:nvPr/>
        </p:nvSpPr>
        <p:spPr>
          <a:xfrm>
            <a:off x="0" y="4625542"/>
            <a:ext cx="12191999" cy="954107"/>
          </a:xfrm>
          <a:prstGeom prst="rect">
            <a:avLst/>
          </a:prstGeom>
        </p:spPr>
        <p:txBody>
          <a:bodyPr wrap="square">
            <a:spAutoFit/>
          </a:bodyPr>
          <a:lstStyle/>
          <a:p>
            <a:pPr algn="ctr" defTabSz="685800">
              <a:defRPr/>
            </a:pPr>
            <a:r>
              <a:rPr lang="pt-BR" sz="2800" b="1" dirty="0">
                <a:solidFill>
                  <a:srgbClr val="0070C0"/>
                </a:solidFill>
                <a:latin typeface="Montserrat"/>
                <a:cs typeface="Arial" panose="020B0604020202020204" pitchFamily="34" charset="0"/>
              </a:rPr>
              <a:t>Louvado Seja Nosso Senhor Jesus Cristo! </a:t>
            </a:r>
          </a:p>
          <a:p>
            <a:pPr algn="ctr" defTabSz="685800">
              <a:defRPr/>
            </a:pPr>
            <a:r>
              <a:rPr lang="pt-BR" sz="2800" b="1" dirty="0">
                <a:solidFill>
                  <a:srgbClr val="0070C0"/>
                </a:solidFill>
                <a:latin typeface="Montserrat"/>
                <a:cs typeface="Arial" panose="020B0604020202020204" pitchFamily="34" charset="0"/>
              </a:rPr>
              <a:t>ecafo@ssvpbrasil.org.br</a:t>
            </a:r>
          </a:p>
        </p:txBody>
      </p:sp>
    </p:spTree>
    <p:extLst>
      <p:ext uri="{BB962C8B-B14F-4D97-AF65-F5344CB8AC3E}">
        <p14:creationId xmlns:p14="http://schemas.microsoft.com/office/powerpoint/2010/main" val="343621717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pic>
        <p:nvPicPr>
          <p:cNvPr id="9" name="Picture 13" descr="Gargalhad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18" y="1250540"/>
            <a:ext cx="4397828" cy="4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tângulo 16"/>
          <p:cNvSpPr/>
          <p:nvPr/>
        </p:nvSpPr>
        <p:spPr>
          <a:xfrm>
            <a:off x="5579513" y="2736502"/>
            <a:ext cx="5921322" cy="2246769"/>
          </a:xfrm>
          <a:prstGeom prst="rect">
            <a:avLst/>
          </a:prstGeom>
        </p:spPr>
        <p:txBody>
          <a:bodyPr wrap="square">
            <a:spAutoFit/>
          </a:bodyPr>
          <a:lstStyle/>
          <a:p>
            <a:pPr algn="just">
              <a:defRPr/>
            </a:pPr>
            <a:r>
              <a:rPr lang="pt-BR" sz="2800" dirty="0">
                <a:latin typeface="Montserrat" panose="00000500000000000000" pitchFamily="2" charset="0"/>
                <a:cs typeface="Arial" charset="0"/>
              </a:rPr>
              <a:t>Temos que agir com ardor, com alegria e acreditar que tudo vai dar certo.  </a:t>
            </a:r>
          </a:p>
          <a:p>
            <a:pPr algn="just">
              <a:defRPr/>
            </a:pPr>
            <a:endParaRPr lang="pt-BR" sz="2800" dirty="0">
              <a:latin typeface="Montserrat" panose="00000500000000000000" pitchFamily="2" charset="0"/>
              <a:cs typeface="Arial" charset="0"/>
            </a:endParaRPr>
          </a:p>
          <a:p>
            <a:pPr algn="just">
              <a:defRPr/>
            </a:pPr>
            <a:r>
              <a:rPr lang="pt-BR" sz="2800" dirty="0">
                <a:latin typeface="Montserrat" panose="00000500000000000000" pitchFamily="2" charset="0"/>
                <a:cs typeface="Arial" charset="0"/>
              </a:rPr>
              <a:t>Somos criativo.</a:t>
            </a:r>
            <a:endParaRPr lang="pt-BR" sz="2800" dirty="0">
              <a:latin typeface="Montserrat" panose="00000500000000000000" pitchFamily="2" charset="0"/>
            </a:endParaRPr>
          </a:p>
        </p:txBody>
      </p:sp>
      <p:pic>
        <p:nvPicPr>
          <p:cNvPr id="16" name="Imagem 15">
            <a:extLst>
              <a:ext uri="{FF2B5EF4-FFF2-40B4-BE49-F238E27FC236}">
                <a16:creationId xmlns:a16="http://schemas.microsoft.com/office/drawing/2014/main" id="{B3A69B90-4882-4F58-8728-BFF4BF4F4CE3}"/>
              </a:ext>
            </a:extLst>
          </p:cNvPr>
          <p:cNvPicPr>
            <a:picLocks noChangeAspect="1"/>
          </p:cNvPicPr>
          <p:nvPr/>
        </p:nvPicPr>
        <p:blipFill>
          <a:blip r:embed="rId3"/>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05DE3E60-0177-5262-9C29-CE28CA3E3DD3}"/>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6418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6" name="Rectangle 2"/>
          <p:cNvSpPr txBox="1">
            <a:spLocks noChangeArrowheads="1"/>
          </p:cNvSpPr>
          <p:nvPr/>
        </p:nvSpPr>
        <p:spPr bwMode="auto">
          <a:xfrm>
            <a:off x="1779377" y="2316403"/>
            <a:ext cx="8040484" cy="1714501"/>
          </a:xfrm>
          <a:prstGeom prst="rect">
            <a:avLst/>
          </a:prstGeom>
          <a:noFill/>
          <a:ln>
            <a:noFill/>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pt-BR" sz="2800" dirty="0">
                <a:latin typeface="Montserrat" panose="00000500000000000000" pitchFamily="2" charset="0"/>
              </a:rPr>
              <a:t>Mostrar com competência e zelo as suas ações e se apaixonar pelo que está fazendo</a:t>
            </a:r>
            <a:r>
              <a:rPr lang="pt-BR" sz="4800" dirty="0">
                <a:latin typeface="Montserrat" panose="00000500000000000000" pitchFamily="2" charset="0"/>
              </a:rPr>
              <a:t>.</a:t>
            </a:r>
          </a:p>
        </p:txBody>
      </p:sp>
      <p:pic>
        <p:nvPicPr>
          <p:cNvPr id="9" name="Imagem 8">
            <a:extLst>
              <a:ext uri="{FF2B5EF4-FFF2-40B4-BE49-F238E27FC236}">
                <a16:creationId xmlns:a16="http://schemas.microsoft.com/office/drawing/2014/main" id="{993C6FF7-41C6-4D9C-BD2E-1D6B55921720}"/>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BB7BC747-6D99-18CC-2195-F5F229374A9B}"/>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0789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9" name="Espaço Reservado para Conteúdo 2"/>
          <p:cNvSpPr txBox="1">
            <a:spLocks/>
          </p:cNvSpPr>
          <p:nvPr/>
        </p:nvSpPr>
        <p:spPr>
          <a:xfrm>
            <a:off x="1351722" y="1113796"/>
            <a:ext cx="8772939" cy="4748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defRPr/>
            </a:pPr>
            <a:r>
              <a:rPr lang="pt-BR" sz="4400" dirty="0">
                <a:solidFill>
                  <a:srgbClr val="0070C0"/>
                </a:solidFill>
                <a:latin typeface="Garamond" panose="02020404030301010803" pitchFamily="18" charset="0"/>
                <a:cs typeface="Arial" pitchFamily="34" charset="0"/>
              </a:rPr>
              <a:t>O serviço aos pobres:</a:t>
            </a:r>
          </a:p>
          <a:p>
            <a:pPr algn="ctr">
              <a:buFont typeface="Arial" charset="0"/>
              <a:buNone/>
              <a:defRPr/>
            </a:pPr>
            <a:endParaRPr lang="pt-BR" b="1" u="sng" dirty="0">
              <a:latin typeface="Montserrat" panose="00000500000000000000" pitchFamily="2" charset="0"/>
              <a:cs typeface="Arial" pitchFamily="34" charset="0"/>
            </a:endParaRPr>
          </a:p>
          <a:p>
            <a:pPr algn="ctr">
              <a:buFont typeface="Arial" charset="0"/>
              <a:buNone/>
              <a:defRPr/>
            </a:pPr>
            <a:endParaRPr lang="pt-BR" b="1" u="sng" dirty="0">
              <a:latin typeface="Montserrat" panose="00000500000000000000" pitchFamily="2" charset="0"/>
              <a:cs typeface="Arial" pitchFamily="34" charset="0"/>
            </a:endParaRPr>
          </a:p>
          <a:p>
            <a:pPr algn="ctr">
              <a:buFont typeface="Arial" charset="0"/>
              <a:buNone/>
              <a:defRPr/>
            </a:pPr>
            <a:endParaRPr lang="pt-BR" b="1" u="sng" dirty="0">
              <a:latin typeface="Montserrat" panose="00000500000000000000" pitchFamily="2" charset="0"/>
              <a:cs typeface="Arial" pitchFamily="34" charset="0"/>
            </a:endParaRPr>
          </a:p>
          <a:p>
            <a:pPr marL="0" indent="0" algn="just">
              <a:buNone/>
              <a:defRPr/>
            </a:pPr>
            <a:r>
              <a:rPr lang="pt-BR" dirty="0">
                <a:latin typeface="Montserrat" panose="00000500000000000000" pitchFamily="2" charset="0"/>
                <a:cs typeface="Arial" pitchFamily="34" charset="0"/>
              </a:rPr>
              <a:t>O Amor e o serviço aos Pobres nos compromete a lutar contra todo tipo de pobreza.</a:t>
            </a:r>
          </a:p>
        </p:txBody>
      </p:sp>
      <p:pic>
        <p:nvPicPr>
          <p:cNvPr id="16" name="Imagem 15">
            <a:extLst>
              <a:ext uri="{FF2B5EF4-FFF2-40B4-BE49-F238E27FC236}">
                <a16:creationId xmlns:a16="http://schemas.microsoft.com/office/drawing/2014/main" id="{95011F1E-3A48-4725-9E3B-F101C422F8A2}"/>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CDD61A1A-3EF2-7A4C-8480-F52FAF5A8291}"/>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05647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9" name="Espaço Reservado para Conteúdo 2"/>
          <p:cNvSpPr txBox="1">
            <a:spLocks/>
          </p:cNvSpPr>
          <p:nvPr/>
        </p:nvSpPr>
        <p:spPr>
          <a:xfrm>
            <a:off x="993913" y="1086678"/>
            <a:ext cx="9687339" cy="4389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defRPr/>
            </a:pPr>
            <a:r>
              <a:rPr lang="pt-BR" sz="4400" dirty="0">
                <a:solidFill>
                  <a:srgbClr val="0070C0"/>
                </a:solidFill>
                <a:latin typeface="Garamond" panose="02020404030301010803" pitchFamily="18" charset="0"/>
                <a:cs typeface="Arial" pitchFamily="34" charset="0"/>
              </a:rPr>
              <a:t>O serviço aos pobres:</a:t>
            </a:r>
          </a:p>
          <a:p>
            <a:pPr algn="ctr">
              <a:buFont typeface="Arial" charset="0"/>
              <a:buNone/>
              <a:defRPr/>
            </a:pPr>
            <a:endParaRPr lang="pt-BR" b="1" u="sng" dirty="0">
              <a:latin typeface="Montserrat" panose="00000500000000000000" pitchFamily="2" charset="0"/>
              <a:cs typeface="Arial" pitchFamily="34" charset="0"/>
            </a:endParaRPr>
          </a:p>
          <a:p>
            <a:pPr algn="ctr">
              <a:buFont typeface="Arial" charset="0"/>
              <a:buNone/>
              <a:defRPr/>
            </a:pPr>
            <a:endParaRPr lang="pt-BR" b="1" u="sng" dirty="0">
              <a:latin typeface="Montserrat" panose="00000500000000000000" pitchFamily="2" charset="0"/>
              <a:cs typeface="Arial" pitchFamily="34" charset="0"/>
            </a:endParaRPr>
          </a:p>
          <a:p>
            <a:pPr marL="0" indent="0" algn="just">
              <a:buNone/>
              <a:defRPr/>
            </a:pPr>
            <a:r>
              <a:rPr lang="pt-BR" dirty="0">
                <a:latin typeface="Montserrat" panose="00000500000000000000" pitchFamily="2" charset="0"/>
                <a:cs typeface="Arial" pitchFamily="34" charset="0"/>
              </a:rPr>
              <a:t>Enquanto responsáveis pelas finanças de uma CONFERÊNCIA devemos: dar testemunho de dedicação total  no </a:t>
            </a:r>
            <a:r>
              <a:rPr lang="pt-BR" b="1" u="sng" dirty="0">
                <a:latin typeface="Montserrat" panose="00000500000000000000" pitchFamily="2" charset="0"/>
                <a:cs typeface="Arial" pitchFamily="34" charset="0"/>
              </a:rPr>
              <a:t>serviço aos Pobres</a:t>
            </a:r>
            <a:r>
              <a:rPr lang="pt-BR" dirty="0">
                <a:latin typeface="Montserrat" panose="00000500000000000000" pitchFamily="2" charset="0"/>
                <a:cs typeface="Arial" pitchFamily="34" charset="0"/>
              </a:rPr>
              <a:t>, realizando a lei da Boa Nova, da solidariedade e da fraternidade;</a:t>
            </a:r>
          </a:p>
        </p:txBody>
      </p:sp>
      <p:pic>
        <p:nvPicPr>
          <p:cNvPr id="16" name="Imagem 15">
            <a:extLst>
              <a:ext uri="{FF2B5EF4-FFF2-40B4-BE49-F238E27FC236}">
                <a16:creationId xmlns:a16="http://schemas.microsoft.com/office/drawing/2014/main" id="{9F16FC3D-F020-4D4F-9C30-1732B30C789C}"/>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489711DB-3E71-0EFE-8941-D5AA1B536791}"/>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79439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9" name="Espaço Reservado para Conteúdo 2"/>
          <p:cNvSpPr txBox="1">
            <a:spLocks/>
          </p:cNvSpPr>
          <p:nvPr/>
        </p:nvSpPr>
        <p:spPr>
          <a:xfrm>
            <a:off x="339663" y="1076041"/>
            <a:ext cx="10672893" cy="48244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charset="0"/>
              <a:buNone/>
              <a:defRPr/>
            </a:pPr>
            <a:r>
              <a:rPr lang="pt-BR" sz="4400" dirty="0">
                <a:solidFill>
                  <a:srgbClr val="0070C0"/>
                </a:solidFill>
                <a:latin typeface="Garamond" panose="02020404030301010803" pitchFamily="18" charset="0"/>
                <a:cs typeface="Arial" charset="0"/>
              </a:rPr>
              <a:t>Vicente de Paulo, um exemplo a ser seguido:</a:t>
            </a:r>
          </a:p>
          <a:p>
            <a:pPr marL="0" indent="0" algn="just">
              <a:buFont typeface="Arial" panose="020B0604020202020204" pitchFamily="34" charset="0"/>
              <a:buNone/>
              <a:defRPr/>
            </a:pPr>
            <a:endParaRPr lang="pt-BR" dirty="0">
              <a:latin typeface="Montserrat" panose="00000500000000000000" pitchFamily="2" charset="0"/>
              <a:cs typeface="Arial" charset="0"/>
            </a:endParaRPr>
          </a:p>
          <a:p>
            <a:pPr marL="0" indent="0" algn="just">
              <a:buFont typeface="Arial" panose="020B0604020202020204" pitchFamily="34" charset="0"/>
              <a:buNone/>
              <a:defRPr/>
            </a:pPr>
            <a:r>
              <a:rPr lang="pt-BR" dirty="0">
                <a:latin typeface="Montserrat" panose="00000500000000000000" pitchFamily="2" charset="0"/>
                <a:cs typeface="Arial" charset="0"/>
              </a:rPr>
              <a:t>Mobilizou as pessoas para o serviço:</a:t>
            </a:r>
          </a:p>
          <a:p>
            <a:pPr marL="0" indent="0" algn="just">
              <a:buFont typeface="Arial" panose="020B0604020202020204" pitchFamily="34" charset="0"/>
              <a:buNone/>
              <a:defRPr/>
            </a:pPr>
            <a:endParaRPr lang="pt-BR" sz="1400" dirty="0">
              <a:latin typeface="Montserrat" panose="00000500000000000000" pitchFamily="2" charset="0"/>
              <a:cs typeface="Arial" charset="0"/>
            </a:endParaRPr>
          </a:p>
          <a:p>
            <a:pPr marL="0" indent="0" algn="just">
              <a:buFont typeface="Arial" panose="020B0604020202020204" pitchFamily="34" charset="0"/>
              <a:buNone/>
              <a:defRPr/>
            </a:pPr>
            <a:r>
              <a:rPr lang="pt-BR" dirty="0">
                <a:latin typeface="Montserrat" panose="00000500000000000000" pitchFamily="2" charset="0"/>
                <a:cs typeface="Arial" charset="0"/>
              </a:rPr>
              <a:t>Incentivou a comunidade rica a estar a serviço dos Pobres;</a:t>
            </a:r>
          </a:p>
          <a:p>
            <a:pPr marL="0" indent="0" algn="just">
              <a:buFont typeface="Arial" panose="020B0604020202020204" pitchFamily="34" charset="0"/>
              <a:buNone/>
              <a:defRPr/>
            </a:pPr>
            <a:endParaRPr lang="pt-BR" sz="1400" dirty="0">
              <a:latin typeface="Montserrat" panose="00000500000000000000" pitchFamily="2" charset="0"/>
              <a:cs typeface="Arial" charset="0"/>
            </a:endParaRPr>
          </a:p>
          <a:p>
            <a:pPr marL="0" indent="0" algn="just">
              <a:buFont typeface="Arial" panose="020B0604020202020204" pitchFamily="34" charset="0"/>
              <a:buNone/>
              <a:defRPr/>
            </a:pPr>
            <a:r>
              <a:rPr lang="pt-BR" dirty="0">
                <a:latin typeface="Montserrat" panose="00000500000000000000" pitchFamily="2" charset="0"/>
                <a:cs typeface="Arial" charset="0"/>
              </a:rPr>
              <a:t>Incentivou as pessoas a lutarem para tirar os Pobres da miséria;</a:t>
            </a:r>
            <a:endParaRPr lang="pt-BR" dirty="0">
              <a:latin typeface="Montserrat" panose="00000500000000000000" pitchFamily="2" charset="0"/>
              <a:cs typeface="Arial" pitchFamily="34" charset="0"/>
            </a:endParaRPr>
          </a:p>
        </p:txBody>
      </p:sp>
      <p:pic>
        <p:nvPicPr>
          <p:cNvPr id="16" name="Imagem 15">
            <a:extLst>
              <a:ext uri="{FF2B5EF4-FFF2-40B4-BE49-F238E27FC236}">
                <a16:creationId xmlns:a16="http://schemas.microsoft.com/office/drawing/2014/main" id="{2CB145E0-6F0F-4629-BE90-27F021B522A7}"/>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DFB0D1D6-8AE2-CE79-883D-83E0F0BF4211}"/>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2608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Agrupar 9">
            <a:extLst>
              <a:ext uri="{FF2B5EF4-FFF2-40B4-BE49-F238E27FC236}">
                <a16:creationId xmlns:a16="http://schemas.microsoft.com/office/drawing/2014/main" id="{3C7C247B-69D4-4FEB-B445-B2EE42158E43}"/>
              </a:ext>
            </a:extLst>
          </p:cNvPr>
          <p:cNvGrpSpPr/>
          <p:nvPr/>
        </p:nvGrpSpPr>
        <p:grpSpPr>
          <a:xfrm>
            <a:off x="0" y="6404994"/>
            <a:ext cx="12192000" cy="249336"/>
            <a:chOff x="0" y="6356350"/>
            <a:chExt cx="12192000" cy="327775"/>
          </a:xfrm>
        </p:grpSpPr>
        <p:sp>
          <p:nvSpPr>
            <p:cNvPr id="11" name="Retângulo 10">
              <a:extLst>
                <a:ext uri="{FF2B5EF4-FFF2-40B4-BE49-F238E27FC236}">
                  <a16:creationId xmlns:a16="http://schemas.microsoft.com/office/drawing/2014/main" id="{F13C6FE2-95ED-4250-831E-0C27D28AE072}"/>
                </a:ext>
              </a:extLst>
            </p:cNvPr>
            <p:cNvSpPr/>
            <p:nvPr/>
          </p:nvSpPr>
          <p:spPr>
            <a:xfrm>
              <a:off x="0" y="6356350"/>
              <a:ext cx="12192000" cy="327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2" name="Agrupar 11">
              <a:extLst>
                <a:ext uri="{FF2B5EF4-FFF2-40B4-BE49-F238E27FC236}">
                  <a16:creationId xmlns:a16="http://schemas.microsoft.com/office/drawing/2014/main" id="{8B0D13BB-50B1-4F35-B7EF-B8B92891C4EB}"/>
                </a:ext>
              </a:extLst>
            </p:cNvPr>
            <p:cNvGrpSpPr/>
            <p:nvPr/>
          </p:nvGrpSpPr>
          <p:grpSpPr>
            <a:xfrm>
              <a:off x="0" y="6431661"/>
              <a:ext cx="12192000" cy="185708"/>
              <a:chOff x="0" y="6251188"/>
              <a:chExt cx="12192000" cy="185708"/>
            </a:xfrm>
          </p:grpSpPr>
          <p:sp>
            <p:nvSpPr>
              <p:cNvPr id="13" name="Retângulo 12">
                <a:extLst>
                  <a:ext uri="{FF2B5EF4-FFF2-40B4-BE49-F238E27FC236}">
                    <a16:creationId xmlns:a16="http://schemas.microsoft.com/office/drawing/2014/main" id="{12B1D4BE-29C5-469B-A42A-F0F67AF4960D}"/>
                  </a:ext>
                </a:extLst>
              </p:cNvPr>
              <p:cNvSpPr/>
              <p:nvPr/>
            </p:nvSpPr>
            <p:spPr>
              <a:xfrm>
                <a:off x="0" y="6251188"/>
                <a:ext cx="6096000" cy="185708"/>
              </a:xfrm>
              <a:prstGeom prst="rect">
                <a:avLst/>
              </a:prstGeom>
              <a:solidFill>
                <a:srgbClr val="00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60D00861-7EDB-4CF7-B1D4-4284FB9C6800}"/>
                  </a:ext>
                </a:extLst>
              </p:cNvPr>
              <p:cNvSpPr/>
              <p:nvPr/>
            </p:nvSpPr>
            <p:spPr>
              <a:xfrm>
                <a:off x="6096000" y="6251188"/>
                <a:ext cx="6096000" cy="185708"/>
              </a:xfrm>
              <a:prstGeom prst="rect">
                <a:avLst/>
              </a:prstGeom>
              <a:solidFill>
                <a:srgbClr val="F1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sp>
        <p:nvSpPr>
          <p:cNvPr id="16" name="Espaço Reservado para Conteúdo 2"/>
          <p:cNvSpPr txBox="1">
            <a:spLocks/>
          </p:cNvSpPr>
          <p:nvPr/>
        </p:nvSpPr>
        <p:spPr>
          <a:xfrm>
            <a:off x="1928191" y="1495884"/>
            <a:ext cx="8335617" cy="398472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r>
              <a:rPr lang="pt-BR" sz="4400" dirty="0">
                <a:solidFill>
                  <a:srgbClr val="0070C0"/>
                </a:solidFill>
                <a:latin typeface="Garamond" panose="02020404030301010803" pitchFamily="18" charset="0"/>
                <a:cs typeface="Arial" charset="0"/>
              </a:rPr>
              <a:t>Vicente de Paulo era um empreendedor:</a:t>
            </a:r>
          </a:p>
          <a:p>
            <a:pPr marL="0" indent="0" algn="just">
              <a:buFont typeface="Arial" charset="0"/>
              <a:buNone/>
              <a:defRPr/>
            </a:pPr>
            <a:endParaRPr lang="pt-BR" b="1" dirty="0">
              <a:solidFill>
                <a:srgbClr val="0070C0"/>
              </a:solidFill>
              <a:latin typeface="Montserrat" panose="00000500000000000000" pitchFamily="2" charset="0"/>
              <a:cs typeface="Arial" charset="0"/>
            </a:endParaRPr>
          </a:p>
          <a:p>
            <a:pPr marL="0" indent="0" algn="just">
              <a:buFont typeface="Arial" charset="0"/>
              <a:buNone/>
              <a:defRPr/>
            </a:pPr>
            <a:r>
              <a:rPr lang="pt-BR" dirty="0">
                <a:latin typeface="Montserrat" panose="00000500000000000000" pitchFamily="2" charset="0"/>
                <a:cs typeface="Arial" charset="0"/>
              </a:rPr>
              <a:t>Sabia empreender a ação caritativa em todos os tipos de pobreza;</a:t>
            </a:r>
          </a:p>
          <a:p>
            <a:pPr marL="0" indent="0" algn="just">
              <a:buFont typeface="Arial" charset="0"/>
              <a:buNone/>
              <a:defRPr/>
            </a:pPr>
            <a:endParaRPr lang="pt-BR" sz="2400" b="1" dirty="0">
              <a:latin typeface="Montserrat" panose="00000500000000000000" pitchFamily="2" charset="0"/>
              <a:cs typeface="Arial" charset="0"/>
            </a:endParaRPr>
          </a:p>
          <a:p>
            <a:pPr marL="0" indent="0">
              <a:buFont typeface="Arial" charset="0"/>
              <a:buNone/>
              <a:defRPr/>
            </a:pPr>
            <a:r>
              <a:rPr lang="pt-BR" dirty="0">
                <a:latin typeface="Montserrat" panose="00000500000000000000" pitchFamily="2" charset="0"/>
                <a:cs typeface="Arial" charset="0"/>
              </a:rPr>
              <a:t>Era </a:t>
            </a:r>
            <a:r>
              <a:rPr lang="pt-BR" b="1" dirty="0">
                <a:latin typeface="Montserrat" panose="00000500000000000000" pitchFamily="2" charset="0"/>
                <a:cs typeface="Arial" charset="0"/>
              </a:rPr>
              <a:t>bem</a:t>
            </a:r>
            <a:r>
              <a:rPr lang="pt-BR" dirty="0">
                <a:latin typeface="Montserrat" panose="00000500000000000000" pitchFamily="2" charset="0"/>
                <a:cs typeface="Arial" charset="0"/>
              </a:rPr>
              <a:t> </a:t>
            </a:r>
            <a:r>
              <a:rPr lang="pt-BR" b="1" dirty="0">
                <a:latin typeface="Montserrat" panose="00000500000000000000" pitchFamily="2" charset="0"/>
                <a:cs typeface="Arial" charset="0"/>
              </a:rPr>
              <a:t>relacionado com todas as pessoas</a:t>
            </a:r>
            <a:r>
              <a:rPr lang="pt-BR" dirty="0">
                <a:latin typeface="Montserrat" panose="00000500000000000000" pitchFamily="2" charset="0"/>
                <a:cs typeface="Arial" charset="0"/>
              </a:rPr>
              <a:t>, inclusive com os ricos e com eles conseguia ajuda para seus Pobres;</a:t>
            </a:r>
            <a:endParaRPr lang="pt-BR" b="1" dirty="0">
              <a:latin typeface="Montserrat" panose="00000500000000000000" pitchFamily="2" charset="0"/>
              <a:cs typeface="Arial" charset="0"/>
            </a:endParaRPr>
          </a:p>
        </p:txBody>
      </p:sp>
      <p:pic>
        <p:nvPicPr>
          <p:cNvPr id="9" name="Imagem 8">
            <a:extLst>
              <a:ext uri="{FF2B5EF4-FFF2-40B4-BE49-F238E27FC236}">
                <a16:creationId xmlns:a16="http://schemas.microsoft.com/office/drawing/2014/main" id="{F4CF56AD-2907-41BD-A355-7E67D04E3E9D}"/>
              </a:ext>
            </a:extLst>
          </p:cNvPr>
          <p:cNvPicPr>
            <a:picLocks noChangeAspect="1"/>
          </p:cNvPicPr>
          <p:nvPr/>
        </p:nvPicPr>
        <p:blipFill>
          <a:blip r:embed="rId2"/>
          <a:stretch>
            <a:fillRect/>
          </a:stretch>
        </p:blipFill>
        <p:spPr>
          <a:xfrm>
            <a:off x="10535863" y="951203"/>
            <a:ext cx="1502004" cy="1505010"/>
          </a:xfrm>
          <a:prstGeom prst="rect">
            <a:avLst/>
          </a:prstGeom>
        </p:spPr>
      </p:pic>
      <p:sp>
        <p:nvSpPr>
          <p:cNvPr id="2" name="Retângulo 1">
            <a:extLst>
              <a:ext uri="{FF2B5EF4-FFF2-40B4-BE49-F238E27FC236}">
                <a16:creationId xmlns:a16="http://schemas.microsoft.com/office/drawing/2014/main" id="{0B7AA488-3812-8BF4-9F47-5781618CCA6F}"/>
              </a:ext>
            </a:extLst>
          </p:cNvPr>
          <p:cNvSpPr/>
          <p:nvPr/>
        </p:nvSpPr>
        <p:spPr>
          <a:xfrm>
            <a:off x="0" y="0"/>
            <a:ext cx="12192000" cy="571500"/>
          </a:xfrm>
          <a:prstGeom prst="rect">
            <a:avLst/>
          </a:prstGeom>
          <a:solidFill>
            <a:srgbClr val="0053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pt-BR" sz="4400" b="1" dirty="0">
                <a:solidFill>
                  <a:schemeClr val="bg1"/>
                </a:solidFill>
                <a:latin typeface="Garamond" panose="02020404030301010803" pitchFamily="18" charset="0"/>
                <a:cs typeface="Arial" pitchFamily="34" charset="0"/>
              </a:rPr>
              <a:t>Tesouraria de uma  Conferência</a:t>
            </a:r>
            <a:endParaRPr lang="pt-BR" sz="44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1635584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2008</TotalTime>
  <Words>1863</Words>
  <Application>Microsoft Office PowerPoint</Application>
  <PresentationFormat>Widescreen</PresentationFormat>
  <Paragraphs>154</Paragraphs>
  <Slides>36</Slides>
  <Notes>1</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36</vt:i4>
      </vt:variant>
    </vt:vector>
  </HeadingPairs>
  <TitlesOfParts>
    <vt:vector size="45" baseType="lpstr">
      <vt:lpstr>Arial</vt:lpstr>
      <vt:lpstr>Calibri</vt:lpstr>
      <vt:lpstr>Calibri Light</vt:lpstr>
      <vt:lpstr>Garamond</vt:lpstr>
      <vt:lpstr>Montserrat</vt:lpstr>
      <vt:lpstr>Times New Roman</vt:lpstr>
      <vt:lpstr>Wingdings</vt:lpstr>
      <vt:lpstr>Tema do Office</vt:lpstr>
      <vt:lpstr>1_Office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césar custódio da silva</cp:lastModifiedBy>
  <cp:revision>154</cp:revision>
  <dcterms:created xsi:type="dcterms:W3CDTF">2022-08-23T14:33:21Z</dcterms:created>
  <dcterms:modified xsi:type="dcterms:W3CDTF">2024-08-26T00:29:47Z</dcterms:modified>
</cp:coreProperties>
</file>