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020" r:id="rId2"/>
    <p:sldId id="1104" r:id="rId3"/>
    <p:sldId id="1062" r:id="rId4"/>
    <p:sldId id="1105" r:id="rId5"/>
    <p:sldId id="1106" r:id="rId6"/>
    <p:sldId id="1107" r:id="rId7"/>
    <p:sldId id="1108" r:id="rId8"/>
    <p:sldId id="1109" r:id="rId9"/>
    <p:sldId id="1110" r:id="rId10"/>
    <p:sldId id="1111" r:id="rId11"/>
    <p:sldId id="1112" r:id="rId12"/>
    <p:sldId id="1113" r:id="rId13"/>
    <p:sldId id="1114" r:id="rId14"/>
    <p:sldId id="1115" r:id="rId15"/>
    <p:sldId id="1116" r:id="rId16"/>
    <p:sldId id="1117" r:id="rId17"/>
    <p:sldId id="1118" r:id="rId18"/>
    <p:sldId id="1119" r:id="rId19"/>
    <p:sldId id="1120" r:id="rId20"/>
    <p:sldId id="1122" r:id="rId21"/>
    <p:sldId id="1121" r:id="rId22"/>
    <p:sldId id="1123" r:id="rId23"/>
    <p:sldId id="1124" r:id="rId24"/>
    <p:sldId id="1132" r:id="rId25"/>
    <p:sldId id="1125" r:id="rId26"/>
    <p:sldId id="1126" r:id="rId27"/>
    <p:sldId id="1127" r:id="rId28"/>
    <p:sldId id="1128" r:id="rId29"/>
    <p:sldId id="1129" r:id="rId30"/>
    <p:sldId id="1130" r:id="rId31"/>
    <p:sldId id="1131" r:id="rId32"/>
    <p:sldId id="1061" r:id="rId33"/>
    <p:sldId id="30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 da Microsoft" initials="CdM" lastIdx="0" clrIdx="0">
    <p:extLst>
      <p:ext uri="{19B8F6BF-5375-455C-9EA6-DF929625EA0E}">
        <p15:presenceInfo xmlns:p15="http://schemas.microsoft.com/office/powerpoint/2012/main" userId="c29953303be72a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71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AFCD-46DF-4B76-990C-698C333ACC10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D683-805F-4558-A1F8-9B1123409F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60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83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83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6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151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58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065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813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828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074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3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129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26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669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111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876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53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229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8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684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941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56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686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926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266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71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1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95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85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84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51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D683-805F-4558-A1F8-9B1123409F0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43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D2C0-FC6D-460A-8EFD-F312500E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13CE73-BD10-4B15-926B-BDB222FC3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4771B5-030E-42D9-9B76-6255847E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88357B-40A3-4C2A-9FD7-A8EA67C9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63DB4-53F1-4C4A-A559-541228C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8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ABB27-6A98-43A6-B7AB-848369A6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BFE070-371A-45B2-973C-1BEF9A93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587DA-83B3-4427-800F-9F382D59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03BC6-1802-4853-A9B2-5D784869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70AEFD-B6FD-47BA-8F05-BA27C67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8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DAB268-246C-4BDD-9F3B-FD294615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1C9803-8BAA-4F68-937C-5099F47E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E34698-6E52-4A03-9C90-406CEBE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97EA3-CD5F-48CB-BDAE-EAF4B7CE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DDE6C-40DC-445C-8F64-221438DB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1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FE6FA-F2E2-4644-992C-3BF79D2A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4FCBD-EF52-4668-9595-67911CB1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D75E6-3B66-4BB9-8DAA-29164BDF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28C8AA-6B16-469A-8990-65ED793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D33-911B-4F73-85AA-605655BB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59CD-9586-4B13-909C-ED950829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0714F5-1DD0-490D-AC51-2F5B1552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98CA95-99CA-4F52-8346-7491606A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9E06F-E225-420E-94B2-F65D5B96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E1C59A-B848-446B-88A1-007F7F7A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76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C5FB0-405A-436A-9A08-CC452E0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ADE73-6A6A-48F4-8161-0A60D741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8E9DEE-FCD0-46F0-9AC4-7C0D7CAB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F59034-D1E8-44ED-B179-0359F227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79A953-39CC-4E47-B0E0-B6554E1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3F7F68-F463-4E83-A2C3-3F93A35A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6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44DD-B359-4589-AF6A-83AA044E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B555A4-C681-4771-8AE2-63357EF8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1617FB-EB75-49BC-BFA0-EA3640560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4BCBAA-7DA9-4980-978F-AA9A7DB29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900BC7-2C2E-4C0A-A719-9F2BC919D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56BE5-CDDF-42E1-8D43-760D8886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1F873E-7EBE-4DED-86EC-65CAD70F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7F3883-828A-48B5-8A7E-3772DC9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A9DD5-B6E5-444C-B344-2B84E9C0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B1F10B-4D77-41BB-A809-4A0C5401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174A52-8501-467C-848C-3D0424FB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929797-E00F-416D-B776-54AD107EF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20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0F94BD-2961-40FB-BD6B-A2D189D8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158D13-1BB7-43CE-A2DB-39760EC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76DAF-0198-40F3-A9F7-E4655371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7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8C0CC-A6E4-4205-89ED-E6C68873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AEB8B8-0377-4A61-912D-B068471A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EDF00-405B-40BE-BA66-75E036B9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F37940-9FA8-4A2B-B88C-42530F3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7F2AED-4522-4F1D-970A-2E633E82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7F7880-50AC-4304-B4A6-B43E3255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38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721A9-3A96-4B92-A8EE-7F2C76B3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75EB7F-735E-43E8-B797-48D2A899B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5BE947-6A26-420D-9660-4A1759189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18C770-026B-4211-BAA7-9426A161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1F0E9F-A7C9-498F-B83C-F351E152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0D605-416B-415F-A2CB-003AA022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6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4CF572-AB65-4B15-9CBA-E5683F0E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9293-8B07-4A8A-BB7A-5DE378DE4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6EFB99-CCDD-4228-9C70-1B62D0601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EA1-8292-44DA-8F9F-4133E0E04F55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B8B270-DBFA-483A-9831-CAD4045E5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FE891D-248E-4E83-B4F4-D0A29D2C2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8ED0-D1FF-4D7D-95F5-BD1FD36211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5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29" y="1125277"/>
            <a:ext cx="3042141" cy="3060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3043731" y="4741137"/>
            <a:ext cx="6104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</a:p>
          <a:p>
            <a:pPr algn="ctr">
              <a:defRPr/>
            </a:pP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rial" charset="0"/>
              </a:rPr>
              <a:t>4ª parte</a:t>
            </a:r>
            <a:endParaRPr lang="pt-B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4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6461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133337" y="3540539"/>
            <a:ext cx="119253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Sejamos fiéis a estes princípios: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Deus é o fundamento da vida;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A Trindade: modelo perfeito de comunhão;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A prática das virtudes;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A obediência total a Deus;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dirty="0">
                <a:latin typeface="Montserrat"/>
                <a:cs typeface="Arial" charset="0"/>
              </a:rPr>
              <a:t>A contemplação do sofrimento dos Pobres e o seguimento fiel a Jesus. 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04" y="1559881"/>
            <a:ext cx="5810471" cy="205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896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975985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406399" y="4363877"/>
            <a:ext cx="114045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São </a:t>
            </a:r>
            <a:r>
              <a:rPr lang="pt-BR" sz="2800" dirty="0">
                <a:latin typeface="Montserrat"/>
                <a:cs typeface="Arial" charset="0"/>
              </a:rPr>
              <a:t>Vicente de Paulo visualiza com bastante clareza que Deus é o fundamento da vida. Deus se faz presente em cada instante da vida de cada um. Ele vê um Deus trinitário, que se compadece das mazelas humanas e vem ao encontro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. </a:t>
            </a:r>
            <a:endParaRPr lang="pt-BR" sz="2800" dirty="0">
              <a:latin typeface="Montserrat"/>
              <a:cs typeface="Arial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243" y="1554807"/>
            <a:ext cx="374491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1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620712" y="2828548"/>
            <a:ext cx="76820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Padre Vicente tem um olhar bem marcante para o modo de atuação e ação da Trindade, e como é importante para ele que as atividades e pessoas consigam vivenciar essa igualdade, mesmo com atributos e diferenças entre si. </a:t>
            </a:r>
          </a:p>
        </p:txBody>
      </p:sp>
      <p:pic>
        <p:nvPicPr>
          <p:cNvPr id="19" name="Picture 2" descr="Resultado de imagem para imagenes de amor - simplicid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762439"/>
            <a:ext cx="28813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9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7066" y="1913561"/>
            <a:ext cx="81779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Os dois primeiros fundamentos da Espiritualidade de Vicente de Paulo:</a:t>
            </a:r>
          </a:p>
          <a:p>
            <a:pPr algn="just">
              <a:defRPr/>
            </a:pPr>
            <a:endParaRPr lang="pt-BR" sz="2800" dirty="0">
              <a:latin typeface="Montserrat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- Deus que se faz presente e atuante na vida do povo, mas não um Deus sozinho; </a:t>
            </a:r>
          </a:p>
          <a:p>
            <a:pPr algn="just">
              <a:defRPr/>
            </a:pPr>
            <a:endParaRPr lang="pt-BR" sz="2800" dirty="0">
              <a:latin typeface="Montserrat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- Um Deus Trinitário, que, mesmo tendo diferenças entre as Pessoas, mantém a igualdade de sua essência, sendo único.</a:t>
            </a:r>
          </a:p>
        </p:txBody>
      </p:sp>
      <p:pic>
        <p:nvPicPr>
          <p:cNvPr id="16" name="Picture 2" descr="As quatro leis da espiritualidade - A mente é maravilh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99" y="2971989"/>
            <a:ext cx="378286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6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382624" y="2637010"/>
            <a:ext cx="795670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Vivência das Virtudes</a:t>
            </a:r>
          </a:p>
          <a:p>
            <a:pPr algn="just">
              <a:defRPr/>
            </a:pPr>
            <a:endParaRPr lang="pt-BR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Para Vicente de Paulo é necessária a prática das virtudes para compreender e agir conforme Cristo Jesus, quer dizer, sendo a cada dia um sinal permanente e forte da vontade de Deus. </a:t>
            </a:r>
          </a:p>
        </p:txBody>
      </p:sp>
      <p:pic>
        <p:nvPicPr>
          <p:cNvPr id="19" name="Picture 2" descr="Resultado de imagem para ve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22" y="2805439"/>
            <a:ext cx="31797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64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73024" y="2861243"/>
            <a:ext cx="64373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O Missionário Vicentino deve viver e cultivar em as cinco Virtudes Vicentinas: </a:t>
            </a:r>
          </a:p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Humildade, Simplicidade, Zelo Apostólico, Mortificação, Mansidão.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78796"/>
            <a:ext cx="3143597" cy="39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7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" y="1715111"/>
            <a:ext cx="5266944" cy="515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6498336" y="2695759"/>
            <a:ext cx="49692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Essa Virtude nos ajuda a abraçar nossos talentos e colocá-los a serviço das outras pessoas, sobretudo aos mais Pobres.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41472E4-CC00-CE88-E0BF-BA7BD854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0313B48-5406-7457-8D4A-F9B08A66217E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Retângulo 7">
            <a:extLst>
              <a:ext uri="{FF2B5EF4-FFF2-40B4-BE49-F238E27FC236}">
                <a16:creationId xmlns:a16="http://schemas.microsoft.com/office/drawing/2014/main" id="{4416FCB9-CC6D-84E6-219E-C2F433FF6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8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" y="1703708"/>
            <a:ext cx="4929931" cy="467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5669280" y="2414862"/>
            <a:ext cx="51588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Essa Virtude de nossas ações nos permitirá uma aproximação do povo mais simples e vice-versa. </a:t>
            </a:r>
          </a:p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Vicente dizia “essa virtude que mais amo, eu a chamo de meu Evangelho.”</a:t>
            </a:r>
          </a:p>
          <a:p>
            <a:pPr>
              <a:defRPr/>
            </a:pPr>
            <a:endParaRPr lang="pt-BR" sz="2800" dirty="0">
              <a:latin typeface="Montserrat"/>
              <a:cs typeface="Arial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C352F17-19A8-E217-EAD3-00C612B485BF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566A86-24AC-6976-2CF9-12DBD3290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4" name="Retângulo 7">
            <a:extLst>
              <a:ext uri="{FF2B5EF4-FFF2-40B4-BE49-F238E27FC236}">
                <a16:creationId xmlns:a16="http://schemas.microsoft.com/office/drawing/2014/main" id="{576FA027-9DB4-52AA-1579-1199BA9D7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8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43334" y="1874728"/>
            <a:ext cx="62281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Essa Virtude é profundamente missionária, uma vez que se manifesta como disponibilidade, comprometimento com o serviço e a evangelização, mesmo quando as forças físicas já estão diminuindo.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4" y="1715111"/>
            <a:ext cx="4327222" cy="502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D65993A-A36E-DCCD-D239-EBB50AC5BFA3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Retângulo 7">
            <a:extLst>
              <a:ext uri="{FF2B5EF4-FFF2-40B4-BE49-F238E27FC236}">
                <a16:creationId xmlns:a16="http://schemas.microsoft.com/office/drawing/2014/main" id="{2D3C6E14-642E-86D8-7AFF-D7BC9F298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2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9" y="1715111"/>
            <a:ext cx="5559943" cy="497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6681216" y="3062960"/>
            <a:ext cx="51206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Essa Virtude que nos conduz a pensar primeiro nos outros, especialmente nos Pobres, antes de pensar em nós mesmos.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B62905-6933-B7F9-6A36-844011A7A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C91A14B-3649-0954-1753-5A16BDB0BA84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Retângulo 7">
            <a:extLst>
              <a:ext uri="{FF2B5EF4-FFF2-40B4-BE49-F238E27FC236}">
                <a16:creationId xmlns:a16="http://schemas.microsoft.com/office/drawing/2014/main" id="{156EDB58-B277-54AB-AE18-71BF83122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D6BC9383-E10A-410C-A46E-189CD3FE8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59F1084-AEB1-4312-B87B-D81F848D8136}"/>
              </a:ext>
            </a:extLst>
          </p:cNvPr>
          <p:cNvGrpSpPr/>
          <p:nvPr/>
        </p:nvGrpSpPr>
        <p:grpSpPr>
          <a:xfrm rot="5400000">
            <a:off x="4621540" y="3312663"/>
            <a:ext cx="6857997" cy="232673"/>
            <a:chOff x="0" y="6378264"/>
            <a:chExt cx="12192000" cy="30587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C9AD26D-FEBF-4A4B-90D7-C6AD4AEFA918}"/>
                </a:ext>
              </a:extLst>
            </p:cNvPr>
            <p:cNvSpPr/>
            <p:nvPr/>
          </p:nvSpPr>
          <p:spPr>
            <a:xfrm>
              <a:off x="0" y="6378264"/>
              <a:ext cx="12191998" cy="3058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02C62DAC-29D5-4232-91C6-D222F89C6E97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7B3ED004-2012-4130-B00B-DF2250722C53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3976EDA3-8AF0-417D-B32E-FB6617E69791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Retângulo 2"/>
          <p:cNvSpPr/>
          <p:nvPr/>
        </p:nvSpPr>
        <p:spPr>
          <a:xfrm>
            <a:off x="8126257" y="0"/>
            <a:ext cx="4065743" cy="6857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CFF523A-C0E0-4A4C-A226-3EAAADECCC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57" y="2083498"/>
            <a:ext cx="3042141" cy="306000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2D1E14B-39EC-4AB2-8006-513AE222CE78}"/>
              </a:ext>
            </a:extLst>
          </p:cNvPr>
          <p:cNvSpPr txBox="1">
            <a:spLocks/>
          </p:cNvSpPr>
          <p:nvPr/>
        </p:nvSpPr>
        <p:spPr>
          <a:xfrm>
            <a:off x="228850" y="2953789"/>
            <a:ext cx="7360455" cy="13194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ESPIRITUALIDADE DO VICENTINO MISSIONARIO</a:t>
            </a:r>
            <a:endParaRPr lang="pt-BR" altLang="pt-BR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6399" y="3026010"/>
            <a:ext cx="64233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Essa Virtude nos ajuda a construir a confiança uns nos outros, porque, quando somos amáveis, os que são tímidos se abrirão em relação a nós.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39" y="1715110"/>
            <a:ext cx="4468837" cy="486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159A524-B8F0-A19D-E48B-982875A648B7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Retângulo 7">
            <a:extLst>
              <a:ext uri="{FF2B5EF4-FFF2-40B4-BE49-F238E27FC236}">
                <a16:creationId xmlns:a16="http://schemas.microsoft.com/office/drawing/2014/main" id="{D5DFA975-0080-506F-FB9B-9D230F60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3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367798" y="2828549"/>
            <a:ext cx="85323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Vontade de Deus e confiança na Providência Divina.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É a vontade de Deus e a confiança na Providência Divina. Ozanam compreendia a vontade de Deus como uma ação do amor, pelo qual nós nos colocamos como filhos seus e cuidamos das coisas que pertencem ao Pai. </a:t>
            </a:r>
          </a:p>
        </p:txBody>
      </p:sp>
      <p:pic>
        <p:nvPicPr>
          <p:cNvPr id="19" name="Picture 9" descr="A caridade e a providência divina | Tarde com Ma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961671"/>
            <a:ext cx="2743199" cy="224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76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355601" y="2850397"/>
            <a:ext cx="87376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Responsabilidades 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Para Ozanam, quando as assumimos, não as assumimos para nós, mas para promover o bem aos outros. Ademais, a forma como agimos é que ditará os rumos e sucessos da obra em que trabalhamos. </a:t>
            </a: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  <p:pic>
        <p:nvPicPr>
          <p:cNvPr id="16" name="Picture 5" descr="Ozanam | Et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6" r="17027"/>
          <a:stretch>
            <a:fillRect/>
          </a:stretch>
        </p:blipFill>
        <p:spPr bwMode="auto">
          <a:xfrm>
            <a:off x="9920142" y="3001226"/>
            <a:ext cx="21177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2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411796" y="2025064"/>
            <a:ext cx="84515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latin typeface="Montserrat"/>
                <a:cs typeface="Arial" charset="0"/>
              </a:rPr>
              <a:t>Virtudes teologais:</a:t>
            </a:r>
            <a:endParaRPr lang="pt-BR" sz="2800" dirty="0">
              <a:latin typeface="Montserrat"/>
              <a:cs typeface="Arial" charset="0"/>
            </a:endParaRPr>
          </a:p>
          <a:p>
            <a:pPr algn="just">
              <a:defRPr/>
            </a:pPr>
            <a:endParaRPr lang="pt-BR" sz="2800" dirty="0">
              <a:latin typeface="Montserrat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Fé, Esperança e Caridade. </a:t>
            </a:r>
          </a:p>
          <a:p>
            <a:pPr algn="just">
              <a:defRPr/>
            </a:pPr>
            <a:endParaRPr lang="pt-BR" sz="2800" dirty="0">
              <a:latin typeface="Montserrat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Frederico Ozanam destaca que são essenciais para se viver intensamente a espiritualidade.</a:t>
            </a:r>
            <a:r>
              <a:rPr lang="pt-BR" sz="2600" dirty="0">
                <a:latin typeface="+mn-lt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269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09588" y="1850453"/>
            <a:ext cx="799306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>
                <a:latin typeface="Montserrat"/>
                <a:cs typeface="Arial" charset="0"/>
              </a:rPr>
              <a:t>Virtudes teologais</a:t>
            </a:r>
            <a:endParaRPr lang="pt-BR" sz="2800" dirty="0">
              <a:latin typeface="Montserrat"/>
              <a:cs typeface="Arial" charset="0"/>
            </a:endParaRPr>
          </a:p>
          <a:p>
            <a:pPr algn="just">
              <a:defRPr/>
            </a:pPr>
            <a:endParaRPr lang="pt-BR" sz="2600" dirty="0">
              <a:latin typeface="+mn-lt"/>
              <a:cs typeface="Arial" charset="0"/>
            </a:endParaRPr>
          </a:p>
        </p:txBody>
      </p:sp>
      <p:pic>
        <p:nvPicPr>
          <p:cNvPr id="19" name="Picture 4" descr="F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6" y="4226736"/>
            <a:ext cx="21796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4259314" y="3294317"/>
            <a:ext cx="675873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latin typeface="Montserrat"/>
                <a:cs typeface="Arial" charset="0"/>
              </a:rPr>
              <a:t>A fé </a:t>
            </a:r>
            <a:r>
              <a:rPr lang="pt-BR" sz="2800" dirty="0">
                <a:latin typeface="Montserrat"/>
                <a:cs typeface="Arial" charset="0"/>
              </a:rPr>
              <a:t>é um elemento importante não somente no âmbito da religião, mas também nas inter-relações humanas, no contato com o outro. </a:t>
            </a:r>
          </a:p>
          <a:p>
            <a:pPr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61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" y="2402114"/>
            <a:ext cx="3752849" cy="36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2"/>
          <p:cNvSpPr>
            <a:spLocks noChangeArrowheads="1"/>
          </p:cNvSpPr>
          <p:nvPr/>
        </p:nvSpPr>
        <p:spPr bwMode="auto">
          <a:xfrm>
            <a:off x="4169665" y="2456213"/>
            <a:ext cx="755904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latin typeface="Montserrat"/>
                <a:cs typeface="Arial" charset="0"/>
              </a:rPr>
              <a:t>A esperança:</a:t>
            </a:r>
          </a:p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sabemos que está muito ligada àquilo em que se acredita. </a:t>
            </a:r>
          </a:p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Por causa disso, Ozanam e seus companheiros resgataram para si o trabalho de acolhimento e ajuda aos Pobres, confiantes nas orientações do Evangelho de Deus. </a:t>
            </a:r>
          </a:p>
        </p:txBody>
      </p:sp>
    </p:spTree>
    <p:extLst>
      <p:ext uri="{BB962C8B-B14F-4D97-AF65-F5344CB8AC3E}">
        <p14:creationId xmlns:p14="http://schemas.microsoft.com/office/powerpoint/2010/main" val="851568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3" descr="Resultado de imagem para pob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42" y="1676084"/>
            <a:ext cx="5497513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231199" y="4958306"/>
            <a:ext cx="119608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latin typeface="Montserrat"/>
                <a:cs typeface="Arial" charset="0"/>
              </a:rPr>
              <a:t>A Caridade:</a:t>
            </a:r>
            <a:r>
              <a:rPr lang="pt-BR" sz="2800" dirty="0">
                <a:latin typeface="Montserrat"/>
                <a:cs typeface="Arial" charset="0"/>
              </a:rPr>
              <a:t> virtude que move a ação de Ozanam e seus companheiros. Nela, ele vê a possibilidade mais profunda de agir e estar com Deus ao mesmo tempo.</a:t>
            </a:r>
          </a:p>
          <a:p>
            <a:pPr>
              <a:defRPr/>
            </a:pP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1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436099" y="2613105"/>
            <a:ext cx="665401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É 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a espiritualidade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cristã, a espiritualidade do próprio Jesus Cristo. Está alicerçada e centralizada no mistério de encarnação, vida, morte e ressurreição de Jesus, sendo a base para a vida de todos os cristãos. </a:t>
            </a:r>
          </a:p>
        </p:txBody>
      </p:sp>
      <p:pic>
        <p:nvPicPr>
          <p:cNvPr id="16" name="Picture 5" descr="Viagens, autoconhecimento e espiritualidade. Tudo isso em um mochil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2" y="2550508"/>
            <a:ext cx="336867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43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5" descr="Imaculada Conceição de Maria - A12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32688"/>
            <a:ext cx="3455988" cy="426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2"/>
          <p:cNvSpPr>
            <a:spLocks noChangeArrowheads="1"/>
          </p:cNvSpPr>
          <p:nvPr/>
        </p:nvSpPr>
        <p:spPr bwMode="auto">
          <a:xfrm>
            <a:off x="4279392" y="2090282"/>
            <a:ext cx="7413873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Maria </a:t>
            </a:r>
          </a:p>
          <a:p>
            <a:pPr algn="just">
              <a:defRPr/>
            </a:pP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cs typeface="Arial" charset="0"/>
            </a:endParaRPr>
          </a:p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A Mãe de Nosso Senhor Jesus Cristo, por quem Ozanam tinha extrema devoção e carinho. Ozanam tinha seu olhar nos exemplos de cuidado e ação da Virgem Maria, pois ela tinha seguido à risca o caminho da obediência total a Deus. </a:t>
            </a:r>
          </a:p>
          <a:p>
            <a:pPr algn="ctr">
              <a:defRPr/>
            </a:pP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6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407988" y="2476886"/>
            <a:ext cx="655161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Ao observarmos os pontos da experiência espiritual de São Vicente e de Frederico Ozanam, percebemos a preocupação não só com as dimensões espirituais daqueles que são servidores atuantes dos Pobres, mas também com as dimensões humanas.  </a:t>
            </a:r>
          </a:p>
        </p:txBody>
      </p:sp>
      <p:pic>
        <p:nvPicPr>
          <p:cNvPr id="16" name="Picture 5" descr="Conheça 5 Grupos de Apoio aos pais de Dependentes Químicos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2" y="2456213"/>
            <a:ext cx="3152775" cy="320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8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377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1447800" y="3248033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De todos os elementos que compõe uma Missão, a espiritualidade sem dúvida é um dos mais importantes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  <a:cs typeface="Arial" charset="0"/>
              </a:rPr>
              <a:t>.</a:t>
            </a:r>
          </a:p>
        </p:txBody>
      </p:sp>
      <p:pic>
        <p:nvPicPr>
          <p:cNvPr id="16" name="Picture 6" descr="Resultado de imagem para imagenes de amor - mansid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13" y="3044787"/>
            <a:ext cx="3384550" cy="280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215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79831" y="4269542"/>
            <a:ext cx="116323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Na vida espiritual vicentina, o ponto de partida é perceber que Deus tem um olhar especial para com os mais carentes, e que esse mesmo olhar de atenção e cuidado precisa ser manifestado no serviço que prestamos a eles. </a:t>
            </a:r>
          </a:p>
        </p:txBody>
      </p:sp>
      <p:pic>
        <p:nvPicPr>
          <p:cNvPr id="19" name="Picture 4" descr="Crítica | Vida Após a Morte debate o tema misturando ceticismo com o  paranormal - Canal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03" y="1766697"/>
            <a:ext cx="43195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8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6" y="1068780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356467" y="4382279"/>
            <a:ext cx="1175846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Vale lembrar que, no caminho espiritual, tanto ganhamos quanto doamos. O Vicentino que se permite ser usado como instrumento de Deus no meio do mundo cumpre bem todos os papéis e compromissos desta breve vida vicentina. </a:t>
            </a:r>
          </a:p>
        </p:txBody>
      </p:sp>
      <p:pic>
        <p:nvPicPr>
          <p:cNvPr id="16" name="Picture 4" descr="Resultado de imagem para imagem do servir com am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 b="3737"/>
          <a:stretch>
            <a:fillRect/>
          </a:stretch>
        </p:blipFill>
        <p:spPr bwMode="auto">
          <a:xfrm>
            <a:off x="4109242" y="1789892"/>
            <a:ext cx="397351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5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A1AE70B-C4C8-4127-A3A2-4B5E00160C0B}"/>
              </a:ext>
            </a:extLst>
          </p:cNvPr>
          <p:cNvSpPr/>
          <p:nvPr/>
        </p:nvSpPr>
        <p:spPr>
          <a:xfrm>
            <a:off x="465222" y="912434"/>
            <a:ext cx="10780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sz="4000" b="1" dirty="0">
                <a:solidFill>
                  <a:srgbClr val="0070C0"/>
                </a:solidFill>
                <a:latin typeface="Garamond" panose="02020404030301010803" pitchFamily="18" charset="0"/>
              </a:rPr>
              <a:t>CONCLUINDO</a:t>
            </a:r>
            <a:endParaRPr lang="pt-BR" sz="4000" dirty="0">
              <a:latin typeface="Montserrat"/>
            </a:endParaRPr>
          </a:p>
        </p:txBody>
      </p:sp>
      <p:grpSp>
        <p:nvGrpSpPr>
          <p:cNvPr id="5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268225" y="2325604"/>
            <a:ext cx="10977292" cy="40286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 oração é a forma direta de dialogar, a partir da fé, com Deus e seus santos, e pode ser pessoal ou comunitária. </a:t>
            </a:r>
          </a:p>
          <a:p>
            <a:pPr marL="0" indent="0" algn="just">
              <a:buNone/>
            </a:pPr>
            <a:r>
              <a:rPr lang="pt-BR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Nela precisamos expressar com sinceridade e consciência tudo que se passa em nossa vida, na vida do grupo ou movimento. </a:t>
            </a:r>
          </a:p>
          <a:p>
            <a:pPr marL="0" indent="0" algn="just">
              <a:buNone/>
            </a:pPr>
            <a:r>
              <a:rPr lang="pt-BR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Rezamos na busca de esclarecer e achar respostas e caminhos que nos levam ao encontro de Deus e a viver em plena harmonia, mesmo que envoltos a certos conflitos e adversidades. </a:t>
            </a:r>
          </a:p>
        </p:txBody>
      </p:sp>
    </p:spTree>
    <p:extLst>
      <p:ext uri="{BB962C8B-B14F-4D97-AF65-F5344CB8AC3E}">
        <p14:creationId xmlns:p14="http://schemas.microsoft.com/office/powerpoint/2010/main" val="3276040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75C4FD3-8A23-4170-9D91-4D4B3C8FE43E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F27E93-A654-4FBB-BEBE-D8DA7E08E125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D4AAACE4-E90F-4A52-8617-9D469A802C7C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A6CE31F-AD77-4616-B330-B72BB36F4CA5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26EC8621-2C05-40EC-98D5-A67FF1F8CBA7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" name="Retângulo 1"/>
          <p:cNvSpPr/>
          <p:nvPr/>
        </p:nvSpPr>
        <p:spPr>
          <a:xfrm>
            <a:off x="0" y="4625542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Louvado Seja Nosso Senhor Jesus Cristo! </a:t>
            </a:r>
          </a:p>
          <a:p>
            <a:pPr algn="ctr" defTabSz="685800">
              <a:defRPr/>
            </a:pPr>
            <a:r>
              <a:rPr lang="pt-BR" sz="2800" b="1" dirty="0">
                <a:solidFill>
                  <a:srgbClr val="0070C0"/>
                </a:solidFill>
                <a:latin typeface="Montserrat"/>
                <a:cs typeface="Arial" panose="020B0604020202020204" pitchFamily="34" charset="0"/>
              </a:rPr>
              <a:t>ecafo@ssvpbrasil.org.br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67" y="1065324"/>
            <a:ext cx="5352866" cy="273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0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377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329184" y="2424467"/>
            <a:ext cx="109362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A vivência da espiritualidade em âmbito pessoal e coletivo pelos missionários, antes e durante as Missões, é combustível para encarar os desafios próprios do cotidiano. </a:t>
            </a:r>
          </a:p>
        </p:txBody>
      </p:sp>
      <p:pic>
        <p:nvPicPr>
          <p:cNvPr id="20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44" y="3860242"/>
            <a:ext cx="4176712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22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377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353569" y="2817146"/>
            <a:ext cx="691797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Para melhor realização das atividades missionárias, precisamos entender bem o que cabe a nós, enquanto leigos e leigas, inseridos na Igreja e com sua autorização, realizar dentro e fora do processo de Missão.</a:t>
            </a:r>
          </a:p>
        </p:txBody>
      </p:sp>
      <p:pic>
        <p:nvPicPr>
          <p:cNvPr id="16" name="Picture 13" descr="MISSIONÁR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43" y="1790033"/>
            <a:ext cx="3744913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9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377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268224" y="4602228"/>
            <a:ext cx="116311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O Espírito Santo é criativo e inspirou e inspira de forma belíssima na Igreja uma série de expressões de espiritualidade bem diferenciadas. Cada uma delas tem sua importância e seu papel na Igreja. </a:t>
            </a:r>
          </a:p>
        </p:txBody>
      </p:sp>
      <p:pic>
        <p:nvPicPr>
          <p:cNvPr id="19" name="Picture 5" descr="https://cleofas.com.br/wp-content/uploads/2016/05/espirito-sa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08" y="1710743"/>
            <a:ext cx="316865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52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377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280416" y="2336374"/>
            <a:ext cx="682752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Como vicentinos e vicentinas, temos uma espiritualidade diferenciada, que precisa estar muito bem expressa e visível em nossos trabalhos, seja nas Missões Vicentinas seja em nossas conferências e em outros trabalhos.</a:t>
            </a:r>
          </a:p>
        </p:txBody>
      </p:sp>
      <p:pic>
        <p:nvPicPr>
          <p:cNvPr id="16" name="Picture 3" descr="MISSIONÁ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38" y="1965995"/>
            <a:ext cx="32607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94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377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etângulo 2"/>
          <p:cNvSpPr>
            <a:spLocks noChangeArrowheads="1"/>
          </p:cNvSpPr>
          <p:nvPr/>
        </p:nvSpPr>
        <p:spPr bwMode="auto">
          <a:xfrm>
            <a:off x="280266" y="4947745"/>
            <a:ext cx="116314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000" dirty="0">
                <a:latin typeface="+mn-lt"/>
                <a:cs typeface="Arial" charset="0"/>
              </a:rPr>
              <a:t>Nossa espiritualidade vicentina está baseada na forma como São Vicente, Frederico Ozanam e seus companheiros enxergaram a Deus e os Pobres.</a:t>
            </a:r>
          </a:p>
        </p:txBody>
      </p:sp>
      <p:pic>
        <p:nvPicPr>
          <p:cNvPr id="19" name="Picture 2" descr="E:\c353e865-ea95-4646-af52-728f4b1f01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b="224"/>
          <a:stretch>
            <a:fillRect/>
          </a:stretch>
        </p:blipFill>
        <p:spPr bwMode="auto">
          <a:xfrm>
            <a:off x="4137819" y="1647326"/>
            <a:ext cx="3916362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5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D207996-2EEA-D6D9-EABC-0733B4F7009D}"/>
              </a:ext>
            </a:extLst>
          </p:cNvPr>
          <p:cNvSpPr/>
          <p:nvPr/>
        </p:nvSpPr>
        <p:spPr>
          <a:xfrm>
            <a:off x="0" y="-1"/>
            <a:ext cx="12192000" cy="895547"/>
          </a:xfrm>
          <a:prstGeom prst="rect">
            <a:avLst/>
          </a:prstGeom>
          <a:solidFill>
            <a:srgbClr val="0053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latin typeface="Garamond" panose="02020404030301010803" pitchFamily="18" charset="0"/>
                <a:cs typeface="Arial" charset="0"/>
              </a:rPr>
              <a:t>FORMAÇÃO MISSIONÁRIA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grpSp>
        <p:nvGrpSpPr>
          <p:cNvPr id="6" name="Agrupar 9">
            <a:extLst>
              <a:ext uri="{FF2B5EF4-FFF2-40B4-BE49-F238E27FC236}">
                <a16:creationId xmlns:a16="http://schemas.microsoft.com/office/drawing/2014/main" id="{3C7C247B-69D4-4FEB-B445-B2EE42158E43}"/>
              </a:ext>
            </a:extLst>
          </p:cNvPr>
          <p:cNvGrpSpPr/>
          <p:nvPr/>
        </p:nvGrpSpPr>
        <p:grpSpPr>
          <a:xfrm>
            <a:off x="0" y="6404994"/>
            <a:ext cx="12192000" cy="249336"/>
            <a:chOff x="0" y="6356350"/>
            <a:chExt cx="12192000" cy="32777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13C6FE2-95ED-4250-831E-0C27D28AE072}"/>
                </a:ext>
              </a:extLst>
            </p:cNvPr>
            <p:cNvSpPr/>
            <p:nvPr/>
          </p:nvSpPr>
          <p:spPr>
            <a:xfrm>
              <a:off x="0" y="6356350"/>
              <a:ext cx="12192000" cy="327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11">
              <a:extLst>
                <a:ext uri="{FF2B5EF4-FFF2-40B4-BE49-F238E27FC236}">
                  <a16:creationId xmlns:a16="http://schemas.microsoft.com/office/drawing/2014/main" id="{8B0D13BB-50B1-4F35-B7EF-B8B92891C4EB}"/>
                </a:ext>
              </a:extLst>
            </p:cNvPr>
            <p:cNvGrpSpPr/>
            <p:nvPr/>
          </p:nvGrpSpPr>
          <p:grpSpPr>
            <a:xfrm>
              <a:off x="0" y="6431661"/>
              <a:ext cx="12192000" cy="185708"/>
              <a:chOff x="0" y="6251188"/>
              <a:chExt cx="12192000" cy="185708"/>
            </a:xfrm>
          </p:grpSpPr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12B1D4BE-29C5-469B-A42A-F0F67AF4960D}"/>
                  </a:ext>
                </a:extLst>
              </p:cNvPr>
              <p:cNvSpPr/>
              <p:nvPr/>
            </p:nvSpPr>
            <p:spPr>
              <a:xfrm>
                <a:off x="0" y="6251188"/>
                <a:ext cx="6096000" cy="185708"/>
              </a:xfrm>
              <a:prstGeom prst="rect">
                <a:avLst/>
              </a:prstGeom>
              <a:solidFill>
                <a:srgbClr val="008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60D00861-7EDB-4CF7-B1D4-4284FB9C6800}"/>
                  </a:ext>
                </a:extLst>
              </p:cNvPr>
              <p:cNvSpPr/>
              <p:nvPr/>
            </p:nvSpPr>
            <p:spPr>
              <a:xfrm>
                <a:off x="6096000" y="6251188"/>
                <a:ext cx="6096000" cy="185708"/>
              </a:xfrm>
              <a:prstGeom prst="rect">
                <a:avLst/>
              </a:prstGeom>
              <a:solidFill>
                <a:srgbClr val="F1B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661C849-E313-4CEF-AA3D-959117559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863" y="951203"/>
            <a:ext cx="1502004" cy="1505010"/>
          </a:xfrm>
          <a:prstGeom prst="rect">
            <a:avLst/>
          </a:prstGeom>
        </p:spPr>
      </p:pic>
      <p:sp>
        <p:nvSpPr>
          <p:cNvPr id="17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7399" y="11558862"/>
            <a:ext cx="13462000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/>
            <a:r>
              <a:rPr lang="pt-BR" sz="2800" b="1" dirty="0">
                <a:latin typeface="Montserrat"/>
              </a:rPr>
              <a:t>Objetivo geral do Departamento Missionário: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na SSVP a consciência de que não há discipulado sem missão; não há discipulado sem comprometimento, sem alegria, motivação e amor.</a:t>
            </a:r>
          </a:p>
          <a:p>
            <a:pPr fontAlgn="base"/>
            <a:r>
              <a:rPr lang="pt-BR" sz="2800" dirty="0">
                <a:latin typeface="Montserrat"/>
              </a:rPr>
              <a:t> </a:t>
            </a:r>
          </a:p>
          <a:p>
            <a:pPr fontAlgn="base"/>
            <a:r>
              <a:rPr lang="pt-BR" sz="2800" b="1" dirty="0">
                <a:latin typeface="Montserrat"/>
              </a:rPr>
              <a:t>Objetivos específicos:</a:t>
            </a:r>
            <a:endParaRPr lang="pt-BR" sz="2800" dirty="0">
              <a:latin typeface="Montserrat"/>
            </a:endParaRPr>
          </a:p>
          <a:p>
            <a:pPr fontAlgn="base"/>
            <a:r>
              <a:rPr lang="pt-BR" sz="2800" dirty="0">
                <a:latin typeface="Montserrat"/>
              </a:rPr>
              <a:t>Despertar a comunidade para o carisma vicentino: </a:t>
            </a:r>
            <a:r>
              <a:rPr lang="pt-BR" sz="2800" u="sng" dirty="0">
                <a:latin typeface="Montserrat"/>
              </a:rPr>
              <a:t>amar servindo</a:t>
            </a:r>
            <a:r>
              <a:rPr lang="pt-BR" sz="2800" dirty="0">
                <a:latin typeface="Montserrat"/>
              </a:rPr>
              <a:t>;</a:t>
            </a:r>
          </a:p>
          <a:p>
            <a:pPr fontAlgn="base"/>
            <a:r>
              <a:rPr lang="pt-BR" sz="2800" dirty="0">
                <a:latin typeface="Montserrat"/>
              </a:rPr>
              <a:t>Divulgar o Carisma Vicentino para a comunidade e o clero;</a:t>
            </a:r>
          </a:p>
          <a:p>
            <a:pPr fontAlgn="base"/>
            <a:r>
              <a:rPr lang="pt-BR" sz="2800" dirty="0">
                <a:latin typeface="Montserrat"/>
              </a:rPr>
              <a:t>Reanimar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Evangelizar vicentinos e não vicentinos;</a:t>
            </a:r>
          </a:p>
          <a:p>
            <a:pPr fontAlgn="base"/>
            <a:r>
              <a:rPr lang="pt-BR" sz="2800" dirty="0">
                <a:latin typeface="Montserrat"/>
              </a:rPr>
              <a:t>Buscar e formar pessoas para as ações missionárias;</a:t>
            </a:r>
          </a:p>
          <a:p>
            <a:pPr fontAlgn="base"/>
            <a:r>
              <a:rPr lang="pt-BR" sz="2800" dirty="0">
                <a:latin typeface="Montserrat"/>
              </a:rPr>
              <a:t>Fortalecer a motivação e o entusiasmo para manter acesa a chama da espiritualidade vicentina;</a:t>
            </a:r>
          </a:p>
          <a:p>
            <a:pPr fontAlgn="base"/>
            <a:r>
              <a:rPr lang="pt-BR" sz="2800" dirty="0">
                <a:latin typeface="Montserrat"/>
              </a:rPr>
              <a:t>Fortalecer a Unidade dentro da SSVP, incentivando a reativação e fundação de Unidades Vicentinas;</a:t>
            </a:r>
          </a:p>
          <a:p>
            <a:pPr fontAlgn="base"/>
            <a:r>
              <a:rPr lang="pt-BR" sz="2800" dirty="0">
                <a:latin typeface="Montserrat"/>
              </a:rPr>
              <a:t>Visitar os membros afastados e, estando eles em condições, incentivar o seu retorno à SSVP;</a:t>
            </a:r>
          </a:p>
          <a:p>
            <a:pPr fontAlgn="base"/>
            <a:r>
              <a:rPr lang="pt-BR" sz="2800" dirty="0">
                <a:latin typeface="Montserrat"/>
              </a:rPr>
              <a:t>Desenvolver nos vicentinos o espírito e o impulso missionário;</a:t>
            </a:r>
          </a:p>
          <a:p>
            <a:pPr fontAlgn="base"/>
            <a:r>
              <a:rPr lang="pt-BR" sz="2800" dirty="0">
                <a:latin typeface="Montserrat"/>
              </a:rPr>
              <a:t>Despertar para a necessidade de amar a nossa causa.</a:t>
            </a:r>
            <a:endParaRPr lang="pt-BR" altLang="pt-BR" sz="2800" dirty="0">
              <a:solidFill>
                <a:srgbClr val="0070C0"/>
              </a:solidFill>
              <a:latin typeface="Montserrat"/>
            </a:endParaRPr>
          </a:p>
        </p:txBody>
      </p:sp>
      <p:sp>
        <p:nvSpPr>
          <p:cNvPr id="14" name="Retângulo 7">
            <a:extLst>
              <a:ext uri="{FF2B5EF4-FFF2-40B4-BE49-F238E27FC236}">
                <a16:creationId xmlns:a16="http://schemas.microsoft.com/office/drawing/2014/main" id="{874D287D-9638-4DCA-8CDC-B03F081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377"/>
            <a:ext cx="120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70C0"/>
                </a:solidFill>
                <a:latin typeface="Garamond" panose="02020404030301010803" pitchFamily="18" charset="0"/>
              </a:rPr>
              <a:t>Espiritualidade Do Vicentino Missionário</a:t>
            </a:r>
            <a:endParaRPr lang="pt-BR" altLang="pt-BR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tângulo 2"/>
          <p:cNvSpPr>
            <a:spLocks noChangeArrowheads="1"/>
          </p:cNvSpPr>
          <p:nvPr/>
        </p:nvSpPr>
        <p:spPr bwMode="auto">
          <a:xfrm>
            <a:off x="4791456" y="3006196"/>
            <a:ext cx="68397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800" dirty="0">
                <a:latin typeface="Montserrat"/>
                <a:cs typeface="Arial" charset="0"/>
              </a:rPr>
              <a:t>Segundo o olhar espiritual de São Vicente, para ser um bom cristão, missionário e vicentino, necessitamos cumprir e praticar alguns princípios importantes da Fé.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8" y="2122804"/>
            <a:ext cx="2932472" cy="404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1019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5731</Words>
  <Application>Microsoft Office PowerPoint</Application>
  <PresentationFormat>Widescreen</PresentationFormat>
  <Paragraphs>558</Paragraphs>
  <Slides>33</Slides>
  <Notes>32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césar custódio da silva</cp:lastModifiedBy>
  <cp:revision>189</cp:revision>
  <dcterms:created xsi:type="dcterms:W3CDTF">2022-08-23T14:33:21Z</dcterms:created>
  <dcterms:modified xsi:type="dcterms:W3CDTF">2024-08-20T12:01:00Z</dcterms:modified>
</cp:coreProperties>
</file>