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020" r:id="rId2"/>
    <p:sldId id="1106" r:id="rId3"/>
    <p:sldId id="1107" r:id="rId4"/>
    <p:sldId id="1108" r:id="rId5"/>
    <p:sldId id="1128" r:id="rId6"/>
    <p:sldId id="1109" r:id="rId7"/>
    <p:sldId id="1129" r:id="rId8"/>
    <p:sldId id="1111" r:id="rId9"/>
    <p:sldId id="1110" r:id="rId10"/>
    <p:sldId id="1130" r:id="rId11"/>
    <p:sldId id="1131" r:id="rId12"/>
    <p:sldId id="1112" r:id="rId13"/>
    <p:sldId id="1132" r:id="rId14"/>
    <p:sldId id="1113" r:id="rId15"/>
    <p:sldId id="1133" r:id="rId16"/>
    <p:sldId id="1134" r:id="rId17"/>
    <p:sldId id="1114" r:id="rId18"/>
    <p:sldId id="1135" r:id="rId19"/>
    <p:sldId id="1115" r:id="rId20"/>
    <p:sldId id="1116" r:id="rId21"/>
    <p:sldId id="1117" r:id="rId22"/>
    <p:sldId id="1118" r:id="rId23"/>
    <p:sldId id="1119" r:id="rId24"/>
    <p:sldId id="1136" r:id="rId25"/>
    <p:sldId id="1120" r:id="rId26"/>
    <p:sldId id="1137" r:id="rId27"/>
    <p:sldId id="1121" r:id="rId28"/>
    <p:sldId id="1123" r:id="rId29"/>
    <p:sldId id="1122" r:id="rId30"/>
    <p:sldId id="1124" r:id="rId31"/>
    <p:sldId id="1125" r:id="rId32"/>
    <p:sldId id="1126" r:id="rId33"/>
    <p:sldId id="1138" r:id="rId34"/>
    <p:sldId id="1127" r:id="rId35"/>
    <p:sldId id="1139" r:id="rId36"/>
    <p:sldId id="1140" r:id="rId37"/>
    <p:sldId id="302"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ta da Microsoft" initials="CdM" lastIdx="0" clrIdx="0">
    <p:extLst>
      <p:ext uri="{19B8F6BF-5375-455C-9EA6-DF929625EA0E}">
        <p15:presenceInfo xmlns:p15="http://schemas.microsoft.com/office/powerpoint/2012/main" userId="c29953303be72a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2579" autoAdjust="0"/>
  </p:normalViewPr>
  <p:slideViewPr>
    <p:cSldViewPr snapToGrid="0">
      <p:cViewPr varScale="1">
        <p:scale>
          <a:sx n="72" d="100"/>
          <a:sy n="72" d="100"/>
        </p:scale>
        <p:origin x="4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AFCD-46DF-4B76-990C-698C333ACC10}" type="datetimeFigureOut">
              <a:rPr lang="pt-BR" smtClean="0"/>
              <a:t>20/08/2024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1D683-805F-4558-A1F8-9B1123409F06}" type="slidenum">
              <a:rPr lang="pt-BR" smtClean="0"/>
              <a:t>‹nº›</a:t>
            </a:fld>
            <a:endParaRPr lang="pt-BR"/>
          </a:p>
        </p:txBody>
      </p:sp>
    </p:spTree>
    <p:extLst>
      <p:ext uri="{BB962C8B-B14F-4D97-AF65-F5344CB8AC3E}">
        <p14:creationId xmlns:p14="http://schemas.microsoft.com/office/powerpoint/2010/main" val="22166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CC1DC4E-A6C2-41F2-AAA0-F6053844181F}" type="slidenum">
              <a:rPr lang="pt-BR" smtClean="0"/>
              <a:t>2</a:t>
            </a:fld>
            <a:endParaRPr lang="pt-BR"/>
          </a:p>
        </p:txBody>
      </p:sp>
    </p:spTree>
    <p:extLst>
      <p:ext uri="{BB962C8B-B14F-4D97-AF65-F5344CB8AC3E}">
        <p14:creationId xmlns:p14="http://schemas.microsoft.com/office/powerpoint/2010/main" val="150940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11</a:t>
            </a:fld>
            <a:endParaRPr lang="pt-BR"/>
          </a:p>
        </p:txBody>
      </p:sp>
    </p:spTree>
    <p:extLst>
      <p:ext uri="{BB962C8B-B14F-4D97-AF65-F5344CB8AC3E}">
        <p14:creationId xmlns:p14="http://schemas.microsoft.com/office/powerpoint/2010/main" val="184749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12</a:t>
            </a:fld>
            <a:endParaRPr lang="pt-BR"/>
          </a:p>
        </p:txBody>
      </p:sp>
    </p:spTree>
    <p:extLst>
      <p:ext uri="{BB962C8B-B14F-4D97-AF65-F5344CB8AC3E}">
        <p14:creationId xmlns:p14="http://schemas.microsoft.com/office/powerpoint/2010/main" val="221941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13</a:t>
            </a:fld>
            <a:endParaRPr lang="pt-BR"/>
          </a:p>
        </p:txBody>
      </p:sp>
    </p:spTree>
    <p:extLst>
      <p:ext uri="{BB962C8B-B14F-4D97-AF65-F5344CB8AC3E}">
        <p14:creationId xmlns:p14="http://schemas.microsoft.com/office/powerpoint/2010/main" val="2343568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14</a:t>
            </a:fld>
            <a:endParaRPr lang="pt-BR"/>
          </a:p>
        </p:txBody>
      </p:sp>
    </p:spTree>
    <p:extLst>
      <p:ext uri="{BB962C8B-B14F-4D97-AF65-F5344CB8AC3E}">
        <p14:creationId xmlns:p14="http://schemas.microsoft.com/office/powerpoint/2010/main" val="2885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15</a:t>
            </a:fld>
            <a:endParaRPr lang="pt-BR"/>
          </a:p>
        </p:txBody>
      </p:sp>
    </p:spTree>
    <p:extLst>
      <p:ext uri="{BB962C8B-B14F-4D97-AF65-F5344CB8AC3E}">
        <p14:creationId xmlns:p14="http://schemas.microsoft.com/office/powerpoint/2010/main" val="177085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16</a:t>
            </a:fld>
            <a:endParaRPr lang="pt-BR"/>
          </a:p>
        </p:txBody>
      </p:sp>
    </p:spTree>
    <p:extLst>
      <p:ext uri="{BB962C8B-B14F-4D97-AF65-F5344CB8AC3E}">
        <p14:creationId xmlns:p14="http://schemas.microsoft.com/office/powerpoint/2010/main" val="3890430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17</a:t>
            </a:fld>
            <a:endParaRPr lang="pt-BR"/>
          </a:p>
        </p:txBody>
      </p:sp>
    </p:spTree>
    <p:extLst>
      <p:ext uri="{BB962C8B-B14F-4D97-AF65-F5344CB8AC3E}">
        <p14:creationId xmlns:p14="http://schemas.microsoft.com/office/powerpoint/2010/main" val="272884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18</a:t>
            </a:fld>
            <a:endParaRPr lang="pt-BR"/>
          </a:p>
        </p:txBody>
      </p:sp>
    </p:spTree>
    <p:extLst>
      <p:ext uri="{BB962C8B-B14F-4D97-AF65-F5344CB8AC3E}">
        <p14:creationId xmlns:p14="http://schemas.microsoft.com/office/powerpoint/2010/main" val="27743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19</a:t>
            </a:fld>
            <a:endParaRPr lang="pt-BR"/>
          </a:p>
        </p:txBody>
      </p:sp>
    </p:spTree>
    <p:extLst>
      <p:ext uri="{BB962C8B-B14F-4D97-AF65-F5344CB8AC3E}">
        <p14:creationId xmlns:p14="http://schemas.microsoft.com/office/powerpoint/2010/main" val="60989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20</a:t>
            </a:fld>
            <a:endParaRPr lang="pt-BR"/>
          </a:p>
        </p:txBody>
      </p:sp>
    </p:spTree>
    <p:extLst>
      <p:ext uri="{BB962C8B-B14F-4D97-AF65-F5344CB8AC3E}">
        <p14:creationId xmlns:p14="http://schemas.microsoft.com/office/powerpoint/2010/main" val="88199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a:t>
            </a:fld>
            <a:endParaRPr lang="pt-BR"/>
          </a:p>
        </p:txBody>
      </p:sp>
    </p:spTree>
    <p:extLst>
      <p:ext uri="{BB962C8B-B14F-4D97-AF65-F5344CB8AC3E}">
        <p14:creationId xmlns:p14="http://schemas.microsoft.com/office/powerpoint/2010/main" val="1859682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21</a:t>
            </a:fld>
            <a:endParaRPr lang="pt-BR"/>
          </a:p>
        </p:txBody>
      </p:sp>
    </p:spTree>
    <p:extLst>
      <p:ext uri="{BB962C8B-B14F-4D97-AF65-F5344CB8AC3E}">
        <p14:creationId xmlns:p14="http://schemas.microsoft.com/office/powerpoint/2010/main" val="43925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22</a:t>
            </a:fld>
            <a:endParaRPr lang="pt-BR"/>
          </a:p>
        </p:txBody>
      </p:sp>
    </p:spTree>
    <p:extLst>
      <p:ext uri="{BB962C8B-B14F-4D97-AF65-F5344CB8AC3E}">
        <p14:creationId xmlns:p14="http://schemas.microsoft.com/office/powerpoint/2010/main" val="5720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23</a:t>
            </a:fld>
            <a:endParaRPr lang="pt-BR"/>
          </a:p>
        </p:txBody>
      </p:sp>
    </p:spTree>
    <p:extLst>
      <p:ext uri="{BB962C8B-B14F-4D97-AF65-F5344CB8AC3E}">
        <p14:creationId xmlns:p14="http://schemas.microsoft.com/office/powerpoint/2010/main" val="110693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24</a:t>
            </a:fld>
            <a:endParaRPr lang="pt-BR"/>
          </a:p>
        </p:txBody>
      </p:sp>
    </p:spTree>
    <p:extLst>
      <p:ext uri="{BB962C8B-B14F-4D97-AF65-F5344CB8AC3E}">
        <p14:creationId xmlns:p14="http://schemas.microsoft.com/office/powerpoint/2010/main" val="1069899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25</a:t>
            </a:fld>
            <a:endParaRPr lang="pt-BR"/>
          </a:p>
        </p:txBody>
      </p:sp>
    </p:spTree>
    <p:extLst>
      <p:ext uri="{BB962C8B-B14F-4D97-AF65-F5344CB8AC3E}">
        <p14:creationId xmlns:p14="http://schemas.microsoft.com/office/powerpoint/2010/main" val="1285332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26</a:t>
            </a:fld>
            <a:endParaRPr lang="pt-BR"/>
          </a:p>
        </p:txBody>
      </p:sp>
    </p:spTree>
    <p:extLst>
      <p:ext uri="{BB962C8B-B14F-4D97-AF65-F5344CB8AC3E}">
        <p14:creationId xmlns:p14="http://schemas.microsoft.com/office/powerpoint/2010/main" val="2968338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27</a:t>
            </a:fld>
            <a:endParaRPr lang="pt-BR"/>
          </a:p>
        </p:txBody>
      </p:sp>
    </p:spTree>
    <p:extLst>
      <p:ext uri="{BB962C8B-B14F-4D97-AF65-F5344CB8AC3E}">
        <p14:creationId xmlns:p14="http://schemas.microsoft.com/office/powerpoint/2010/main" val="585747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28</a:t>
            </a:fld>
            <a:endParaRPr lang="pt-BR"/>
          </a:p>
        </p:txBody>
      </p:sp>
    </p:spTree>
    <p:extLst>
      <p:ext uri="{BB962C8B-B14F-4D97-AF65-F5344CB8AC3E}">
        <p14:creationId xmlns:p14="http://schemas.microsoft.com/office/powerpoint/2010/main" val="1463718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29</a:t>
            </a:fld>
            <a:endParaRPr lang="pt-BR"/>
          </a:p>
        </p:txBody>
      </p:sp>
    </p:spTree>
    <p:extLst>
      <p:ext uri="{BB962C8B-B14F-4D97-AF65-F5344CB8AC3E}">
        <p14:creationId xmlns:p14="http://schemas.microsoft.com/office/powerpoint/2010/main" val="2531802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30</a:t>
            </a:fld>
            <a:endParaRPr lang="pt-BR"/>
          </a:p>
        </p:txBody>
      </p:sp>
    </p:spTree>
    <p:extLst>
      <p:ext uri="{BB962C8B-B14F-4D97-AF65-F5344CB8AC3E}">
        <p14:creationId xmlns:p14="http://schemas.microsoft.com/office/powerpoint/2010/main" val="288344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4</a:t>
            </a:fld>
            <a:endParaRPr lang="pt-BR"/>
          </a:p>
        </p:txBody>
      </p:sp>
    </p:spTree>
    <p:extLst>
      <p:ext uri="{BB962C8B-B14F-4D97-AF65-F5344CB8AC3E}">
        <p14:creationId xmlns:p14="http://schemas.microsoft.com/office/powerpoint/2010/main" val="83713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31</a:t>
            </a:fld>
            <a:endParaRPr lang="pt-BR"/>
          </a:p>
        </p:txBody>
      </p:sp>
    </p:spTree>
    <p:extLst>
      <p:ext uri="{BB962C8B-B14F-4D97-AF65-F5344CB8AC3E}">
        <p14:creationId xmlns:p14="http://schemas.microsoft.com/office/powerpoint/2010/main" val="3745505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32</a:t>
            </a:fld>
            <a:endParaRPr lang="pt-BR"/>
          </a:p>
        </p:txBody>
      </p:sp>
    </p:spTree>
    <p:extLst>
      <p:ext uri="{BB962C8B-B14F-4D97-AF65-F5344CB8AC3E}">
        <p14:creationId xmlns:p14="http://schemas.microsoft.com/office/powerpoint/2010/main" val="1077591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33</a:t>
            </a:fld>
            <a:endParaRPr lang="pt-BR"/>
          </a:p>
        </p:txBody>
      </p:sp>
    </p:spTree>
    <p:extLst>
      <p:ext uri="{BB962C8B-B14F-4D97-AF65-F5344CB8AC3E}">
        <p14:creationId xmlns:p14="http://schemas.microsoft.com/office/powerpoint/2010/main" val="1832186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34</a:t>
            </a:fld>
            <a:endParaRPr lang="pt-BR"/>
          </a:p>
        </p:txBody>
      </p:sp>
    </p:spTree>
    <p:extLst>
      <p:ext uri="{BB962C8B-B14F-4D97-AF65-F5344CB8AC3E}">
        <p14:creationId xmlns:p14="http://schemas.microsoft.com/office/powerpoint/2010/main" val="1431067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35</a:t>
            </a:fld>
            <a:endParaRPr lang="pt-BR"/>
          </a:p>
        </p:txBody>
      </p:sp>
    </p:spTree>
    <p:extLst>
      <p:ext uri="{BB962C8B-B14F-4D97-AF65-F5344CB8AC3E}">
        <p14:creationId xmlns:p14="http://schemas.microsoft.com/office/powerpoint/2010/main" val="3464382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36</a:t>
            </a:fld>
            <a:endParaRPr lang="pt-BR"/>
          </a:p>
        </p:txBody>
      </p:sp>
    </p:spTree>
    <p:extLst>
      <p:ext uri="{BB962C8B-B14F-4D97-AF65-F5344CB8AC3E}">
        <p14:creationId xmlns:p14="http://schemas.microsoft.com/office/powerpoint/2010/main" val="373767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5</a:t>
            </a:fld>
            <a:endParaRPr lang="pt-BR"/>
          </a:p>
        </p:txBody>
      </p:sp>
    </p:spTree>
    <p:extLst>
      <p:ext uri="{BB962C8B-B14F-4D97-AF65-F5344CB8AC3E}">
        <p14:creationId xmlns:p14="http://schemas.microsoft.com/office/powerpoint/2010/main" val="419072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6</a:t>
            </a:fld>
            <a:endParaRPr lang="pt-BR"/>
          </a:p>
        </p:txBody>
      </p:sp>
    </p:spTree>
    <p:extLst>
      <p:ext uri="{BB962C8B-B14F-4D97-AF65-F5344CB8AC3E}">
        <p14:creationId xmlns:p14="http://schemas.microsoft.com/office/powerpoint/2010/main" val="349649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7</a:t>
            </a:fld>
            <a:endParaRPr lang="pt-BR"/>
          </a:p>
        </p:txBody>
      </p:sp>
    </p:spTree>
    <p:extLst>
      <p:ext uri="{BB962C8B-B14F-4D97-AF65-F5344CB8AC3E}">
        <p14:creationId xmlns:p14="http://schemas.microsoft.com/office/powerpoint/2010/main" val="256817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8</a:t>
            </a:fld>
            <a:endParaRPr lang="pt-BR"/>
          </a:p>
        </p:txBody>
      </p:sp>
    </p:spTree>
    <p:extLst>
      <p:ext uri="{BB962C8B-B14F-4D97-AF65-F5344CB8AC3E}">
        <p14:creationId xmlns:p14="http://schemas.microsoft.com/office/powerpoint/2010/main" val="18990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9</a:t>
            </a:fld>
            <a:endParaRPr lang="pt-BR"/>
          </a:p>
        </p:txBody>
      </p:sp>
    </p:spTree>
    <p:extLst>
      <p:ext uri="{BB962C8B-B14F-4D97-AF65-F5344CB8AC3E}">
        <p14:creationId xmlns:p14="http://schemas.microsoft.com/office/powerpoint/2010/main" val="143580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31D683-805F-4558-A1F8-9B1123409F06}" type="slidenum">
              <a:rPr lang="pt-BR" smtClean="0"/>
              <a:t>10</a:t>
            </a:fld>
            <a:endParaRPr lang="pt-BR"/>
          </a:p>
        </p:txBody>
      </p:sp>
    </p:spTree>
    <p:extLst>
      <p:ext uri="{BB962C8B-B14F-4D97-AF65-F5344CB8AC3E}">
        <p14:creationId xmlns:p14="http://schemas.microsoft.com/office/powerpoint/2010/main" val="206402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BD2C0-FC6D-460A-8EFD-F312500ED7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13CE73-BD10-4B15-926B-BDB222FC3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4771B5-030E-42D9-9B76-6255847E1131}"/>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F088357B-40A3-4C2A-9FD7-A8EA67C986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363DB4-53F1-4C4A-A559-541228CDDD48}"/>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3982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ABB27-6A98-43A6-B7AB-848369A65A5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3BFE070-371A-45B2-973C-1BEF9A937A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3587DA-83B3-4427-800F-9F382D59E065}"/>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68A03BC6-1802-4853-A9B2-5D78486979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70AEFD-B6FD-47BA-8F05-BA27C6773C30}"/>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932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DAB268-246C-4BDD-9F3B-FD294615AFD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D1C9803-8BAA-4F68-937C-5099F47EE4D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E34698-6E52-4A03-9C90-406CEBE2E182}"/>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AC097EA3-CD5F-48CB-BDAE-EAF4B7CE61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5DDE6C-40DC-445C-8F64-221438DBE0FF}"/>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62910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E6FA-F2E2-4644-992C-3BF79D2ADC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CB4FCBD-EF52-4668-9595-67911CB1F14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AD75E6-3B66-4BB9-8DAA-29164BDFD1E4}"/>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7F28C8AA-6B16-469A-8990-65ED793900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02DD33-911B-4F73-85AA-605655BBABCB}"/>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069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D59CD-9586-4B13-909C-ED950829FC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D0714F5-1DD0-490D-AC51-2F5B1552D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D98CA95-99CA-4F52-8346-7491606A8466}"/>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3F39E06F-E225-420E-94B2-F65D5B96B1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E1C59A-B848-446B-88A1-007F7F7A664D}"/>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5667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C5FB0-405A-436A-9A08-CC452E035B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0ADE73-6A6A-48F4-8161-0A60D74131D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8E9DEE-FCD0-46F0-9AC4-7C0D7CAB72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DF59034-D1E8-44ED-B179-0359F2275A6A}"/>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6" name="Espaço Reservado para Rodapé 5">
            <a:extLst>
              <a:ext uri="{FF2B5EF4-FFF2-40B4-BE49-F238E27FC236}">
                <a16:creationId xmlns:a16="http://schemas.microsoft.com/office/drawing/2014/main" id="{B079A953-39CC-4E47-B0E0-B6554E19D0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3F7F68-F463-4E83-A2C3-3F93A35A510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6536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344DD-B359-4589-AF6A-83AA044E775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B555A4-C681-4771-8AE2-63357EF80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C1617FB-EB75-49BC-BFA0-EA3640560EC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4BCBAA-7DA9-4980-978F-AA9A7DB2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900BC7-2C2E-4C0A-A719-9F2BC919D9A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EC56BE5-CDDF-42E1-8D43-760D8886CF0A}"/>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8" name="Espaço Reservado para Rodapé 7">
            <a:extLst>
              <a:ext uri="{FF2B5EF4-FFF2-40B4-BE49-F238E27FC236}">
                <a16:creationId xmlns:a16="http://schemas.microsoft.com/office/drawing/2014/main" id="{D11F873E-7EBE-4DED-86EC-65CAD70F49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87F3883-828A-48B5-8A7E-3772DC98319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9367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A9DD5-B6E5-444C-B344-2B84E9C010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B1F10B-4D77-41BB-A809-4A0C54017687}"/>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4" name="Espaço Reservado para Rodapé 3">
            <a:extLst>
              <a:ext uri="{FF2B5EF4-FFF2-40B4-BE49-F238E27FC236}">
                <a16:creationId xmlns:a16="http://schemas.microsoft.com/office/drawing/2014/main" id="{56174A52-8501-467C-848C-3D0424FBBE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7929797-E00F-416D-B776-54AD107EFDF3}"/>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8562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00F94BD-2961-40FB-BD6B-A2D189D8CC64}"/>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3" name="Espaço Reservado para Rodapé 2">
            <a:extLst>
              <a:ext uri="{FF2B5EF4-FFF2-40B4-BE49-F238E27FC236}">
                <a16:creationId xmlns:a16="http://schemas.microsoft.com/office/drawing/2014/main" id="{65158D13-1BB7-43CE-A2DB-39760ECAC1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976DAF-0198-40F3-A9F7-E465537128D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659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8C0CC-A6E4-4205-89ED-E6C688733E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5AEB8B8-0377-4A61-912D-B068471A2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BCEDF00-405B-40BE-BA66-75E036B9D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AF37940-9FA8-4A2B-B88C-42530F3F9B02}"/>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6" name="Espaço Reservado para Rodapé 5">
            <a:extLst>
              <a:ext uri="{FF2B5EF4-FFF2-40B4-BE49-F238E27FC236}">
                <a16:creationId xmlns:a16="http://schemas.microsoft.com/office/drawing/2014/main" id="{187F2AED-4522-4F1D-970A-2E633E825B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7F7880-50AC-4304-B4A6-B43E32550F8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63538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21A9-3A96-4B92-A8EE-7F2C76B309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775EB7F-735E-43E8-B797-48D2A899B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C5BE947-6A26-420D-9660-4A1759189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918C770-026B-4211-BAA7-9426A1617B1D}"/>
              </a:ext>
            </a:extLst>
          </p:cNvPr>
          <p:cNvSpPr>
            <a:spLocks noGrp="1"/>
          </p:cNvSpPr>
          <p:nvPr>
            <p:ph type="dt" sz="half" idx="10"/>
          </p:nvPr>
        </p:nvSpPr>
        <p:spPr/>
        <p:txBody>
          <a:bodyPr/>
          <a:lstStyle/>
          <a:p>
            <a:fld id="{F0EA2EA1-8292-44DA-8F9F-4133E0E04F55}" type="datetimeFigureOut">
              <a:rPr lang="pt-BR" smtClean="0"/>
              <a:t>20/08/2024</a:t>
            </a:fld>
            <a:endParaRPr lang="pt-BR"/>
          </a:p>
        </p:txBody>
      </p:sp>
      <p:sp>
        <p:nvSpPr>
          <p:cNvPr id="6" name="Espaço Reservado para Rodapé 5">
            <a:extLst>
              <a:ext uri="{FF2B5EF4-FFF2-40B4-BE49-F238E27FC236}">
                <a16:creationId xmlns:a16="http://schemas.microsoft.com/office/drawing/2014/main" id="{3D1F0E9F-A7C9-498F-B83C-F351E1523D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60D605-416B-415F-A2CB-003AA0227A94}"/>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521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B4CF572-AB65-4B15-9CBA-E5683F0E5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C2C9293-8B07-4A8A-BB7A-5DE378DE4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6EFB99-CCDD-4228-9C70-1B62D0601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A2EA1-8292-44DA-8F9F-4133E0E04F55}" type="datetimeFigureOut">
              <a:rPr lang="pt-BR" smtClean="0"/>
              <a:t>20/08/2024</a:t>
            </a:fld>
            <a:endParaRPr lang="pt-BR"/>
          </a:p>
        </p:txBody>
      </p:sp>
      <p:sp>
        <p:nvSpPr>
          <p:cNvPr id="5" name="Espaço Reservado para Rodapé 4">
            <a:extLst>
              <a:ext uri="{FF2B5EF4-FFF2-40B4-BE49-F238E27FC236}">
                <a16:creationId xmlns:a16="http://schemas.microsoft.com/office/drawing/2014/main" id="{D4B8B270-DBFA-483A-9831-CAD4045E5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7FE891D-248E-4E83-B4F4-D0A29D2C2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8ED0-D1FF-4D7D-95F5-BD1FD362114A}" type="slidenum">
              <a:rPr lang="pt-BR" smtClean="0"/>
              <a:t>‹nº›</a:t>
            </a:fld>
            <a:endParaRPr lang="pt-BR"/>
          </a:p>
        </p:txBody>
      </p:sp>
    </p:spTree>
    <p:extLst>
      <p:ext uri="{BB962C8B-B14F-4D97-AF65-F5344CB8AC3E}">
        <p14:creationId xmlns:p14="http://schemas.microsoft.com/office/powerpoint/2010/main" val="295559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FF523A-C0E0-4A4C-A226-3EAAADECC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929" y="1125277"/>
            <a:ext cx="3042141" cy="3060000"/>
          </a:xfrm>
          <a:prstGeom prst="rect">
            <a:avLst/>
          </a:prstGeom>
        </p:spPr>
      </p:pic>
      <p:grpSp>
        <p:nvGrpSpPr>
          <p:cNvPr id="6" name="Agrupar 5">
            <a:extLst>
              <a:ext uri="{FF2B5EF4-FFF2-40B4-BE49-F238E27FC236}">
                <a16:creationId xmlns:a16="http://schemas.microsoft.com/office/drawing/2014/main" id="{B75C4FD3-8A23-4170-9D91-4D4B3C8FE43E}"/>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07F27E93-A654-4FBB-BEBE-D8DA7E08E125}"/>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8" name="Agrupar 7">
              <a:extLst>
                <a:ext uri="{FF2B5EF4-FFF2-40B4-BE49-F238E27FC236}">
                  <a16:creationId xmlns:a16="http://schemas.microsoft.com/office/drawing/2014/main" id="{D4AAACE4-E90F-4A52-8617-9D469A802C7C}"/>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A6CE31F-AD77-4616-B330-B72BB36F4CA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26EC8621-2C05-40EC-98D5-A67FF1F8CB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
        <p:nvSpPr>
          <p:cNvPr id="11" name="Retângulo 10"/>
          <p:cNvSpPr/>
          <p:nvPr/>
        </p:nvSpPr>
        <p:spPr>
          <a:xfrm>
            <a:off x="3043731" y="4741137"/>
            <a:ext cx="6104556" cy="1200329"/>
          </a:xfrm>
          <a:prstGeom prst="rect">
            <a:avLst/>
          </a:prstGeom>
        </p:spPr>
        <p:txBody>
          <a:bodyPr wrap="none">
            <a:spAutoFit/>
          </a:bodyPr>
          <a:lstStyle/>
          <a:p>
            <a:pPr algn="ctr">
              <a:defRPr/>
            </a:pPr>
            <a:r>
              <a:rPr lang="pt-BR" sz="3600" b="1" dirty="0">
                <a:solidFill>
                  <a:srgbClr val="0070C0"/>
                </a:solidFill>
                <a:latin typeface="Garamond" panose="02020404030301010803" pitchFamily="18" charset="0"/>
                <a:cs typeface="Arial" charset="0"/>
              </a:rPr>
              <a:t>FORMAÇÃO MISSIONÁRIA</a:t>
            </a:r>
          </a:p>
          <a:p>
            <a:pPr algn="ctr">
              <a:defRPr/>
            </a:pPr>
            <a:r>
              <a:rPr lang="pt-BR" sz="3600" b="1" dirty="0">
                <a:solidFill>
                  <a:srgbClr val="0070C0"/>
                </a:solidFill>
                <a:effectLst>
                  <a:outerShdw blurRad="38100" dist="38100" dir="2700000" algn="tl">
                    <a:srgbClr val="000000">
                      <a:alpha val="43137"/>
                    </a:srgbClr>
                  </a:outerShdw>
                </a:effectLst>
                <a:latin typeface="Garamond" panose="02020404030301010803" pitchFamily="18" charset="0"/>
                <a:cs typeface="Arial" charset="0"/>
              </a:rPr>
              <a:t>3ª parte</a:t>
            </a:r>
            <a:endParaRPr lang="pt-BR" sz="3600" b="1" dirty="0">
              <a:solidFill>
                <a:srgbClr val="0070C0"/>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27744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20" name="Picture 7" descr="Por que você NÃO DEVE dar seu coração a ningué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42108"/>
            <a:ext cx="12191999" cy="582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tângulo 2"/>
          <p:cNvSpPr>
            <a:spLocks noChangeArrowheads="1"/>
          </p:cNvSpPr>
          <p:nvPr/>
        </p:nvSpPr>
        <p:spPr bwMode="auto">
          <a:xfrm>
            <a:off x="389313" y="2946966"/>
            <a:ext cx="605720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Empatia é entender que o outro é diferente de você e que tem vivências, dores, alegrias e experiências distintas das suas. </a:t>
            </a:r>
          </a:p>
        </p:txBody>
      </p:sp>
      <p:sp>
        <p:nvSpPr>
          <p:cNvPr id="22" name="Retângulo 7">
            <a:extLst>
              <a:ext uri="{FF2B5EF4-FFF2-40B4-BE49-F238E27FC236}">
                <a16:creationId xmlns:a16="http://schemas.microsoft.com/office/drawing/2014/main" id="{32BC3E4C-2379-4644-9F7A-D138A6169C7A}"/>
              </a:ext>
            </a:extLst>
          </p:cNvPr>
          <p:cNvSpPr>
            <a:spLocks noChangeArrowheads="1"/>
          </p:cNvSpPr>
          <p:nvPr/>
        </p:nvSpPr>
        <p:spPr bwMode="auto">
          <a:xfrm>
            <a:off x="155412" y="1190089"/>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44770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20" name="Picture 7" descr="Por que você NÃO DEVE dar seu coração a ningué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42108"/>
            <a:ext cx="12191999" cy="582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tângulo 2"/>
          <p:cNvSpPr>
            <a:spLocks noChangeArrowheads="1"/>
          </p:cNvSpPr>
          <p:nvPr/>
        </p:nvSpPr>
        <p:spPr bwMode="auto">
          <a:xfrm>
            <a:off x="350520" y="2731522"/>
            <a:ext cx="61417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Empatia é perceber que a pessoa que você encontra tem personalidade e que, diante das situações da vida, pode reagir ou sentir de outra maneira. </a:t>
            </a:r>
          </a:p>
        </p:txBody>
      </p:sp>
      <p:sp>
        <p:nvSpPr>
          <p:cNvPr id="22" name="Retângulo 7">
            <a:extLst>
              <a:ext uri="{FF2B5EF4-FFF2-40B4-BE49-F238E27FC236}">
                <a16:creationId xmlns:a16="http://schemas.microsoft.com/office/drawing/2014/main" id="{32BC3E4C-2379-4644-9F7A-D138A6169C7A}"/>
              </a:ext>
            </a:extLst>
          </p:cNvPr>
          <p:cNvSpPr>
            <a:spLocks noChangeArrowheads="1"/>
          </p:cNvSpPr>
          <p:nvPr/>
        </p:nvSpPr>
        <p:spPr bwMode="auto">
          <a:xfrm>
            <a:off x="155412" y="1128929"/>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115846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7" name="Picture 6" descr="Boa vont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546"/>
            <a:ext cx="12192000" cy="596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ângulo 2"/>
          <p:cNvSpPr>
            <a:spLocks noChangeArrowheads="1"/>
          </p:cNvSpPr>
          <p:nvPr/>
        </p:nvSpPr>
        <p:spPr bwMode="auto">
          <a:xfrm>
            <a:off x="5760720" y="1379250"/>
            <a:ext cx="632765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O missionário é aquele e aquela que não tem medo de desafios. Por isso, se coloca disponível para a Missão, independente de qual desafio será proposto; e sempre busca mais informações para melhor desempenhar o seu papel e para ter bons resultados. </a:t>
            </a:r>
          </a:p>
        </p:txBody>
      </p:sp>
    </p:spTree>
    <p:extLst>
      <p:ext uri="{BB962C8B-B14F-4D97-AF65-F5344CB8AC3E}">
        <p14:creationId xmlns:p14="http://schemas.microsoft.com/office/powerpoint/2010/main" val="67813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7" name="Picture 6" descr="Boa vont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546"/>
            <a:ext cx="12192000" cy="596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ângulo 2"/>
          <p:cNvSpPr>
            <a:spLocks noChangeArrowheads="1"/>
          </p:cNvSpPr>
          <p:nvPr/>
        </p:nvSpPr>
        <p:spPr bwMode="auto">
          <a:xfrm>
            <a:off x="5830955" y="1029756"/>
            <a:ext cx="606485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Não basta apenas querer ser missionário, tem que agir como um missionário na vida. Estar disposto a realizar aquilo que muitos não querem e colocar-se sempre a serviço, independente do que seja, de onde seja ou com quem seja. É ter clareza de que possui habilidade para desempenhá-lo bem.</a:t>
            </a:r>
          </a:p>
        </p:txBody>
      </p:sp>
    </p:spTree>
    <p:extLst>
      <p:ext uri="{BB962C8B-B14F-4D97-AF65-F5344CB8AC3E}">
        <p14:creationId xmlns:p14="http://schemas.microsoft.com/office/powerpoint/2010/main" val="164525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7" name="Retângulo 3"/>
          <p:cNvSpPr>
            <a:spLocks noChangeArrowheads="1"/>
          </p:cNvSpPr>
          <p:nvPr/>
        </p:nvSpPr>
        <p:spPr bwMode="auto">
          <a:xfrm>
            <a:off x="1828800" y="3118700"/>
            <a:ext cx="78333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Espalhar alegria por onde se passa deve ser obrigatoriamente uma característica visível em todo missionário vicentino. </a:t>
            </a: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33" y="1146617"/>
            <a:ext cx="12668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13" y="3378091"/>
            <a:ext cx="216058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2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7" name="Retângulo 3"/>
          <p:cNvSpPr>
            <a:spLocks noChangeArrowheads="1"/>
          </p:cNvSpPr>
          <p:nvPr/>
        </p:nvSpPr>
        <p:spPr bwMode="auto">
          <a:xfrm>
            <a:off x="1889760" y="2784619"/>
            <a:ext cx="75742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A alegria é uma característica evangélica e precisa estar muito presente na vida e nas ações do missionário da SSVP.</a:t>
            </a:r>
            <a:endParaRPr lang="pt-BR" dirty="0"/>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2363"/>
            <a:ext cx="12668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13" y="3378091"/>
            <a:ext cx="216058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39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7" name="Retângulo 3"/>
          <p:cNvSpPr>
            <a:spLocks noChangeArrowheads="1"/>
          </p:cNvSpPr>
          <p:nvPr/>
        </p:nvSpPr>
        <p:spPr bwMode="auto">
          <a:xfrm>
            <a:off x="1691640" y="3225926"/>
            <a:ext cx="78181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A alegria e a animação marcam significativamente o tempo de Missão e nos tornam referência para que as pessoas perseverem após o término das Missões.</a:t>
            </a:r>
            <a:endParaRPr lang="pt-BR" dirty="0"/>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2363"/>
            <a:ext cx="12668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1413" y="3378091"/>
            <a:ext cx="2160587"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68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5" name="Retângulo 3"/>
          <p:cNvSpPr>
            <a:spLocks noChangeArrowheads="1"/>
          </p:cNvSpPr>
          <p:nvPr/>
        </p:nvSpPr>
        <p:spPr bwMode="auto">
          <a:xfrm>
            <a:off x="411480" y="4617720"/>
            <a:ext cx="1147572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sz="2600" dirty="0">
                <a:latin typeface="Montserrat"/>
              </a:rPr>
              <a:t>Trabalhar em equipe é desempenhar de forma colaborativa um mesmo trabalho. Em outras palavras, cada missionário desempenha seu papel, coletivamente, mas cada um do seu jeito particular, tendo um objetivo comum que precisa ser alcançado.  </a:t>
            </a:r>
            <a:endParaRPr lang="pt-BR" sz="2000" dirty="0"/>
          </a:p>
        </p:txBody>
      </p:sp>
      <p:pic>
        <p:nvPicPr>
          <p:cNvPr id="16" name="Picture 6" descr="Pode ser uma imagem de 1 pess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546"/>
            <a:ext cx="12192000" cy="309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Agrupar 9">
            <a:extLst>
              <a:ext uri="{FF2B5EF4-FFF2-40B4-BE49-F238E27FC236}">
                <a16:creationId xmlns:a16="http://schemas.microsoft.com/office/drawing/2014/main" id="{4EBC36A4-F102-3F4C-98AD-5F8AA38C2539}"/>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867976D9-75CC-12D8-D067-124B00888AB1}"/>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C80BE3CC-493F-FDE0-2F13-8D12B9B852BF}"/>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EF2EAC9E-D291-1202-442A-2CCD171573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2989D504-B672-42E1-2154-852AC61EDC8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04684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5" name="Retângulo 3"/>
          <p:cNvSpPr>
            <a:spLocks noChangeArrowheads="1"/>
          </p:cNvSpPr>
          <p:nvPr/>
        </p:nvSpPr>
        <p:spPr bwMode="auto">
          <a:xfrm>
            <a:off x="213360" y="4343400"/>
            <a:ext cx="1184148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sz="2600" dirty="0">
                <a:latin typeface="Montserrat"/>
              </a:rPr>
              <a:t>É nas diferenças de cada um da equipe que a Missão se enriquece e se realiza.</a:t>
            </a:r>
          </a:p>
          <a:p>
            <a:r>
              <a:rPr lang="pt-BR" sz="2600" dirty="0">
                <a:latin typeface="Montserrat"/>
              </a:rPr>
              <a:t>Por isso, cada um deve se esforçar para entender aqueles que pensam diferente e têm um modo distinto de reagir ao mundo e à Missão. </a:t>
            </a:r>
          </a:p>
          <a:p>
            <a:endParaRPr lang="pt-BR" sz="2000" dirty="0"/>
          </a:p>
        </p:txBody>
      </p:sp>
      <p:pic>
        <p:nvPicPr>
          <p:cNvPr id="16" name="Picture 6" descr="Pode ser uma imagem de 1 pess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5546"/>
            <a:ext cx="12192000" cy="309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Agrupar 9">
            <a:extLst>
              <a:ext uri="{FF2B5EF4-FFF2-40B4-BE49-F238E27FC236}">
                <a16:creationId xmlns:a16="http://schemas.microsoft.com/office/drawing/2014/main" id="{3F2F5706-1E08-8A2E-F628-A20A9BEAC5AD}"/>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854C3761-C654-4F80-E398-BA4D2C63138A}"/>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865BD794-CF7E-EB5C-0444-26CB7536132F}"/>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235E8876-3B18-49C0-716C-A84E31E90C5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70464104-0838-B0BD-F05E-5CB8C3F4E18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9874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5" name="Retângulo 3"/>
          <p:cNvSpPr>
            <a:spLocks noChangeArrowheads="1"/>
          </p:cNvSpPr>
          <p:nvPr/>
        </p:nvSpPr>
        <p:spPr bwMode="auto">
          <a:xfrm>
            <a:off x="3440113" y="2596345"/>
            <a:ext cx="871554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Aquele que se dispõe a ir a uma Missão Vicentina, antes de mais  nada, deve ter comprometimento e responsabilidade com sua conferência e conselho. </a:t>
            </a:r>
          </a:p>
          <a:p>
            <a:pPr algn="just"/>
            <a:r>
              <a:rPr lang="pt-BR" sz="2800" dirty="0">
                <a:latin typeface="Montserrat"/>
              </a:rPr>
              <a:t>É um grande contratestemunho sair em Missão, pregando a necessidade de revitalização da SSVP, se ele mesmo não se dedica a cuidar do meio vicentino em que atua. </a:t>
            </a:r>
          </a:p>
        </p:txBody>
      </p:sp>
      <p:pic>
        <p:nvPicPr>
          <p:cNvPr id="16" name="Picture 4" descr="Nenhuma descrição de foto disponí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20030"/>
            <a:ext cx="3440113"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0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6BC9383-E10A-410C-A46E-189CD3FE8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53A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pt-BR"/>
          </a:p>
        </p:txBody>
      </p:sp>
      <p:grpSp>
        <p:nvGrpSpPr>
          <p:cNvPr id="11" name="Agrupar 10">
            <a:extLst>
              <a:ext uri="{FF2B5EF4-FFF2-40B4-BE49-F238E27FC236}">
                <a16:creationId xmlns:a16="http://schemas.microsoft.com/office/drawing/2014/main" id="{059F1084-AEB1-4312-B87B-D81F848D8136}"/>
              </a:ext>
            </a:extLst>
          </p:cNvPr>
          <p:cNvGrpSpPr/>
          <p:nvPr/>
        </p:nvGrpSpPr>
        <p:grpSpPr>
          <a:xfrm rot="5400000">
            <a:off x="4621540" y="3312663"/>
            <a:ext cx="6857997" cy="232673"/>
            <a:chOff x="0" y="6378264"/>
            <a:chExt cx="12192000" cy="305870"/>
          </a:xfrm>
        </p:grpSpPr>
        <p:sp>
          <p:nvSpPr>
            <p:cNvPr id="12" name="Retângulo 11">
              <a:extLst>
                <a:ext uri="{FF2B5EF4-FFF2-40B4-BE49-F238E27FC236}">
                  <a16:creationId xmlns:a16="http://schemas.microsoft.com/office/drawing/2014/main" id="{9C9AD26D-FEBF-4A4B-90D7-C6AD4AEFA918}"/>
                </a:ext>
              </a:extLst>
            </p:cNvPr>
            <p:cNvSpPr/>
            <p:nvPr/>
          </p:nvSpPr>
          <p:spPr>
            <a:xfrm>
              <a:off x="0" y="6378264"/>
              <a:ext cx="12191998" cy="30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02C62DAC-29D5-4232-91C6-D222F89C6E97}"/>
                </a:ext>
              </a:extLst>
            </p:cNvPr>
            <p:cNvGrpSpPr/>
            <p:nvPr/>
          </p:nvGrpSpPr>
          <p:grpSpPr>
            <a:xfrm>
              <a:off x="0" y="6431661"/>
              <a:ext cx="12192000" cy="185708"/>
              <a:chOff x="0" y="6251188"/>
              <a:chExt cx="12192000" cy="185708"/>
            </a:xfrm>
          </p:grpSpPr>
          <p:sp>
            <p:nvSpPr>
              <p:cNvPr id="14" name="Retângulo 13">
                <a:extLst>
                  <a:ext uri="{FF2B5EF4-FFF2-40B4-BE49-F238E27FC236}">
                    <a16:creationId xmlns:a16="http://schemas.microsoft.com/office/drawing/2014/main" id="{7B3ED004-2012-4130-B00B-DF2250722C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3976EDA3-8AF0-417D-B32E-FB6617E6979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Retângulo 2"/>
          <p:cNvSpPr/>
          <p:nvPr/>
        </p:nvSpPr>
        <p:spPr>
          <a:xfrm>
            <a:off x="8126257" y="0"/>
            <a:ext cx="4065743" cy="6857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057" y="2083498"/>
            <a:ext cx="3042141" cy="3060000"/>
          </a:xfrm>
          <a:prstGeom prst="rect">
            <a:avLst/>
          </a:prstGeom>
        </p:spPr>
      </p:pic>
      <p:sp>
        <p:nvSpPr>
          <p:cNvPr id="17" name="Título 1">
            <a:extLst>
              <a:ext uri="{FF2B5EF4-FFF2-40B4-BE49-F238E27FC236}">
                <a16:creationId xmlns:a16="http://schemas.microsoft.com/office/drawing/2014/main" id="{72D1E14B-39EC-4AB2-8006-513AE222CE78}"/>
              </a:ext>
            </a:extLst>
          </p:cNvPr>
          <p:cNvSpPr txBox="1">
            <a:spLocks/>
          </p:cNvSpPr>
          <p:nvPr/>
        </p:nvSpPr>
        <p:spPr>
          <a:xfrm>
            <a:off x="862022" y="2885037"/>
            <a:ext cx="6012873" cy="145692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4000" b="1" dirty="0">
                <a:solidFill>
                  <a:schemeClr val="bg1"/>
                </a:solidFill>
                <a:latin typeface="Garamond" panose="02020404030301010803" pitchFamily="18" charset="0"/>
              </a:rPr>
              <a:t>O </a:t>
            </a:r>
            <a:r>
              <a:rPr lang="pt-BR" sz="4000" b="1" dirty="0">
                <a:solidFill>
                  <a:schemeClr val="bg1"/>
                </a:solidFill>
                <a:latin typeface="Garamond" panose="02020404030301010803" pitchFamily="18" charset="0"/>
              </a:rPr>
              <a:t>PERFIL DO MISSIONÁRIO</a:t>
            </a:r>
            <a:endParaRPr lang="pt-BR" altLang="pt-BR" sz="4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156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pic>
        <p:nvPicPr>
          <p:cNvPr id="16" name="Picture 4" descr="Nenhuma descrição de foto disponí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920030"/>
            <a:ext cx="3440113"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ângulo 4"/>
          <p:cNvSpPr>
            <a:spLocks noChangeArrowheads="1"/>
          </p:cNvSpPr>
          <p:nvPr/>
        </p:nvSpPr>
        <p:spPr bwMode="auto">
          <a:xfrm>
            <a:off x="3440113" y="3359212"/>
            <a:ext cx="84248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Nós, missionários, seremos sempre observados e, ainda mais, cobrados em relação a nossas ações e posicionamentos pessoais.</a:t>
            </a:r>
          </a:p>
        </p:txBody>
      </p:sp>
    </p:spTree>
    <p:extLst>
      <p:ext uri="{BB962C8B-B14F-4D97-AF65-F5344CB8AC3E}">
        <p14:creationId xmlns:p14="http://schemas.microsoft.com/office/powerpoint/2010/main" val="350830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5" name="Picture 2" descr="Nenhuma descrição de foto disponí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5546"/>
            <a:ext cx="12390119" cy="596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ângulo 3"/>
          <p:cNvSpPr>
            <a:spLocks noChangeArrowheads="1"/>
          </p:cNvSpPr>
          <p:nvPr/>
        </p:nvSpPr>
        <p:spPr bwMode="auto">
          <a:xfrm>
            <a:off x="5098472" y="1642550"/>
            <a:ext cx="695636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O contato íntimo com Deus é primordial na vida de qualquer missionário vicentino. A partir disso, ele é capaz de compreender que qualquer trabalho será guiado pelas mãos do próprio Criador, e que não fazemos nada por nós mesmos.</a:t>
            </a:r>
          </a:p>
          <a:p>
            <a:pPr algn="just"/>
            <a:endParaRPr lang="pt-BR" sz="2800" dirty="0">
              <a:latin typeface="Montserrat"/>
            </a:endParaRPr>
          </a:p>
          <a:p>
            <a:pPr algn="just"/>
            <a:r>
              <a:rPr lang="pt-BR" sz="2800" b="1" i="1" dirty="0">
                <a:latin typeface="Montserrat"/>
              </a:rPr>
              <a:t>É preciso ter a fé e a vida ligadas</a:t>
            </a:r>
          </a:p>
          <a:p>
            <a:pPr algn="just"/>
            <a:r>
              <a:rPr lang="pt-BR" sz="2800" b="1" i="1" dirty="0">
                <a:latin typeface="Montserrat"/>
              </a:rPr>
              <a:t> a Deus através da vida de oração. </a:t>
            </a:r>
          </a:p>
          <a:p>
            <a:r>
              <a:rPr lang="pt-BR" sz="2800" dirty="0">
                <a:latin typeface="Montserrat"/>
              </a:rPr>
              <a:t> </a:t>
            </a:r>
          </a:p>
        </p:txBody>
      </p:sp>
    </p:spTree>
    <p:extLst>
      <p:ext uri="{BB962C8B-B14F-4D97-AF65-F5344CB8AC3E}">
        <p14:creationId xmlns:p14="http://schemas.microsoft.com/office/powerpoint/2010/main" val="373470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5" name="Retângulo 14"/>
          <p:cNvSpPr/>
          <p:nvPr/>
        </p:nvSpPr>
        <p:spPr>
          <a:xfrm>
            <a:off x="4211781" y="2760143"/>
            <a:ext cx="7826086" cy="2677656"/>
          </a:xfrm>
          <a:prstGeom prst="rect">
            <a:avLst/>
          </a:prstGeom>
        </p:spPr>
        <p:txBody>
          <a:bodyPr wrap="square">
            <a:spAutoFit/>
          </a:bodyPr>
          <a:lstStyle/>
          <a:p>
            <a:pPr algn="just">
              <a:defRPr/>
            </a:pPr>
            <a:r>
              <a:rPr lang="pt-BR" sz="2800" dirty="0">
                <a:latin typeface="Montserrat"/>
                <a:cs typeface="Arial" charset="0"/>
              </a:rPr>
              <a:t>O missionário deve sempre participar de momentos de formação vicentina, estar por dentro da dinâmica de trabalho dos demais departamentos, interessar-se por leituras no âmbito cristão e vicentino e estar atento para as ações realizadas pelas unidades, entre outros.</a:t>
            </a:r>
            <a:endParaRPr lang="pt-BR" sz="2400" dirty="0">
              <a:latin typeface="Arial" charset="0"/>
              <a:cs typeface="Arial" charset="0"/>
            </a:endParaRPr>
          </a:p>
        </p:txBody>
      </p:sp>
      <p:pic>
        <p:nvPicPr>
          <p:cNvPr id="18" name="Picture 2" descr="Formação | Loja Indúst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6213"/>
            <a:ext cx="3963988" cy="298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0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pic>
        <p:nvPicPr>
          <p:cNvPr id="17" name="Picture 6" descr="NIÑOS HABLANDO | Desenho de criança, Desenhos de matematica, Crianç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930395"/>
            <a:ext cx="2161308" cy="204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ângulo 3"/>
          <p:cNvSpPr>
            <a:spLocks noChangeArrowheads="1"/>
          </p:cNvSpPr>
          <p:nvPr/>
        </p:nvSpPr>
        <p:spPr bwMode="auto">
          <a:xfrm>
            <a:off x="472440" y="2883538"/>
            <a:ext cx="11277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Em nossas ações missionárias, nos deparamos com situações com as quais não concordamos, seja por razões pessoais, religiosas ou institucionais. </a:t>
            </a:r>
          </a:p>
          <a:p>
            <a:pPr algn="just"/>
            <a:endParaRPr lang="pt-BR" sz="2800" dirty="0">
              <a:latin typeface="Montserrat"/>
            </a:endParaRPr>
          </a:p>
          <a:p>
            <a:pPr algn="just"/>
            <a:r>
              <a:rPr lang="pt-BR" sz="2800" dirty="0">
                <a:latin typeface="Montserrat"/>
              </a:rPr>
              <a:t>Diante disso, corremos o risco de nos fechar e querer impor nossas ideias, sem dar espaço para que o outro expresse o motivo pelo qual pensa daquela maneira. </a:t>
            </a:r>
          </a:p>
        </p:txBody>
      </p:sp>
      <p:grpSp>
        <p:nvGrpSpPr>
          <p:cNvPr id="2" name="Agrupar 9">
            <a:extLst>
              <a:ext uri="{FF2B5EF4-FFF2-40B4-BE49-F238E27FC236}">
                <a16:creationId xmlns:a16="http://schemas.microsoft.com/office/drawing/2014/main" id="{43F7A656-1117-F24F-2F52-78B659706AF6}"/>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6343E06D-2BF5-6B71-4463-CE1E3083744A}"/>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22149C0D-C24F-E49D-9AEF-A8433D3FAB19}"/>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B9CDD382-F6CA-09EA-4423-D48305599B5C}"/>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9890E2D2-00F6-9977-C04E-6FF8C724DA8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55315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pic>
        <p:nvPicPr>
          <p:cNvPr id="17" name="Picture 6" descr="NIÑOS HABLANDO | Desenho de criança, Desenhos de matematica, Crianç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930395"/>
            <a:ext cx="2161308" cy="204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ângulo 3"/>
          <p:cNvSpPr>
            <a:spLocks noChangeArrowheads="1"/>
          </p:cNvSpPr>
          <p:nvPr/>
        </p:nvSpPr>
        <p:spPr bwMode="auto">
          <a:xfrm>
            <a:off x="304802" y="3196450"/>
            <a:ext cx="117330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Lembremos sempre que o missionário não é juiz, mas sim um amigo que acolhe, escuta e orienta amorosamente. </a:t>
            </a:r>
          </a:p>
          <a:p>
            <a:pPr algn="just"/>
            <a:endParaRPr lang="pt-BR" sz="2800" dirty="0">
              <a:latin typeface="Montserrat"/>
            </a:endParaRPr>
          </a:p>
          <a:p>
            <a:pPr algn="just"/>
            <a:r>
              <a:rPr lang="pt-BR" sz="2800" dirty="0">
                <a:latin typeface="Montserrat"/>
              </a:rPr>
              <a:t>Por isso, observemos os pontos abaixo que são primordiais para a postura e atitude do missionário.</a:t>
            </a:r>
          </a:p>
        </p:txBody>
      </p:sp>
      <p:grpSp>
        <p:nvGrpSpPr>
          <p:cNvPr id="2" name="Agrupar 9">
            <a:extLst>
              <a:ext uri="{FF2B5EF4-FFF2-40B4-BE49-F238E27FC236}">
                <a16:creationId xmlns:a16="http://schemas.microsoft.com/office/drawing/2014/main" id="{E3C3E821-72A8-5A23-D967-624F58448CFD}"/>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4CC527DC-A941-44DE-77DE-0E76BF2D617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75C87705-D5B8-F0DC-F5DF-FBB5C6B1CADC}"/>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77C82C2A-247C-3D40-02F8-7FB782AB37B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B924DB8C-BAF8-7DFC-7A21-792DEA7FDBC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42649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8" name="Retângulo 1"/>
          <p:cNvSpPr>
            <a:spLocks noChangeArrowheads="1"/>
          </p:cNvSpPr>
          <p:nvPr/>
        </p:nvSpPr>
        <p:spPr bwMode="auto">
          <a:xfrm>
            <a:off x="2335697" y="2066393"/>
            <a:ext cx="85496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Ver e olhar</a:t>
            </a:r>
            <a:endParaRPr lang="pt-BR" sz="2800" dirty="0">
              <a:latin typeface="Montserrat"/>
            </a:endParaRPr>
          </a:p>
          <a:p>
            <a:pPr algn="just"/>
            <a:r>
              <a:rPr lang="pt-BR" sz="2800" dirty="0">
                <a:latin typeface="Montserrat"/>
              </a:rPr>
              <a:t>O ver está ligado ao sentido da visão, ou seja, é a capacidade dos olhos de captar as imagens ao redor. </a:t>
            </a:r>
          </a:p>
          <a:p>
            <a:pPr algn="just"/>
            <a:endParaRPr lang="pt-BR" sz="2800" dirty="0">
              <a:latin typeface="Montserrat"/>
            </a:endParaRPr>
          </a:p>
          <a:p>
            <a:pPr algn="just"/>
            <a:r>
              <a:rPr lang="pt-BR" sz="2800" dirty="0">
                <a:latin typeface="Montserrat"/>
              </a:rPr>
              <a:t>O olhar está ligado ao fato de observar as imagens, examinando cuidadosamente cada detalhe e transformando tudo isso em informações úteis para si. </a:t>
            </a:r>
          </a:p>
        </p:txBody>
      </p:sp>
      <p:pic>
        <p:nvPicPr>
          <p:cNvPr id="9" name="Imagem 3" descr="http://jornalempoderado.com.br/wp-content/uploads/2018/06/Ver-e-olhar-200x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6212"/>
            <a:ext cx="2148840" cy="30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Agrupar 9">
            <a:extLst>
              <a:ext uri="{FF2B5EF4-FFF2-40B4-BE49-F238E27FC236}">
                <a16:creationId xmlns:a16="http://schemas.microsoft.com/office/drawing/2014/main" id="{8023DC91-91CB-7A96-FA2B-C66F42B1169C}"/>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211B347B-1DBD-BA4C-4AC1-B608FB9F4809}"/>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B63A754F-E40D-CBD4-842D-FDF1873D62D3}"/>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F23A3AB3-5421-39D9-6F4C-E02323C7CFA6}"/>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92194C1-C272-D8E7-4C7C-9FA40A211A3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409383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8" name="Retângulo 1"/>
          <p:cNvSpPr>
            <a:spLocks noChangeArrowheads="1"/>
          </p:cNvSpPr>
          <p:nvPr/>
        </p:nvSpPr>
        <p:spPr bwMode="auto">
          <a:xfrm>
            <a:off x="2577548" y="1920030"/>
            <a:ext cx="783336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Ver e olhar</a:t>
            </a:r>
            <a:endParaRPr lang="pt-BR" sz="2800" dirty="0">
              <a:latin typeface="Montserrat"/>
            </a:endParaRPr>
          </a:p>
          <a:p>
            <a:pPr algn="just"/>
            <a:r>
              <a:rPr lang="pt-BR" sz="2800" dirty="0">
                <a:latin typeface="Montserrat"/>
              </a:rPr>
              <a:t>O missionário vicentino deve ter atenção e cautela em sua forma de lançar o olhar para a realidade. </a:t>
            </a:r>
          </a:p>
          <a:p>
            <a:pPr algn="just"/>
            <a:endParaRPr lang="pt-BR" sz="2800" dirty="0">
              <a:latin typeface="Montserrat"/>
            </a:endParaRPr>
          </a:p>
          <a:p>
            <a:pPr algn="just"/>
            <a:r>
              <a:rPr lang="pt-BR" sz="2800" dirty="0">
                <a:latin typeface="Montserrat"/>
              </a:rPr>
              <a:t>É necessário ter um olhar amoroso, que consegue  alcançar o coração do outro, convidando-o e motivando-o à conversão e transmitindo-lhe a mensagem do Evangelho de Cristo. </a:t>
            </a:r>
          </a:p>
        </p:txBody>
      </p:sp>
      <p:pic>
        <p:nvPicPr>
          <p:cNvPr id="9" name="Imagem 3" descr="http://jornalempoderado.com.br/wp-content/uploads/2018/06/Ver-e-olhar-200x3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 y="2456213"/>
            <a:ext cx="2148840" cy="30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Agrupar 9">
            <a:extLst>
              <a:ext uri="{FF2B5EF4-FFF2-40B4-BE49-F238E27FC236}">
                <a16:creationId xmlns:a16="http://schemas.microsoft.com/office/drawing/2014/main" id="{5A9E1930-714D-C04D-AC9F-D1297430F867}"/>
              </a:ext>
            </a:extLst>
          </p:cNvPr>
          <p:cNvGrpSpPr/>
          <p:nvPr/>
        </p:nvGrpSpPr>
        <p:grpSpPr>
          <a:xfrm>
            <a:off x="0" y="6404994"/>
            <a:ext cx="12192000" cy="249336"/>
            <a:chOff x="0" y="6356350"/>
            <a:chExt cx="12192000" cy="327775"/>
          </a:xfrm>
        </p:grpSpPr>
        <p:sp>
          <p:nvSpPr>
            <p:cNvPr id="3" name="Retângulo 2">
              <a:extLst>
                <a:ext uri="{FF2B5EF4-FFF2-40B4-BE49-F238E27FC236}">
                  <a16:creationId xmlns:a16="http://schemas.microsoft.com/office/drawing/2014/main" id="{926954A0-AAF6-5335-3C10-027005B6798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Agrupar 11">
              <a:extLst>
                <a:ext uri="{FF2B5EF4-FFF2-40B4-BE49-F238E27FC236}">
                  <a16:creationId xmlns:a16="http://schemas.microsoft.com/office/drawing/2014/main" id="{5D17D9DB-10E7-78CD-A1CE-C51757E43E03}"/>
                </a:ext>
              </a:extLst>
            </p:cNvPr>
            <p:cNvGrpSpPr/>
            <p:nvPr/>
          </p:nvGrpSpPr>
          <p:grpSpPr>
            <a:xfrm>
              <a:off x="0" y="6431661"/>
              <a:ext cx="12192000" cy="185708"/>
              <a:chOff x="0" y="6251188"/>
              <a:chExt cx="12192000" cy="185708"/>
            </a:xfrm>
          </p:grpSpPr>
          <p:sp>
            <p:nvSpPr>
              <p:cNvPr id="5" name="Retângulo 4">
                <a:extLst>
                  <a:ext uri="{FF2B5EF4-FFF2-40B4-BE49-F238E27FC236}">
                    <a16:creationId xmlns:a16="http://schemas.microsoft.com/office/drawing/2014/main" id="{1FE08604-E818-F2D7-99D8-1E47F93576C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6790CE4C-97DC-20F7-C0FA-A330C199BC88}"/>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974291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1" name="Retângulo 3"/>
          <p:cNvSpPr>
            <a:spLocks noChangeArrowheads="1"/>
          </p:cNvSpPr>
          <p:nvPr/>
        </p:nvSpPr>
        <p:spPr bwMode="auto">
          <a:xfrm>
            <a:off x="1269076" y="3114830"/>
            <a:ext cx="1030778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i="1" dirty="0">
                <a:latin typeface="Montserrat"/>
              </a:rPr>
              <a:t>Olhar atento para si, Olhar atento para o outro e o Olhar atento para a Missão são </a:t>
            </a:r>
            <a:r>
              <a:rPr lang="pt-BR" sz="2800" dirty="0">
                <a:latin typeface="Montserrat"/>
              </a:rPr>
              <a:t>três dimensões de olhar que demonstram, amadurecimento e fortalecimento do missionário para os trabalhos e desafios da Missão, e possibilitam que ele cresça e evolua a partir das realidades encontradas.</a:t>
            </a:r>
          </a:p>
        </p:txBody>
      </p:sp>
      <p:grpSp>
        <p:nvGrpSpPr>
          <p:cNvPr id="12"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5" name="Retângulo 14">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7" name="Retângulo 16">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5590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0" name="Retângulo 4"/>
          <p:cNvSpPr>
            <a:spLocks noChangeArrowheads="1"/>
          </p:cNvSpPr>
          <p:nvPr/>
        </p:nvSpPr>
        <p:spPr bwMode="auto">
          <a:xfrm>
            <a:off x="459350" y="2659865"/>
            <a:ext cx="11273299"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OLHAR ATENTO PARA SI: </a:t>
            </a:r>
          </a:p>
          <a:p>
            <a:pPr algn="just"/>
            <a:endParaRPr lang="pt-BR" sz="2800" b="1" dirty="0">
              <a:latin typeface="Montserrat"/>
            </a:endParaRPr>
          </a:p>
          <a:p>
            <a:pPr algn="just"/>
            <a:r>
              <a:rPr lang="pt-BR" sz="2800" dirty="0">
                <a:latin typeface="Montserrat"/>
              </a:rPr>
              <a:t>é buscar se conhecer, cuidar de si mesmo. É impossível servir bem ao outro quando você não possui um olhar de amor para si mesmo. É no  olhar atento para si que o missionário torna-se capaz de perceber também o outro em suas potencialidades, podendo, a partir disso, servir-lhe bem. </a:t>
            </a:r>
          </a:p>
          <a:p>
            <a:endParaRPr lang="pt-BR" dirty="0"/>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8" name="Retângulo 7">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843838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0" name="Retângulo 4"/>
          <p:cNvSpPr>
            <a:spLocks noChangeArrowheads="1"/>
          </p:cNvSpPr>
          <p:nvPr/>
        </p:nvSpPr>
        <p:spPr bwMode="auto">
          <a:xfrm>
            <a:off x="198121" y="2511870"/>
            <a:ext cx="117195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OLHAR ATENTO PARA O OUTRO:  </a:t>
            </a:r>
          </a:p>
          <a:p>
            <a:pPr algn="just"/>
            <a:r>
              <a:rPr lang="pt-BR" sz="2800" dirty="0">
                <a:latin typeface="Montserrat"/>
              </a:rPr>
              <a:t>Somente  nos aproximando é que poderemos encontrar o outro, para, então, conhecê-lo e ajudá-lo naquilo de que necessita. Essa capacidade de olhar atentamente para o outro é proporcional ao nosso crescimento espiritual, já que este promove em nossa vida a generosidade, gratuidade, acolhimento e despojamento de si característicos de Jesus Cristo.</a:t>
            </a:r>
            <a:endParaRPr lang="pt-BR" sz="2800" dirty="0"/>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8" name="Retângulo 7">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6846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5" name="Retângulo 8">
            <a:extLst>
              <a:ext uri="{FF2B5EF4-FFF2-40B4-BE49-F238E27FC236}">
                <a16:creationId xmlns:a16="http://schemas.microsoft.com/office/drawing/2014/main" id="{39195B20-0CCA-46DA-A7F3-4CED1982FD76}"/>
              </a:ext>
            </a:extLst>
          </p:cNvPr>
          <p:cNvSpPr>
            <a:spLocks noChangeArrowheads="1"/>
          </p:cNvSpPr>
          <p:nvPr/>
        </p:nvSpPr>
        <p:spPr bwMode="auto">
          <a:xfrm>
            <a:off x="553836" y="2456213"/>
            <a:ext cx="70942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Ser missionário não é desempenhar um papel, executar um trabalho, desenvolver uma atividade. </a:t>
            </a:r>
          </a:p>
          <a:p>
            <a:pPr algn="just"/>
            <a:r>
              <a:rPr lang="pt-BR" sz="2800" dirty="0">
                <a:latin typeface="Montserrat"/>
              </a:rPr>
              <a:t>O missionário não é um cumpridor de tarefa ou ofício. Ser missionário é um espírito, é estar imbuído de um espírito. </a:t>
            </a:r>
            <a:endParaRPr lang="pt-BR" altLang="pt-BR" sz="2400" dirty="0">
              <a:latin typeface="Montserrat"/>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054" y="2403492"/>
            <a:ext cx="3525463" cy="3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587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0" name="Retângulo 4"/>
          <p:cNvSpPr>
            <a:spLocks noChangeArrowheads="1"/>
          </p:cNvSpPr>
          <p:nvPr/>
        </p:nvSpPr>
        <p:spPr bwMode="auto">
          <a:xfrm>
            <a:off x="229467" y="2511870"/>
            <a:ext cx="11733066"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Olhar atento para a Missão: </a:t>
            </a:r>
          </a:p>
          <a:p>
            <a:pPr algn="just"/>
            <a:r>
              <a:rPr lang="pt-BR" sz="2800" dirty="0">
                <a:latin typeface="Montserrat"/>
              </a:rPr>
              <a:t>depois de olhar para si e para o outro, precisamos basicamente nos colocar dispostos e atentos às carências e necessidades de determinado lugar ou pessoa. </a:t>
            </a:r>
          </a:p>
          <a:p>
            <a:pPr algn="just"/>
            <a:endParaRPr lang="pt-BR" sz="2800" dirty="0">
              <a:latin typeface="Montserrat"/>
            </a:endParaRPr>
          </a:p>
          <a:p>
            <a:pPr algn="just"/>
            <a:r>
              <a:rPr lang="pt-BR" sz="2800" dirty="0">
                <a:latin typeface="Montserrat"/>
              </a:rPr>
              <a:t>Assim, nossa vocação missionária vicentina se consolida na prática, nos ajudando a ser um sinal vivo da presença do Cristo em meio aos desafios da Missão.</a:t>
            </a:r>
          </a:p>
          <a:p>
            <a:r>
              <a:rPr lang="pt-BR" dirty="0"/>
              <a:t> </a:t>
            </a: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8" name="Retângulo 7">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715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6" name="Retângulo 5"/>
          <p:cNvSpPr>
            <a:spLocks noChangeArrowheads="1"/>
          </p:cNvSpPr>
          <p:nvPr/>
        </p:nvSpPr>
        <p:spPr bwMode="auto">
          <a:xfrm>
            <a:off x="304801" y="2311442"/>
            <a:ext cx="1098803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1" i="0" u="none" strike="noStrike" kern="0" cap="none" spc="0" normalizeH="0" baseline="0" noProof="0" dirty="0">
                <a:ln>
                  <a:noFill/>
                </a:ln>
                <a:solidFill>
                  <a:prstClr val="black"/>
                </a:solidFill>
                <a:effectLst/>
                <a:uLnTx/>
                <a:uFillTx/>
                <a:latin typeface="Montserrat"/>
              </a:rPr>
              <a:t>OUVIR E ESCUTAR:</a:t>
            </a:r>
            <a:endParaRPr kumimoji="0" lang="pt-BR" sz="2800" b="0" i="0" u="none" strike="noStrike" kern="0" cap="none" spc="0" normalizeH="0" baseline="0" noProof="0" dirty="0">
              <a:ln>
                <a:noFill/>
              </a:ln>
              <a:solidFill>
                <a:prstClr val="black"/>
              </a:solidFill>
              <a:effectLst/>
              <a:uLnTx/>
              <a:uFillTx/>
              <a:latin typeface="Montserrat"/>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O ouvir está ligado ao sentido da audição, ou seja, é a capacidade dos ouvidos de captar o som.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pt-BR" sz="2800" b="0" i="0" u="none" strike="noStrike" kern="0" cap="none" spc="0" normalizeH="0" baseline="0" noProof="0" dirty="0">
              <a:ln>
                <a:noFill/>
              </a:ln>
              <a:solidFill>
                <a:prstClr val="black"/>
              </a:solidFill>
              <a:effectLst/>
              <a:uLnTx/>
              <a:uFillTx/>
              <a:latin typeface="Montserrat"/>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A escuta está ligada ao fato de entender aquilo que se ouve.</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Vale lembrar que é perfeitamente possível ouvir sem escutar.  </a:t>
            </a: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128112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6" name="Retângulo 5"/>
          <p:cNvSpPr>
            <a:spLocks noChangeArrowheads="1"/>
          </p:cNvSpPr>
          <p:nvPr/>
        </p:nvSpPr>
        <p:spPr bwMode="auto">
          <a:xfrm>
            <a:off x="1203960" y="3016793"/>
            <a:ext cx="95757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Por isso, cabe ao missionário ter uma escuta atenta, que lhe possibilite identificar a necessidade do outro, seja qual for a situação.</a:t>
            </a: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391145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6" name="Retângulo 5"/>
          <p:cNvSpPr>
            <a:spLocks noChangeArrowheads="1"/>
          </p:cNvSpPr>
          <p:nvPr/>
        </p:nvSpPr>
        <p:spPr bwMode="auto">
          <a:xfrm>
            <a:off x="332509" y="2715522"/>
            <a:ext cx="1152698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Isso demonstra que ele se importa com as realidades e desafios descritos pelo povo local, e que estará disponível para ajudá-los.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pt-BR" sz="2800" b="0" i="0" u="none" strike="noStrike" kern="0" cap="none" spc="0" normalizeH="0" baseline="0" noProof="0" dirty="0">
              <a:ln>
                <a:noFill/>
              </a:ln>
              <a:solidFill>
                <a:prstClr val="black"/>
              </a:solidFill>
              <a:effectLst/>
              <a:uLnTx/>
              <a:uFillTx/>
              <a:latin typeface="Montserrat"/>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pt-BR" sz="2800" b="0" i="0" u="none" strike="noStrike" kern="0" cap="none" spc="0" normalizeH="0" baseline="0" noProof="0" dirty="0">
                <a:ln>
                  <a:noFill/>
                </a:ln>
                <a:solidFill>
                  <a:prstClr val="black"/>
                </a:solidFill>
                <a:effectLst/>
                <a:uLnTx/>
                <a:uFillTx/>
                <a:latin typeface="Montserrat"/>
              </a:rPr>
              <a:t>É por esse motivo que cada missionário deve saber que é necessário sempre ouvir mais do que falar.</a:t>
            </a: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4100191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5" name="Retângulo 1"/>
          <p:cNvSpPr>
            <a:spLocks noChangeArrowheads="1"/>
          </p:cNvSpPr>
          <p:nvPr/>
        </p:nvSpPr>
        <p:spPr bwMode="auto">
          <a:xfrm>
            <a:off x="685800" y="3034568"/>
            <a:ext cx="1092708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Falar e  dizer:</a:t>
            </a:r>
            <a:endParaRPr lang="pt-BR" sz="2800" dirty="0">
              <a:latin typeface="Montserrat"/>
            </a:endParaRPr>
          </a:p>
          <a:p>
            <a:pPr algn="just"/>
            <a:r>
              <a:rPr lang="pt-BR" sz="2800" dirty="0">
                <a:latin typeface="Montserrat"/>
              </a:rPr>
              <a:t>Falar está relacionado ao sentido de exprimir-se oralmente por palavras; e dizer é o ato de colocar sentido e significado nas palavras faladas, transmitindo eficientemente uma mensagem.</a:t>
            </a:r>
          </a:p>
        </p:txBody>
      </p:sp>
    </p:spTree>
    <p:extLst>
      <p:ext uri="{BB962C8B-B14F-4D97-AF65-F5344CB8AC3E}">
        <p14:creationId xmlns:p14="http://schemas.microsoft.com/office/powerpoint/2010/main" val="2377897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5" name="Retângulo 1"/>
          <p:cNvSpPr>
            <a:spLocks noChangeArrowheads="1"/>
          </p:cNvSpPr>
          <p:nvPr/>
        </p:nvSpPr>
        <p:spPr bwMode="auto">
          <a:xfrm>
            <a:off x="960120" y="2751446"/>
            <a:ext cx="863445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Falar e  dizer:</a:t>
            </a:r>
            <a:endParaRPr lang="pt-BR" sz="2800" dirty="0">
              <a:latin typeface="Montserrat"/>
            </a:endParaRPr>
          </a:p>
          <a:p>
            <a:pPr algn="just"/>
            <a:r>
              <a:rPr lang="pt-BR" sz="2800" dirty="0">
                <a:latin typeface="Montserrat"/>
              </a:rPr>
              <a:t>O missionário vicentino, necessariamente, precisa dizer mais do que falar, porque, somente quando for capaz de dizer de forma clara a mensagem, poderá ser compreendido. </a:t>
            </a:r>
          </a:p>
        </p:txBody>
      </p:sp>
    </p:spTree>
    <p:extLst>
      <p:ext uri="{BB962C8B-B14F-4D97-AF65-F5344CB8AC3E}">
        <p14:creationId xmlns:p14="http://schemas.microsoft.com/office/powerpoint/2010/main" val="319048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grpSp>
        <p:nvGrpSpPr>
          <p:cNvPr id="8"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5" name="Retângulo 1"/>
          <p:cNvSpPr>
            <a:spLocks noChangeArrowheads="1"/>
          </p:cNvSpPr>
          <p:nvPr/>
        </p:nvSpPr>
        <p:spPr bwMode="auto">
          <a:xfrm>
            <a:off x="1241728" y="2748491"/>
            <a:ext cx="102310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Falar e  dizer:</a:t>
            </a:r>
            <a:endParaRPr lang="pt-BR" sz="2800" dirty="0">
              <a:latin typeface="Montserrat"/>
            </a:endParaRPr>
          </a:p>
          <a:p>
            <a:pPr algn="just"/>
            <a:r>
              <a:rPr lang="pt-BR" sz="2800" dirty="0">
                <a:latin typeface="Montserrat"/>
              </a:rPr>
              <a:t>Vale ainda lembrar que ter coerência no dizer é algo extremamente importante, e é esta coerência que vai indicar a necessidade de adaptar a linguagem ao público, ao ambiente e à realidade local. </a:t>
            </a:r>
          </a:p>
        </p:txBody>
      </p:sp>
    </p:spTree>
    <p:extLst>
      <p:ext uri="{BB962C8B-B14F-4D97-AF65-F5344CB8AC3E}">
        <p14:creationId xmlns:p14="http://schemas.microsoft.com/office/powerpoint/2010/main" val="103993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B75C4FD3-8A23-4170-9D91-4D4B3C8FE43E}"/>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07F27E93-A654-4FBB-BEBE-D8DA7E08E125}"/>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8" name="Agrupar 7">
              <a:extLst>
                <a:ext uri="{FF2B5EF4-FFF2-40B4-BE49-F238E27FC236}">
                  <a16:creationId xmlns:a16="http://schemas.microsoft.com/office/drawing/2014/main" id="{D4AAACE4-E90F-4A52-8617-9D469A802C7C}"/>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A6CE31F-AD77-4616-B330-B72BB36F4CA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26EC8621-2C05-40EC-98D5-A67FF1F8CB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
        <p:nvSpPr>
          <p:cNvPr id="2" name="Retângulo 1"/>
          <p:cNvSpPr/>
          <p:nvPr/>
        </p:nvSpPr>
        <p:spPr>
          <a:xfrm>
            <a:off x="0" y="4625542"/>
            <a:ext cx="12191999" cy="954107"/>
          </a:xfrm>
          <a:prstGeom prst="rect">
            <a:avLst/>
          </a:prstGeom>
        </p:spPr>
        <p:txBody>
          <a:bodyPr wrap="square">
            <a:spAutoFit/>
          </a:bodyPr>
          <a:lstStyle/>
          <a:p>
            <a:pPr algn="ctr" defTabSz="685800">
              <a:defRPr/>
            </a:pPr>
            <a:r>
              <a:rPr lang="pt-BR" sz="2800" b="1" dirty="0">
                <a:solidFill>
                  <a:srgbClr val="0070C0"/>
                </a:solidFill>
                <a:latin typeface="Montserrat"/>
                <a:cs typeface="Arial" panose="020B0604020202020204" pitchFamily="34" charset="0"/>
              </a:rPr>
              <a:t>Louvado Seja Nosso Senhor Jesus Cristo! </a:t>
            </a:r>
          </a:p>
          <a:p>
            <a:pPr algn="ctr" defTabSz="685800">
              <a:defRPr/>
            </a:pPr>
            <a:r>
              <a:rPr lang="pt-BR" sz="2800" b="1" dirty="0">
                <a:solidFill>
                  <a:srgbClr val="0070C0"/>
                </a:solidFill>
                <a:latin typeface="Montserrat"/>
                <a:cs typeface="Arial" panose="020B0604020202020204" pitchFamily="34" charset="0"/>
              </a:rPr>
              <a:t>ecafo@ssvpbrasil.org.br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67" y="1065324"/>
            <a:ext cx="5352866" cy="273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20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0" y="1000586"/>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22049"/>
            <a:ext cx="3519487" cy="462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ângulo 1"/>
          <p:cNvSpPr>
            <a:spLocks noChangeArrowheads="1"/>
          </p:cNvSpPr>
          <p:nvPr/>
        </p:nvSpPr>
        <p:spPr bwMode="auto">
          <a:xfrm>
            <a:off x="4492487" y="2016031"/>
            <a:ext cx="69838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Existem algumas características, se assim podemos chamar, que marcam e dizem quem são os missionários. Esses detalhes traçam um perfil, que indica qualidades comuns a todos. </a:t>
            </a:r>
          </a:p>
          <a:p>
            <a:pPr algn="just"/>
            <a:r>
              <a:rPr lang="pt-BR" sz="2800" dirty="0">
                <a:latin typeface="Montserrat"/>
              </a:rPr>
              <a:t>E esses pontos são importantes para o sucesso das Missões e também para realização da vocação missionária de cada um. </a:t>
            </a:r>
            <a:endParaRPr lang="pt-BR" sz="2400" dirty="0"/>
          </a:p>
        </p:txBody>
      </p:sp>
    </p:spTree>
    <p:extLst>
      <p:ext uri="{BB962C8B-B14F-4D97-AF65-F5344CB8AC3E}">
        <p14:creationId xmlns:p14="http://schemas.microsoft.com/office/powerpoint/2010/main" val="111769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0" y="1000586"/>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22049"/>
            <a:ext cx="3519487" cy="462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tângulo 1"/>
          <p:cNvSpPr>
            <a:spLocks noChangeArrowheads="1"/>
          </p:cNvSpPr>
          <p:nvPr/>
        </p:nvSpPr>
        <p:spPr bwMode="auto">
          <a:xfrm>
            <a:off x="4956313" y="2635775"/>
            <a:ext cx="57912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Tais atributos particulares de cada missionário, quando bem compreendidos e canalizados, também podem e devem colaborar com o sucesso das ações missionárias.</a:t>
            </a:r>
          </a:p>
          <a:p>
            <a:pPr algn="ctr"/>
            <a:endParaRPr lang="pt-BR" sz="2000" dirty="0"/>
          </a:p>
        </p:txBody>
      </p:sp>
    </p:spTree>
    <p:extLst>
      <p:ext uri="{BB962C8B-B14F-4D97-AF65-F5344CB8AC3E}">
        <p14:creationId xmlns:p14="http://schemas.microsoft.com/office/powerpoint/2010/main" val="181711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7" name="Retângulo 1"/>
          <p:cNvSpPr>
            <a:spLocks noChangeArrowheads="1"/>
          </p:cNvSpPr>
          <p:nvPr/>
        </p:nvSpPr>
        <p:spPr bwMode="auto">
          <a:xfrm>
            <a:off x="792480" y="2872746"/>
            <a:ext cx="9220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Ser missionário não é apenas fruto do querer, mas, antes de qualquer coisa, exige um impulso interno que motiva a querer ser missionário. </a:t>
            </a:r>
          </a:p>
        </p:txBody>
      </p:sp>
      <p:pic>
        <p:nvPicPr>
          <p:cNvPr id="18" name="Imagem 5" descr="C:\Users\Usuario\Downloads\Vicentino desenh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573303"/>
            <a:ext cx="54006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68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7" name="Retângulo 1"/>
          <p:cNvSpPr>
            <a:spLocks noChangeArrowheads="1"/>
          </p:cNvSpPr>
          <p:nvPr/>
        </p:nvSpPr>
        <p:spPr bwMode="auto">
          <a:xfrm>
            <a:off x="289560" y="2456213"/>
            <a:ext cx="116128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dirty="0">
                <a:latin typeface="Montserrat"/>
              </a:rPr>
              <a:t>O ato de ser missionário é algo que está muito além da vontade de participar de uma Missão. </a:t>
            </a:r>
          </a:p>
          <a:p>
            <a:pPr algn="just"/>
            <a:endParaRPr lang="pt-BR" sz="2800" dirty="0">
              <a:latin typeface="Montserrat"/>
            </a:endParaRPr>
          </a:p>
          <a:p>
            <a:pPr algn="just"/>
            <a:r>
              <a:rPr lang="pt-BR" sz="2800" dirty="0">
                <a:latin typeface="Montserrat"/>
              </a:rPr>
              <a:t>É viver e ser conduzido para realizações missionárias por uma força interna maior, que podemos chamar de alma missionária. </a:t>
            </a:r>
          </a:p>
        </p:txBody>
      </p:sp>
      <p:pic>
        <p:nvPicPr>
          <p:cNvPr id="18" name="Imagem 5" descr="C:\Users\Usuario\Downloads\Vicentino desenh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61" y="4620492"/>
            <a:ext cx="54006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64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grpSp>
        <p:nvGrpSpPr>
          <p:cNvPr id="6"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3" name="Imagem 12">
            <a:extLst>
              <a:ext uri="{FF2B5EF4-FFF2-40B4-BE49-F238E27FC236}">
                <a16:creationId xmlns:a16="http://schemas.microsoft.com/office/drawing/2014/main" id="{3661C849-E313-4CEF-AA3D-959117559377}"/>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14" name="Retângulo 7">
            <a:extLst>
              <a:ext uri="{FF2B5EF4-FFF2-40B4-BE49-F238E27FC236}">
                <a16:creationId xmlns:a16="http://schemas.microsoft.com/office/drawing/2014/main" id="{32BC3E4C-2379-4644-9F7A-D138A6169C7A}"/>
              </a:ext>
            </a:extLst>
          </p:cNvPr>
          <p:cNvSpPr>
            <a:spLocks noChangeArrowheads="1"/>
          </p:cNvSpPr>
          <p:nvPr/>
        </p:nvSpPr>
        <p:spPr bwMode="auto">
          <a:xfrm>
            <a:off x="304801" y="1154855"/>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
        <p:nvSpPr>
          <p:cNvPr id="15" name="Retângulo 1"/>
          <p:cNvSpPr>
            <a:spLocks noChangeArrowheads="1"/>
          </p:cNvSpPr>
          <p:nvPr/>
        </p:nvSpPr>
        <p:spPr bwMode="auto">
          <a:xfrm>
            <a:off x="360219" y="2341882"/>
            <a:ext cx="89642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Simpatia e empatia: </a:t>
            </a:r>
          </a:p>
          <a:p>
            <a:pPr algn="just"/>
            <a:r>
              <a:rPr lang="pt-BR" sz="2800" dirty="0">
                <a:latin typeface="Montserrat"/>
              </a:rPr>
              <a:t>São essenciais à vida missionária, devido ao contato direto do missionário com o povo.</a:t>
            </a:r>
          </a:p>
          <a:p>
            <a:pPr algn="just"/>
            <a:endParaRPr lang="pt-BR" sz="2800" dirty="0">
              <a:latin typeface="Montserrat"/>
            </a:endParaRPr>
          </a:p>
          <a:p>
            <a:pPr algn="just"/>
            <a:r>
              <a:rPr lang="pt-BR" sz="2800" b="1" dirty="0">
                <a:latin typeface="Montserrat"/>
              </a:rPr>
              <a:t>Simpatia</a:t>
            </a:r>
            <a:r>
              <a:rPr lang="pt-BR" sz="2800" dirty="0">
                <a:latin typeface="Montserrat"/>
              </a:rPr>
              <a:t> é o ato de se solidarizar, ter boa disposição e empenho para com os outros. É o ato de nos colocarmos disponíveis e amáveis para os outros sem segundas intenções.</a:t>
            </a:r>
            <a:endParaRPr lang="pt-BR" sz="3000" dirty="0"/>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5192" y="2985628"/>
            <a:ext cx="23526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88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D207996-2EEA-D6D9-EABC-0733B4F7009D}"/>
              </a:ext>
            </a:extLst>
          </p:cNvPr>
          <p:cNvSpPr/>
          <p:nvPr/>
        </p:nvSpPr>
        <p:spPr>
          <a:xfrm>
            <a:off x="0" y="-1"/>
            <a:ext cx="12192000" cy="895547"/>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charset="0"/>
              </a:rPr>
              <a:t>FORMAÇÃO MISSIONÁRIA</a:t>
            </a:r>
            <a:endParaRPr lang="pt-BR" sz="44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pic>
        <p:nvPicPr>
          <p:cNvPr id="20" name="Picture 7" descr="Por que você NÃO DEVE dar seu coração a ningué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42108"/>
            <a:ext cx="12191999" cy="582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tângulo 2"/>
          <p:cNvSpPr>
            <a:spLocks noChangeArrowheads="1"/>
          </p:cNvSpPr>
          <p:nvPr/>
        </p:nvSpPr>
        <p:spPr bwMode="auto">
          <a:xfrm>
            <a:off x="487680" y="3277628"/>
            <a:ext cx="59131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sz="2800" b="1" dirty="0">
                <a:latin typeface="Montserrat"/>
              </a:rPr>
              <a:t>Empatia é o ato de ter aptidão para se identificar com os outros, suas necessidades, seus sonhos e sua história. </a:t>
            </a:r>
          </a:p>
        </p:txBody>
      </p:sp>
      <p:sp>
        <p:nvSpPr>
          <p:cNvPr id="22" name="Retângulo 7">
            <a:extLst>
              <a:ext uri="{FF2B5EF4-FFF2-40B4-BE49-F238E27FC236}">
                <a16:creationId xmlns:a16="http://schemas.microsoft.com/office/drawing/2014/main" id="{32BC3E4C-2379-4644-9F7A-D138A6169C7A}"/>
              </a:ext>
            </a:extLst>
          </p:cNvPr>
          <p:cNvSpPr>
            <a:spLocks noChangeArrowheads="1"/>
          </p:cNvSpPr>
          <p:nvPr/>
        </p:nvSpPr>
        <p:spPr bwMode="auto">
          <a:xfrm>
            <a:off x="221673" y="895546"/>
            <a:ext cx="1023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70C0"/>
                </a:solidFill>
                <a:latin typeface="Garamond" panose="02020404030301010803" pitchFamily="18" charset="0"/>
              </a:rPr>
              <a:t>O Perfil do Missionário</a:t>
            </a:r>
            <a:endParaRPr lang="pt-BR" altLang="pt-BR" sz="4000"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274042898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1654</Words>
  <Application>Microsoft Office PowerPoint</Application>
  <PresentationFormat>Widescreen</PresentationFormat>
  <Paragraphs>176</Paragraphs>
  <Slides>37</Slides>
  <Notes>35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37</vt:i4>
      </vt:variant>
    </vt:vector>
  </HeadingPairs>
  <TitlesOfParts>
    <vt:vector size="43" baseType="lpstr">
      <vt:lpstr>Arial</vt:lpstr>
      <vt:lpstr>Calibri</vt:lpstr>
      <vt:lpstr>Calibri Light</vt:lpstr>
      <vt:lpstr>Garamond</vt:lpstr>
      <vt:lpstr>Montserrat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césar custódio da silva</cp:lastModifiedBy>
  <cp:revision>184</cp:revision>
  <dcterms:created xsi:type="dcterms:W3CDTF">2022-08-23T14:33:21Z</dcterms:created>
  <dcterms:modified xsi:type="dcterms:W3CDTF">2024-08-20T11:56:59Z</dcterms:modified>
</cp:coreProperties>
</file>