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1020" r:id="rId2"/>
    <p:sldId id="1115" r:id="rId3"/>
    <p:sldId id="1116" r:id="rId4"/>
    <p:sldId id="1097" r:id="rId5"/>
    <p:sldId id="1098" r:id="rId6"/>
    <p:sldId id="1124" r:id="rId7"/>
    <p:sldId id="1099" r:id="rId8"/>
    <p:sldId id="1100" r:id="rId9"/>
    <p:sldId id="1101" r:id="rId10"/>
    <p:sldId id="1102" r:id="rId11"/>
    <p:sldId id="969" r:id="rId12"/>
    <p:sldId id="1103" r:id="rId13"/>
    <p:sldId id="1105" r:id="rId14"/>
    <p:sldId id="1106" r:id="rId15"/>
    <p:sldId id="1125" r:id="rId16"/>
    <p:sldId id="1126" r:id="rId17"/>
    <p:sldId id="1107" r:id="rId18"/>
    <p:sldId id="1127" r:id="rId19"/>
    <p:sldId id="1108" r:id="rId20"/>
    <p:sldId id="1110" r:id="rId21"/>
    <p:sldId id="1128" r:id="rId22"/>
    <p:sldId id="1109" r:id="rId23"/>
    <p:sldId id="1129" r:id="rId24"/>
    <p:sldId id="1111" r:id="rId25"/>
    <p:sldId id="1112" r:id="rId26"/>
    <p:sldId id="1113" r:id="rId27"/>
    <p:sldId id="1114" r:id="rId28"/>
    <p:sldId id="1117" r:id="rId29"/>
    <p:sldId id="1118" r:id="rId30"/>
    <p:sldId id="1119" r:id="rId31"/>
    <p:sldId id="1120" r:id="rId32"/>
    <p:sldId id="1121" r:id="rId33"/>
    <p:sldId id="1130" r:id="rId34"/>
    <p:sldId id="1131" r:id="rId35"/>
    <p:sldId id="1122" r:id="rId36"/>
    <p:sldId id="1123" r:id="rId37"/>
    <p:sldId id="1062" r:id="rId38"/>
    <p:sldId id="1044" r:id="rId39"/>
    <p:sldId id="1045" r:id="rId40"/>
    <p:sldId id="1047" r:id="rId41"/>
    <p:sldId id="1046" r:id="rId42"/>
    <p:sldId id="302" r:id="rId4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ta da Microsoft" initials="CdM" lastIdx="0" clrIdx="0">
    <p:extLst>
      <p:ext uri="{19B8F6BF-5375-455C-9EA6-DF929625EA0E}">
        <p15:presenceInfo xmlns:p15="http://schemas.microsoft.com/office/powerpoint/2012/main" userId="c29953303be72a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118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6AFCD-46DF-4B76-990C-698C333ACC10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1D683-805F-4558-A1F8-9B1123409F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60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537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794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727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446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204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464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494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202020"/>
                </a:solidFill>
                <a:effectLst/>
                <a:latin typeface="raleway" panose="020F0502020204030204" pitchFamily="2" charset="0"/>
              </a:rPr>
              <a:t>- O Jansenismo foi um movimento teológico e religioso que surgiu no século XVII na França, tendo como base as ideias do teólogo holandês Cornelius Jansen. Essa corrente de pensamento teve uma grande influência no catolicismo francês e europeu, gerando debates e controvérsias que perduraram por décadas.</a:t>
            </a:r>
          </a:p>
          <a:p>
            <a:r>
              <a:rPr lang="pt-BR" b="0" i="0" dirty="0">
                <a:solidFill>
                  <a:srgbClr val="202020"/>
                </a:solidFill>
                <a:effectLst/>
                <a:latin typeface="raleway" panose="020F0502020204030204" pitchFamily="2" charset="0"/>
              </a:rPr>
              <a:t>- O Jansenismo tinha como principais características a ênfase na predestinação divina, a valorização da vida ascética e a condenação do pecado e dos prazeres mundanos. Os jansenistas acreditavam que a salvação era alcançada apenas por meio da graça divina, e não por méritos humanos.</a:t>
            </a:r>
          </a:p>
          <a:p>
            <a:pPr algn="l"/>
            <a:r>
              <a:rPr lang="pt-BR" b="0" i="0" dirty="0">
                <a:solidFill>
                  <a:srgbClr val="202020"/>
                </a:solidFill>
                <a:effectLst/>
                <a:latin typeface="raleway" panose="020F0502020204030204" pitchFamily="2" charset="0"/>
              </a:rPr>
              <a:t>- O Jansenismo gerou uma série de controvérsias e conflitos com a Igreja Católica. A corrente teológica foi considerada herética pela Santa Sé, que a condenou em diversas ocasiões. O Papa Inocêncio X emitiu a bula “Cum </a:t>
            </a:r>
            <a:r>
              <a:rPr lang="pt-BR" b="0" i="0" dirty="0" err="1">
                <a:solidFill>
                  <a:srgbClr val="202020"/>
                </a:solidFill>
                <a:effectLst/>
                <a:latin typeface="raleway" panose="020F0502020204030204" pitchFamily="2" charset="0"/>
              </a:rPr>
              <a:t>occasione</a:t>
            </a:r>
            <a:r>
              <a:rPr lang="pt-BR" b="0" i="0" dirty="0">
                <a:solidFill>
                  <a:srgbClr val="202020"/>
                </a:solidFill>
                <a:effectLst/>
                <a:latin typeface="raleway" panose="020F0502020204030204" pitchFamily="2" charset="0"/>
              </a:rPr>
              <a:t>” em 1653, na qual condenava as principais teses jansenistas.</a:t>
            </a:r>
          </a:p>
          <a:p>
            <a:pPr algn="l"/>
            <a:r>
              <a:rPr lang="pt-BR" b="0" i="0" dirty="0">
                <a:solidFill>
                  <a:srgbClr val="202020"/>
                </a:solidFill>
                <a:effectLst/>
                <a:latin typeface="raleway" panose="020F0502020204030204" pitchFamily="2" charset="0"/>
              </a:rPr>
              <a:t>Apesar das condenações papais, o Jansenismo continuou a ter seguidores e a exercer influência na França e em outros países europeus. A controvérsia em torno dessa corrente teológica dividiu a Igreja Católica, gerando disputas e debates que se estenderam por décadas.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388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265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219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133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9962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2574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026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6956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377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350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1083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4038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7683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0499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79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4402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1169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6592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9532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1092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2916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9981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6047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5031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2886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869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6657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324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376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857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497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419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737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BD2C0-FC6D-460A-8EFD-F312500ED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13CE73-BD10-4B15-926B-BDB222FC3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4771B5-030E-42D9-9B76-6255847E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88357B-40A3-4C2A-9FD7-A8EA67C9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363DB4-53F1-4C4A-A559-541228CD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28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ABB27-6A98-43A6-B7AB-848369A6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BFE070-371A-45B2-973C-1BEF9A937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3587DA-83B3-4427-800F-9F382D59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A03BC6-1802-4853-A9B2-5D784869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70AEFD-B6FD-47BA-8F05-BA27C677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8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DAB268-246C-4BDD-9F3B-FD294615A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1C9803-8BAA-4F68-937C-5099F47EE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E34698-6E52-4A03-9C90-406CEBE2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097EA3-CD5F-48CB-BDAE-EAF4B7CE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5DDE6C-40DC-445C-8F64-221438DB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10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FE6FA-F2E2-4644-992C-3BF79D2A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B4FCBD-EF52-4668-9595-67911CB1F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AD75E6-3B66-4BB9-8DAA-29164BDF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28C8AA-6B16-469A-8990-65ED7939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02DD33-911B-4F73-85AA-605655BB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9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D59CD-9586-4B13-909C-ED950829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0714F5-1DD0-490D-AC51-2F5B1552D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98CA95-99CA-4F52-8346-7491606A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39E06F-E225-420E-94B2-F65D5B96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E1C59A-B848-446B-88A1-007F7F7A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76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C5FB0-405A-436A-9A08-CC452E03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0ADE73-6A6A-48F4-8161-0A60D7413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8E9DEE-FCD0-46F0-9AC4-7C0D7CAB7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F59034-D1E8-44ED-B179-0359F227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79A953-39CC-4E47-B0E0-B6554E19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3F7F68-F463-4E83-A2C3-3F93A35A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69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344DD-B359-4589-AF6A-83AA044E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B555A4-C681-4771-8AE2-63357EF80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1617FB-EB75-49BC-BFA0-EA3640560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74BCBAA-7DA9-4980-978F-AA9A7DB29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900BC7-2C2E-4C0A-A719-9F2BC919D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C56BE5-CDDF-42E1-8D43-760D8886C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11F873E-7EBE-4DED-86EC-65CAD70F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87F3883-828A-48B5-8A7E-3772DC98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7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A9DD5-B6E5-444C-B344-2B84E9C0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B1F10B-4D77-41BB-A809-4A0C5401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174A52-8501-467C-848C-3D0424FB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7929797-E00F-416D-B776-54AD107E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20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0F94BD-2961-40FB-BD6B-A2D189D8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158D13-1BB7-43CE-A2DB-39760ECA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976DAF-0198-40F3-A9F7-E4655371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97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8C0CC-A6E4-4205-89ED-E6C68873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AEB8B8-0377-4A61-912D-B068471A2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CEDF00-405B-40BE-BA66-75E036B9D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F37940-9FA8-4A2B-B88C-42530F3F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7F2AED-4522-4F1D-970A-2E633E82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7F7880-50AC-4304-B4A6-B43E3255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38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721A9-3A96-4B92-A8EE-7F2C76B3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775EB7F-735E-43E8-B797-48D2A899B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5BE947-6A26-420D-9660-4A1759189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18C770-026B-4211-BAA7-9426A161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1F0E9F-A7C9-498F-B83C-F351E152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60D605-416B-415F-A2CB-003AA022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56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B4CF572-AB65-4B15-9CBA-E5683F0E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C9293-8B07-4A8A-BB7A-5DE378DE4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6EFB99-CCDD-4228-9C70-1B62D0601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2EA1-8292-44DA-8F9F-4133E0E04F55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B8B270-DBFA-483A-9831-CAD4045E5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FE891D-248E-4E83-B4F4-D0A29D2C2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59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stvincentimages.cdm.depaul.edu/Pictures/5.%20Drawings,%20Engravings,%20Holy%20Cards/Fuka%20(Paris1984)/scan0006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29" y="1125277"/>
            <a:ext cx="3042141" cy="306000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B75C4FD3-8A23-4170-9D91-4D4B3C8FE4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11" name="Retângulo 10"/>
          <p:cNvSpPr/>
          <p:nvPr/>
        </p:nvSpPr>
        <p:spPr>
          <a:xfrm>
            <a:off x="3043731" y="4741137"/>
            <a:ext cx="61045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</a:p>
          <a:p>
            <a:pPr algn="ctr">
              <a:defRPr/>
            </a:pPr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rial" charset="0"/>
              </a:rPr>
              <a:t>2ª parte</a:t>
            </a:r>
            <a:endParaRPr lang="pt-BR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40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417688" y="1606021"/>
            <a:ext cx="7394223" cy="38040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just">
              <a:lnSpc>
                <a:spcPts val="4100"/>
              </a:lnSpc>
              <a:buNone/>
            </a:pPr>
            <a:r>
              <a:rPr lang="pt-BR" sz="2800" dirty="0">
                <a:latin typeface="Montserrat"/>
              </a:rPr>
              <a:t>Da busca de melhorias em sua estrutura e nas ações missionárias, nasceu a necessidade de criação de um material mais detalhado. Assim, surgiu </a:t>
            </a:r>
            <a:r>
              <a:rPr lang="pt-BR" dirty="0">
                <a:latin typeface="Montserrat"/>
              </a:rPr>
              <a:t>o</a:t>
            </a:r>
            <a:r>
              <a:rPr lang="pt-BR" sz="2800" dirty="0">
                <a:latin typeface="Montserrat"/>
              </a:rPr>
              <a:t> </a:t>
            </a:r>
            <a:r>
              <a:rPr lang="pt-BR" sz="2800" b="1" dirty="0">
                <a:latin typeface="Montserrat"/>
              </a:rPr>
              <a:t>GUIA DE MISSÕES</a:t>
            </a:r>
            <a:r>
              <a:rPr lang="pt-BR" sz="2800" dirty="0">
                <a:latin typeface="Montserrat"/>
              </a:rPr>
              <a:t>, com o objetivo de ajudar na organização das Missões e nas orientação deste Departamento.</a:t>
            </a:r>
          </a:p>
        </p:txBody>
      </p:sp>
      <p:pic>
        <p:nvPicPr>
          <p:cNvPr id="16" name="Picture 4" descr="C:\Users\Paulo\Downloads\WhatsApp Image 2021-03-06 at 16.46.0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416" y="1018242"/>
            <a:ext cx="4032250" cy="53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9235" y="5211867"/>
            <a:ext cx="994612" cy="978569"/>
          </a:xfrm>
          <a:prstGeom prst="rect">
            <a:avLst/>
          </a:prstGeom>
        </p:spPr>
      </p:pic>
      <p:grpSp>
        <p:nvGrpSpPr>
          <p:cNvPr id="2" name="Agrupar 9">
            <a:extLst>
              <a:ext uri="{FF2B5EF4-FFF2-40B4-BE49-F238E27FC236}">
                <a16:creationId xmlns:a16="http://schemas.microsoft.com/office/drawing/2014/main" id="{376B5113-8590-C62E-8067-451E8BF08B89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50D3C10B-A69C-01FC-3CD4-C9393F9E248B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" name="Agrupar 11">
              <a:extLst>
                <a:ext uri="{FF2B5EF4-FFF2-40B4-BE49-F238E27FC236}">
                  <a16:creationId xmlns:a16="http://schemas.microsoft.com/office/drawing/2014/main" id="{2511877C-D0D4-4D18-8648-D4625F244C5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B4E77A5D-E7EC-BED5-A652-8993A0656A3A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7D3296B2-2E1E-B62A-D179-D420A38188CE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2779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72D1E14B-39EC-4AB2-8006-513AE222CE78}"/>
              </a:ext>
            </a:extLst>
          </p:cNvPr>
          <p:cNvSpPr txBox="1">
            <a:spLocks/>
          </p:cNvSpPr>
          <p:nvPr/>
        </p:nvSpPr>
        <p:spPr>
          <a:xfrm>
            <a:off x="1251283" y="2995877"/>
            <a:ext cx="5454317" cy="12352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Missionariedade</a:t>
            </a:r>
            <a:r>
              <a:rPr lang="pt-BR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 de São Vicente de Paulo</a:t>
            </a:r>
          </a:p>
        </p:txBody>
      </p:sp>
    </p:spTree>
    <p:extLst>
      <p:ext uri="{BB962C8B-B14F-4D97-AF65-F5344CB8AC3E}">
        <p14:creationId xmlns:p14="http://schemas.microsoft.com/office/powerpoint/2010/main" val="1616350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75715"/>
            <a:ext cx="12037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Missionariedade</a:t>
            </a: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 de São Vicente de Paulo</a:t>
            </a:r>
            <a:endParaRPr lang="pt-BR" altLang="pt-BR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69285" y="2580725"/>
            <a:ext cx="916657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/>
            <a:r>
              <a:rPr lang="pt-BR" sz="2800" dirty="0">
                <a:solidFill>
                  <a:srgbClr val="181717"/>
                </a:solidFill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A França atravessava uma intensa crise, decorrente de lutas internas, a França era assolada pela: fome; grandes misérias; crianças abandonadas; prostituição, pobreza e ruínas ocasionadas por revoluções e guerras, além de ignorância religiosa das populações rurais e o estado lastimável de boa parte do clero</a:t>
            </a:r>
            <a:r>
              <a:rPr lang="pt-BR" sz="2800" b="1" dirty="0">
                <a:solidFill>
                  <a:srgbClr val="181717"/>
                </a:solidFill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16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75715"/>
            <a:ext cx="12037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Missionariedade</a:t>
            </a: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 de São Vicente de Paulo</a:t>
            </a:r>
            <a:endParaRPr lang="pt-BR" altLang="pt-BR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pic>
        <p:nvPicPr>
          <p:cNvPr id="14" name="Picture 2" descr="https://o.remove.bg/downloads/6b78a87e-6308-43ed-9ed2-e1daf2455897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3" y="2197552"/>
            <a:ext cx="2775283" cy="373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3127021" y="2164739"/>
            <a:ext cx="7879645" cy="3858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>
                <a:latin typeface="Montserrat"/>
                <a:cs typeface="Arial" charset="0"/>
              </a:rPr>
              <a:t>Neste triste quadro de situação social e religiosa da França, é que no dia 24 de abril de 1581, nasceu </a:t>
            </a:r>
            <a:r>
              <a:rPr lang="pt-B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cs typeface="Arial" charset="0"/>
              </a:rPr>
              <a:t>VICENTE DE PAULO</a:t>
            </a:r>
            <a:r>
              <a:rPr lang="pt-BR" sz="2800" dirty="0">
                <a:latin typeface="Montserrat"/>
                <a:cs typeface="Arial" charset="0"/>
              </a:rPr>
              <a:t>, o terceiro dos seis filhos de João de Paulo e </a:t>
            </a:r>
            <a:r>
              <a:rPr lang="pt-BR" sz="2800" dirty="0" err="1">
                <a:latin typeface="Montserrat"/>
                <a:cs typeface="Arial" charset="0"/>
              </a:rPr>
              <a:t>Bertranda</a:t>
            </a:r>
            <a:r>
              <a:rPr lang="pt-BR" sz="2800" dirty="0">
                <a:latin typeface="Montserrat"/>
                <a:cs typeface="Arial" charset="0"/>
              </a:rPr>
              <a:t> de Moras, uma modesta família camponesa, de quem recebeu uma sólida formação religiosa, na qual cresceu e perseverou até o fim de sua vida. </a:t>
            </a:r>
          </a:p>
        </p:txBody>
      </p:sp>
    </p:spTree>
    <p:extLst>
      <p:ext uri="{BB962C8B-B14F-4D97-AF65-F5344CB8AC3E}">
        <p14:creationId xmlns:p14="http://schemas.microsoft.com/office/powerpoint/2010/main" val="352254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75715"/>
            <a:ext cx="12037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Missionariedade</a:t>
            </a: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 de São Vicente de Paulo</a:t>
            </a:r>
            <a:endParaRPr lang="pt-BR" altLang="pt-BR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899" y="2541584"/>
            <a:ext cx="2797927" cy="338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1693334" y="2848145"/>
            <a:ext cx="66604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/>
            <a:r>
              <a:rPr lang="pt-BR" sz="2800" dirty="0">
                <a:solidFill>
                  <a:srgbClr val="181717"/>
                </a:solidFill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São Vicente de Paulo desde criança, dedicava imenso amor a Deus e especial devoção a Nossa Senhora. </a:t>
            </a:r>
          </a:p>
        </p:txBody>
      </p:sp>
    </p:spTree>
    <p:extLst>
      <p:ext uri="{BB962C8B-B14F-4D97-AF65-F5344CB8AC3E}">
        <p14:creationId xmlns:p14="http://schemas.microsoft.com/office/powerpoint/2010/main" val="3207559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75715"/>
            <a:ext cx="12037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Missionariedade</a:t>
            </a: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 de São Vicente de Paulo</a:t>
            </a:r>
            <a:endParaRPr lang="pt-BR" altLang="pt-BR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899" y="2541584"/>
            <a:ext cx="2797927" cy="338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812800" y="2614722"/>
            <a:ext cx="81618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/>
            <a:r>
              <a:rPr lang="pt-BR" sz="2800" dirty="0">
                <a:solidFill>
                  <a:srgbClr val="181717"/>
                </a:solidFill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Os seus primeiros atos de caridade foram: Entregar toda a sua economia (que ganhava de seu pai)  a um velho doente e um punhado de farinha aos velhos e aleijados. </a:t>
            </a:r>
          </a:p>
        </p:txBody>
      </p:sp>
    </p:spTree>
    <p:extLst>
      <p:ext uri="{BB962C8B-B14F-4D97-AF65-F5344CB8AC3E}">
        <p14:creationId xmlns:p14="http://schemas.microsoft.com/office/powerpoint/2010/main" val="2119487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75715"/>
            <a:ext cx="12037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Missionariedade</a:t>
            </a: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 de São Vicente de Paulo</a:t>
            </a:r>
            <a:endParaRPr lang="pt-BR" altLang="pt-BR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899" y="2541584"/>
            <a:ext cx="2797927" cy="338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1603022" y="2614722"/>
            <a:ext cx="6908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/>
            <a:r>
              <a:rPr lang="pt-BR" sz="2800" dirty="0">
                <a:solidFill>
                  <a:srgbClr val="181717"/>
                </a:solidFill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Ordenando-se padre aos 19 anos,  onde teve uma vida agitada, cheia de provações e sofrimentos, sendo vendido como escravo, por dois anos.</a:t>
            </a:r>
          </a:p>
        </p:txBody>
      </p:sp>
    </p:spTree>
    <p:extLst>
      <p:ext uri="{BB962C8B-B14F-4D97-AF65-F5344CB8AC3E}">
        <p14:creationId xmlns:p14="http://schemas.microsoft.com/office/powerpoint/2010/main" val="4060827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75715"/>
            <a:ext cx="12037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Missionariedade</a:t>
            </a: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 de São Vicente de Paulo</a:t>
            </a:r>
            <a:endParaRPr lang="pt-BR" altLang="pt-BR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937" y="2591196"/>
            <a:ext cx="2662989" cy="362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1298222" y="2837843"/>
            <a:ext cx="74393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/>
            <a:r>
              <a:rPr lang="pt-BR" sz="2800" dirty="0">
                <a:solidFill>
                  <a:srgbClr val="181717"/>
                </a:solidFill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São Vicente de Paulo, destaca-se sua iniciativa de evangelização dos colonos, a reforma do clero, as obras assistenciais e a luta contra o jansenismo. </a:t>
            </a:r>
          </a:p>
        </p:txBody>
      </p:sp>
    </p:spTree>
    <p:extLst>
      <p:ext uri="{BB962C8B-B14F-4D97-AF65-F5344CB8AC3E}">
        <p14:creationId xmlns:p14="http://schemas.microsoft.com/office/powerpoint/2010/main" val="893177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75715"/>
            <a:ext cx="12037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Missionariedade</a:t>
            </a: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 de São Vicente de Paulo</a:t>
            </a:r>
            <a:endParaRPr lang="pt-BR" altLang="pt-BR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937" y="2591196"/>
            <a:ext cx="2662989" cy="362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395110" y="2940135"/>
            <a:ext cx="87263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/>
            <a:r>
              <a:rPr lang="pt-BR" sz="2800" dirty="0">
                <a:solidFill>
                  <a:srgbClr val="181717"/>
                </a:solidFill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Instituiu a Congregação da Missão, ou dos padres Lazaristas e as Damas da Caridade, hoje Associação Internacional de Caridade - AIC e, junto a Santa Luiza de </a:t>
            </a:r>
            <a:r>
              <a:rPr lang="pt-BR" sz="2800" dirty="0" err="1">
                <a:solidFill>
                  <a:srgbClr val="181717"/>
                </a:solidFill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Marilac</a:t>
            </a:r>
            <a:r>
              <a:rPr lang="pt-BR" sz="2800" dirty="0">
                <a:solidFill>
                  <a:srgbClr val="181717"/>
                </a:solidFill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, a congregação  das Filhas da Caridade. </a:t>
            </a:r>
          </a:p>
        </p:txBody>
      </p:sp>
    </p:spTree>
    <p:extLst>
      <p:ext uri="{BB962C8B-B14F-4D97-AF65-F5344CB8AC3E}">
        <p14:creationId xmlns:p14="http://schemas.microsoft.com/office/powerpoint/2010/main" val="4162109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75715"/>
            <a:ext cx="12037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Missionariedade</a:t>
            </a: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 de São Vicente de Paulo</a:t>
            </a:r>
            <a:endParaRPr lang="pt-BR" altLang="pt-BR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44302" y="1928895"/>
            <a:ext cx="1030271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2800" dirty="0">
                <a:latin typeface="Montserrat"/>
                <a:cs typeface="Arial" charset="0"/>
              </a:rPr>
              <a:t>- Vicente de Paulo levou a sério a mensagem cristã de que o amor de Deus e ao próximo andam de mãos dadas.</a:t>
            </a:r>
          </a:p>
          <a:p>
            <a:pPr algn="just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2800" dirty="0">
                <a:latin typeface="Montserrat"/>
                <a:cs typeface="Arial" charset="0"/>
              </a:rPr>
              <a:t>-  Morreu, em Paris, França, no dia 27 de setembro de 1660.</a:t>
            </a:r>
          </a:p>
          <a:p>
            <a:pPr algn="just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2800" dirty="0">
                <a:latin typeface="Montserrat"/>
                <a:cs typeface="Arial" charset="0"/>
              </a:rPr>
              <a:t>- Foi canonizado pelo Papa Clemente XIII dia 16 de junho de 1737, pela intensidade de amor</a:t>
            </a:r>
          </a:p>
          <a:p>
            <a:pPr algn="just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2800" dirty="0">
                <a:latin typeface="Montserrat"/>
                <a:cs typeface="Arial" charset="0"/>
              </a:rPr>
              <a:t> devotado à causa do Evangelho de</a:t>
            </a:r>
          </a:p>
          <a:p>
            <a:pPr algn="just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2800" dirty="0">
                <a:latin typeface="Montserrat"/>
                <a:cs typeface="Arial" charset="0"/>
              </a:rPr>
              <a:t> Cristo, na prática da Caridade. </a:t>
            </a:r>
          </a:p>
        </p:txBody>
      </p:sp>
      <p:pic>
        <p:nvPicPr>
          <p:cNvPr id="17" name="Picture 8" descr="Transladação das relíquias de São Vicente de Paulo – Santuário do Caraç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1" b="11880"/>
          <a:stretch>
            <a:fillRect/>
          </a:stretch>
        </p:blipFill>
        <p:spPr bwMode="auto">
          <a:xfrm>
            <a:off x="6987822" y="4636678"/>
            <a:ext cx="5204178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13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72D1E14B-39EC-4AB2-8006-513AE222CE78}"/>
              </a:ext>
            </a:extLst>
          </p:cNvPr>
          <p:cNvSpPr txBox="1">
            <a:spLocks/>
          </p:cNvSpPr>
          <p:nvPr/>
        </p:nvSpPr>
        <p:spPr>
          <a:xfrm>
            <a:off x="90311" y="2492549"/>
            <a:ext cx="7894678" cy="22418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1. História do Departamento Missionário </a:t>
            </a:r>
          </a:p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2. </a:t>
            </a:r>
            <a:r>
              <a:rPr lang="pt-BR" sz="32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Missionariedade</a:t>
            </a:r>
            <a:r>
              <a:rPr lang="pt-BR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 de São Vicente de Paulo</a:t>
            </a:r>
          </a:p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3. </a:t>
            </a:r>
            <a:r>
              <a:rPr lang="pt-BR" sz="32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Missionariedade</a:t>
            </a:r>
            <a:r>
              <a:rPr lang="pt-BR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 dos fundadores da SSVP</a:t>
            </a:r>
          </a:p>
        </p:txBody>
      </p:sp>
    </p:spTree>
    <p:extLst>
      <p:ext uri="{BB962C8B-B14F-4D97-AF65-F5344CB8AC3E}">
        <p14:creationId xmlns:p14="http://schemas.microsoft.com/office/powerpoint/2010/main" val="2854140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75715"/>
            <a:ext cx="12037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Missionariedade</a:t>
            </a: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 de São Vicente de Paulo</a:t>
            </a:r>
            <a:endParaRPr lang="pt-BR" altLang="pt-BR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483" y="2049643"/>
            <a:ext cx="2662989" cy="362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1467556" y="2341132"/>
            <a:ext cx="687493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pt-BR" sz="2800" dirty="0">
                <a:latin typeface="Montserrat"/>
                <a:cs typeface="Arial" charset="0"/>
              </a:rPr>
              <a:t>Toda a obra de Vicente de Paulo tem marcado profundamente, com sinal de verdadeiro amor ao próximo. </a:t>
            </a:r>
          </a:p>
          <a:p>
            <a:pPr algn="just" eaLnBrk="0" fontAlgn="base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pt-BR" sz="2800" dirty="0">
                <a:latin typeface="Montserrat"/>
                <a:cs typeface="Arial" charset="0"/>
              </a:rPr>
              <a:t>São Vicente de Paulo é chamado pela Igreja Católica de “O Pai da Caridade” e Patrono da SSVP.  </a:t>
            </a:r>
          </a:p>
        </p:txBody>
      </p:sp>
    </p:spTree>
    <p:extLst>
      <p:ext uri="{BB962C8B-B14F-4D97-AF65-F5344CB8AC3E}">
        <p14:creationId xmlns:p14="http://schemas.microsoft.com/office/powerpoint/2010/main" val="403763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75715"/>
            <a:ext cx="12037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Missionariedade</a:t>
            </a: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 de São Vicente de Paulo</a:t>
            </a:r>
            <a:endParaRPr lang="pt-BR" altLang="pt-BR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86" y="2252928"/>
            <a:ext cx="2662989" cy="362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361244" y="2342908"/>
            <a:ext cx="782914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pt-BR" sz="2800" dirty="0">
                <a:latin typeface="Montserrat"/>
                <a:cs typeface="Arial" charset="0"/>
              </a:rPr>
              <a:t>Sua presença permanece viva ainda hoje nos leprosários, orfanatos, hospitais, manicômios, escolas, asilos, creches e milhões de lares pobres do mundo inteiro.  </a:t>
            </a:r>
          </a:p>
          <a:p>
            <a:pPr algn="just" eaLnBrk="0" fontAlgn="base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pt-BR" sz="2800" dirty="0">
                <a:latin typeface="Montserrat"/>
                <a:cs typeface="Arial" charset="0"/>
              </a:rPr>
              <a:t>É reconhecido como Padroeiro das Obras de Caridade no mundo inteiro. </a:t>
            </a:r>
          </a:p>
        </p:txBody>
      </p:sp>
    </p:spTree>
    <p:extLst>
      <p:ext uri="{BB962C8B-B14F-4D97-AF65-F5344CB8AC3E}">
        <p14:creationId xmlns:p14="http://schemas.microsoft.com/office/powerpoint/2010/main" val="2830367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75715"/>
            <a:ext cx="12037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Missionariedade</a:t>
            </a: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 de São Vicente de Paulo</a:t>
            </a:r>
            <a:endParaRPr lang="pt-BR" altLang="pt-BR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77333" y="2597558"/>
            <a:ext cx="64346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ts val="2400"/>
              </a:spcAft>
              <a:defRPr/>
            </a:pPr>
            <a:r>
              <a:rPr lang="pt-BR" sz="2800" dirty="0">
                <a:latin typeface="Montserrat"/>
                <a:cs typeface="Arial" charset="0"/>
              </a:rPr>
              <a:t>Foram os pobres, de fatos, que o fizeram descobrir que seu trabalho deveria ser o mesmo serviço que Jesus Cristo fez; ser evangelizador e servidor dos Pobres.</a:t>
            </a:r>
            <a:endParaRPr lang="pt-BR" sz="2800" dirty="0">
              <a:solidFill>
                <a:srgbClr val="FF0000"/>
              </a:solidFill>
              <a:latin typeface="Montserrat"/>
              <a:cs typeface="Arial" charset="0"/>
            </a:endParaRPr>
          </a:p>
        </p:txBody>
      </p:sp>
      <p:pic>
        <p:nvPicPr>
          <p:cNvPr id="18" name="Picture 4" descr="11T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717" y="2088217"/>
            <a:ext cx="2887579" cy="413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808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75715"/>
            <a:ext cx="12037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Missionariedade</a:t>
            </a: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 de São Vicente de Paulo</a:t>
            </a:r>
            <a:endParaRPr lang="pt-BR" altLang="pt-BR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06399" y="2282912"/>
            <a:ext cx="7087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ts val="2400"/>
              </a:spcAft>
              <a:defRPr/>
            </a:pPr>
            <a:r>
              <a:rPr lang="pt-BR" sz="2800" i="1" dirty="0">
                <a:solidFill>
                  <a:srgbClr val="FF0000"/>
                </a:solidFill>
                <a:latin typeface="Montserrat"/>
                <a:cs typeface="Arial" charset="0"/>
              </a:rPr>
              <a:t>Jesus Cristo Evangelizador dos Pobres Jesus Cristo Servidor dos Pobres</a:t>
            </a:r>
            <a:r>
              <a:rPr lang="pt-BR" sz="2800" dirty="0">
                <a:solidFill>
                  <a:srgbClr val="FF0000"/>
                </a:solidFill>
                <a:latin typeface="Montserrat"/>
                <a:cs typeface="Arial" charset="0"/>
              </a:rPr>
              <a:t> </a:t>
            </a:r>
          </a:p>
        </p:txBody>
      </p:sp>
      <p:pic>
        <p:nvPicPr>
          <p:cNvPr id="18" name="Picture 4" descr="11T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717" y="2088217"/>
            <a:ext cx="2887579" cy="413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ângulo de cantos arredondados 19"/>
          <p:cNvSpPr/>
          <p:nvPr/>
        </p:nvSpPr>
        <p:spPr>
          <a:xfrm>
            <a:off x="77066" y="4381695"/>
            <a:ext cx="7673585" cy="10078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77066" y="4342327"/>
            <a:ext cx="76735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pt-BR" sz="2800" dirty="0">
                <a:latin typeface="Montserrat"/>
                <a:cs typeface="Arial" charset="0"/>
              </a:rPr>
              <a:t>São Vicente de Paulo dizia:  Os Pobres são 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pt-BR" sz="2800" dirty="0">
                <a:latin typeface="Montserrat"/>
                <a:cs typeface="Arial" charset="0"/>
              </a:rPr>
              <a:t>“Mestres e Senhores”.</a:t>
            </a:r>
          </a:p>
        </p:txBody>
      </p:sp>
    </p:spTree>
    <p:extLst>
      <p:ext uri="{BB962C8B-B14F-4D97-AF65-F5344CB8AC3E}">
        <p14:creationId xmlns:p14="http://schemas.microsoft.com/office/powerpoint/2010/main" val="1508093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75715"/>
            <a:ext cx="12037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Missionariedade</a:t>
            </a: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 de São Vicente de Paulo</a:t>
            </a:r>
            <a:endParaRPr lang="pt-BR" altLang="pt-BR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662311" y="2334336"/>
            <a:ext cx="7375555" cy="325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>
                <a:latin typeface="Montserrat"/>
                <a:cs typeface="Arial" charset="0"/>
              </a:rPr>
              <a:t>“É preciso passar do amor afetivo ao amor efetivo, que é o exercício das obras de caridade, o serviço aos pobres, empreendido com alegria, coragem, constância e amor”.   </a:t>
            </a:r>
            <a:r>
              <a:rPr lang="pt-BR" sz="1400" dirty="0">
                <a:latin typeface="Montserrat"/>
                <a:cs typeface="Arial" charset="0"/>
              </a:rPr>
              <a:t>São Vicente de Paulo</a:t>
            </a:r>
          </a:p>
        </p:txBody>
      </p:sp>
      <p:pic>
        <p:nvPicPr>
          <p:cNvPr id="17" name="Picture 8" descr="500 São Vicente de Pau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" y="2181972"/>
            <a:ext cx="3719513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44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75715"/>
            <a:ext cx="12037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Missionariedade</a:t>
            </a: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 de São Vicente de Paulo</a:t>
            </a:r>
            <a:endParaRPr lang="pt-BR" altLang="pt-BR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Retângulo 3"/>
          <p:cNvSpPr>
            <a:spLocks noChangeArrowheads="1"/>
          </p:cNvSpPr>
          <p:nvPr/>
        </p:nvSpPr>
        <p:spPr bwMode="auto">
          <a:xfrm>
            <a:off x="372533" y="2487161"/>
            <a:ext cx="5802489" cy="273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pt-BR" altLang="pt-BR" sz="2800" dirty="0">
                <a:latin typeface="Montserrat"/>
                <a:cs typeface="Arial" charset="0"/>
              </a:rPr>
              <a:t>Vicente de Paulo bebeu no Evangelho toda a sua espiritualidade e colocou no necessitado, imagem de Cristo, toda a mística de suas obras.</a:t>
            </a:r>
          </a:p>
        </p:txBody>
      </p:sp>
      <p:pic>
        <p:nvPicPr>
          <p:cNvPr id="18" name="Picture 6" descr="Pictur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68" y="1859402"/>
            <a:ext cx="3192380" cy="404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922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75715"/>
            <a:ext cx="12037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Missionariedade</a:t>
            </a: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 de São Vicente de Paulo</a:t>
            </a:r>
            <a:endParaRPr lang="pt-BR" altLang="pt-BR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pic>
        <p:nvPicPr>
          <p:cNvPr id="16" name="Picture 4" descr="cover_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33" y="1846558"/>
            <a:ext cx="3288632" cy="417774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235116" y="2456213"/>
            <a:ext cx="7802751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800" dirty="0">
                <a:latin typeface="Montserrat"/>
                <a:cs typeface="Arial" charset="0"/>
              </a:rPr>
              <a:t>“Deus ama os Pobres e, por conseguinte, ama os que amam os Pobres, porque, quando amamos alguém, temos afeição por seus amigos e servidores. (...) Vamos, pois, meus irmãos, e dediquemo-nos com um amor novo a servir os Pobres, e mesmo busquemos os mais pobres e os mais abandonados” </a:t>
            </a:r>
            <a:r>
              <a:rPr lang="pt-BR" sz="2000" dirty="0">
                <a:latin typeface="Montserrat"/>
                <a:cs typeface="Arial" charset="0"/>
              </a:rPr>
              <a:t>(SV, XI, 392-393).</a:t>
            </a:r>
            <a:endParaRPr lang="en-US" sz="2000" dirty="0">
              <a:latin typeface="Montserra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351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75715"/>
            <a:ext cx="12037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Missionariedade</a:t>
            </a: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 de São Vicente de Paulo</a:t>
            </a:r>
            <a:endParaRPr lang="pt-BR" altLang="pt-BR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Retângulo 4"/>
          <p:cNvSpPr>
            <a:spLocks noChangeArrowheads="1"/>
          </p:cNvSpPr>
          <p:nvPr/>
        </p:nvSpPr>
        <p:spPr bwMode="auto">
          <a:xfrm>
            <a:off x="481263" y="3270571"/>
            <a:ext cx="658558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>
                <a:latin typeface="Montserrat"/>
                <a:cs typeface="Arial" charset="0"/>
              </a:rPr>
              <a:t>Amemos a Deus, meus irmãos, amemos a Deus, mas que seja com a força de nossos braços e o suor de nossas frontes. </a:t>
            </a:r>
            <a:r>
              <a:rPr lang="pt-BR" sz="1600" dirty="0">
                <a:latin typeface="Montserrat"/>
                <a:cs typeface="Arial" charset="0"/>
              </a:rPr>
              <a:t>São Vicente de Paulo</a:t>
            </a:r>
          </a:p>
        </p:txBody>
      </p:sp>
      <p:pic>
        <p:nvPicPr>
          <p:cNvPr id="18" name="Picture 2" descr="https://o.remove.bg/downloads/6b78a87e-6308-43ed-9ed2-e1daf2455897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448" y="2130446"/>
            <a:ext cx="3256547" cy="386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063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72D1E14B-39EC-4AB2-8006-513AE222CE78}"/>
              </a:ext>
            </a:extLst>
          </p:cNvPr>
          <p:cNvSpPr txBox="1">
            <a:spLocks/>
          </p:cNvSpPr>
          <p:nvPr/>
        </p:nvSpPr>
        <p:spPr>
          <a:xfrm>
            <a:off x="1239943" y="2995877"/>
            <a:ext cx="5454317" cy="12352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Missionariedade</a:t>
            </a:r>
            <a:r>
              <a:rPr lang="pt-BR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 dos Fundadores da SSVP</a:t>
            </a:r>
          </a:p>
        </p:txBody>
      </p:sp>
    </p:spTree>
    <p:extLst>
      <p:ext uri="{BB962C8B-B14F-4D97-AF65-F5344CB8AC3E}">
        <p14:creationId xmlns:p14="http://schemas.microsoft.com/office/powerpoint/2010/main" val="1404810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75715"/>
            <a:ext cx="12037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Missionariedade</a:t>
            </a: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 dos Fundadores da SSVP</a:t>
            </a:r>
            <a:endParaRPr lang="pt-BR" altLang="pt-BR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293963" y="2993171"/>
            <a:ext cx="99376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>
                <a:latin typeface="Montserrat"/>
                <a:cs typeface="Arial" charset="0"/>
              </a:rPr>
              <a:t>O nascimento da SSVP está envolto e atrelado a acontecimentos da época na qual foi fundada.  Era o início do século XIX, começo de grandes mudanças sociais e políticas, em que a religião católica estava em queda e outras correntes de pensamento cresciam entre a sociedade. </a:t>
            </a:r>
          </a:p>
        </p:txBody>
      </p:sp>
    </p:spTree>
    <p:extLst>
      <p:ext uri="{BB962C8B-B14F-4D97-AF65-F5344CB8AC3E}">
        <p14:creationId xmlns:p14="http://schemas.microsoft.com/office/powerpoint/2010/main" val="410295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72D1E14B-39EC-4AB2-8006-513AE222CE78}"/>
              </a:ext>
            </a:extLst>
          </p:cNvPr>
          <p:cNvSpPr txBox="1">
            <a:spLocks/>
          </p:cNvSpPr>
          <p:nvPr/>
        </p:nvSpPr>
        <p:spPr>
          <a:xfrm>
            <a:off x="181888" y="3428997"/>
            <a:ext cx="7598534" cy="7078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História do Departamento Missionário </a:t>
            </a:r>
          </a:p>
        </p:txBody>
      </p:sp>
    </p:spTree>
    <p:extLst>
      <p:ext uri="{BB962C8B-B14F-4D97-AF65-F5344CB8AC3E}">
        <p14:creationId xmlns:p14="http://schemas.microsoft.com/office/powerpoint/2010/main" val="2069033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5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75715"/>
            <a:ext cx="12037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Missionariedade</a:t>
            </a: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 dos Fundadores da SSVP</a:t>
            </a:r>
            <a:endParaRPr lang="pt-BR" altLang="pt-BR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"/>
          <a:stretch>
            <a:fillRect/>
          </a:stretch>
        </p:blipFill>
        <p:spPr bwMode="auto">
          <a:xfrm>
            <a:off x="138023" y="1902215"/>
            <a:ext cx="11899844" cy="477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27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75715"/>
            <a:ext cx="12037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Missionariedade</a:t>
            </a: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 dos Fundadores da SSVP</a:t>
            </a:r>
            <a:endParaRPr lang="pt-BR" altLang="pt-BR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66045" y="2344275"/>
            <a:ext cx="10498666" cy="3659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>
                <a:latin typeface="Montserrat"/>
                <a:cs typeface="Arial" charset="0"/>
              </a:rPr>
              <a:t>Neste contexto, havia pequenos grupos de debate, chamados Conferência de História, nos quais eram discutidos assuntos sobre literatura, política, história e filosofia. </a:t>
            </a:r>
          </a:p>
          <a:p>
            <a:pPr algn="just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2800" dirty="0">
              <a:latin typeface="Montserrat"/>
              <a:cs typeface="Arial" charset="0"/>
            </a:endParaRPr>
          </a:p>
          <a:p>
            <a:pPr algn="just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>
                <a:latin typeface="Montserrat"/>
                <a:cs typeface="Arial" charset="0"/>
              </a:rPr>
              <a:t>Durante uma dessas discussões, surgiu um questionamento de um estudante ateu sobre a ação dos católicos diante da miséria e pobreza daquela época. </a:t>
            </a:r>
          </a:p>
        </p:txBody>
      </p:sp>
    </p:spTree>
    <p:extLst>
      <p:ext uri="{BB962C8B-B14F-4D97-AF65-F5344CB8AC3E}">
        <p14:creationId xmlns:p14="http://schemas.microsoft.com/office/powerpoint/2010/main" val="854033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5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75715"/>
            <a:ext cx="12037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Missionariedade</a:t>
            </a: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 dos Fundadores da SSVP</a:t>
            </a:r>
            <a:endParaRPr lang="pt-BR" altLang="pt-BR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160889" y="3446424"/>
            <a:ext cx="79135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>
                <a:latin typeface="Montserrat"/>
                <a:cs typeface="Arial" charset="0"/>
              </a:rPr>
              <a:t>Por causa dessas provocações do colega, Ozanam e alguns de seus amigos decidiram se reunir não mais para debater, mas para fazer algo efetivo pelos Pobres.</a:t>
            </a:r>
          </a:p>
        </p:txBody>
      </p:sp>
      <p:pic>
        <p:nvPicPr>
          <p:cNvPr id="17" name="Picture 10" descr="https://o.remove.bg/downloads/b2486b74-bf2f-41d8-8390-90ed63cea9c6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539" y="1227850"/>
            <a:ext cx="3588589" cy="549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966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5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75715"/>
            <a:ext cx="12037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Missionariedade</a:t>
            </a: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 dos Fundadores da SSVP</a:t>
            </a:r>
            <a:endParaRPr lang="pt-BR" altLang="pt-BR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56000" y="2498493"/>
            <a:ext cx="78951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>
                <a:latin typeface="Montserrat"/>
                <a:cs typeface="Arial" charset="0"/>
              </a:rPr>
              <a:t>Com efeito, no dia 23 de abril de 1833, Emmanuel </a:t>
            </a:r>
            <a:r>
              <a:rPr lang="pt-BR" sz="2800" dirty="0" err="1">
                <a:latin typeface="Montserrat"/>
                <a:cs typeface="Arial" charset="0"/>
              </a:rPr>
              <a:t>Bailly</a:t>
            </a:r>
            <a:r>
              <a:rPr lang="pt-BR" sz="2800" dirty="0">
                <a:latin typeface="Montserrat"/>
                <a:cs typeface="Arial" charset="0"/>
              </a:rPr>
              <a:t>, Paul </a:t>
            </a:r>
            <a:r>
              <a:rPr lang="pt-BR" sz="2800" dirty="0" err="1">
                <a:latin typeface="Montserrat"/>
                <a:cs typeface="Arial" charset="0"/>
              </a:rPr>
              <a:t>Lamache</a:t>
            </a:r>
            <a:r>
              <a:rPr lang="pt-BR" sz="2800" dirty="0">
                <a:latin typeface="Montserrat"/>
                <a:cs typeface="Arial" charset="0"/>
              </a:rPr>
              <a:t>, Félix </a:t>
            </a:r>
            <a:r>
              <a:rPr lang="pt-BR" sz="2800" dirty="0" err="1">
                <a:latin typeface="Montserrat"/>
                <a:cs typeface="Arial" charset="0"/>
              </a:rPr>
              <a:t>Clavé</a:t>
            </a:r>
            <a:r>
              <a:rPr lang="pt-BR" sz="2800" dirty="0">
                <a:latin typeface="Montserrat"/>
                <a:cs typeface="Arial" charset="0"/>
              </a:rPr>
              <a:t>, Auguste Le </a:t>
            </a:r>
            <a:r>
              <a:rPr lang="pt-BR" sz="2800" dirty="0" err="1">
                <a:latin typeface="Montserrat"/>
                <a:cs typeface="Arial" charset="0"/>
              </a:rPr>
              <a:t>Taillandier</a:t>
            </a:r>
            <a:r>
              <a:rPr lang="pt-BR" sz="2800" dirty="0">
                <a:latin typeface="Montserrat"/>
                <a:cs typeface="Arial" charset="0"/>
              </a:rPr>
              <a:t>, Jules </a:t>
            </a:r>
            <a:r>
              <a:rPr lang="pt-BR" sz="2800" dirty="0" err="1">
                <a:latin typeface="Montserrat"/>
                <a:cs typeface="Arial" charset="0"/>
              </a:rPr>
              <a:t>Devaux</a:t>
            </a:r>
            <a:r>
              <a:rPr lang="pt-BR" sz="2800" dirty="0">
                <a:latin typeface="Montserrat"/>
                <a:cs typeface="Arial" charset="0"/>
              </a:rPr>
              <a:t>, François </a:t>
            </a:r>
            <a:r>
              <a:rPr lang="pt-BR" sz="2800" dirty="0" err="1">
                <a:latin typeface="Montserrat"/>
                <a:cs typeface="Arial" charset="0"/>
              </a:rPr>
              <a:t>Lallier</a:t>
            </a:r>
            <a:r>
              <a:rPr lang="pt-BR" sz="2800" dirty="0">
                <a:latin typeface="Montserrat"/>
                <a:cs typeface="Arial" charset="0"/>
              </a:rPr>
              <a:t> e Frederico Ozanam se reuniram em Paris, França, e estipularam a realização de uma reunião semanal, tendo como atividade fundamental a visita aos Pobres em seu domicílio.</a:t>
            </a:r>
          </a:p>
        </p:txBody>
      </p:sp>
      <p:pic>
        <p:nvPicPr>
          <p:cNvPr id="17" name="Picture 10" descr="https://o.remove.bg/downloads/b2486b74-bf2f-41d8-8390-90ed63cea9c6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539" y="1227850"/>
            <a:ext cx="3588589" cy="549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064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5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75715"/>
            <a:ext cx="12037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Missionariedade</a:t>
            </a: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 dos Fundadores da SSVP</a:t>
            </a:r>
            <a:endParaRPr lang="pt-BR" altLang="pt-BR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84977" y="3331286"/>
            <a:ext cx="74661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>
                <a:latin typeface="Montserrat"/>
                <a:cs typeface="Arial" charset="0"/>
              </a:rPr>
              <a:t>Esse grupo foi chamado de Conferência da Caridade, tendo como padroeiro São Vicente de Paulo e colocado sob a proteção da Virgem Maria. </a:t>
            </a:r>
          </a:p>
        </p:txBody>
      </p:sp>
      <p:pic>
        <p:nvPicPr>
          <p:cNvPr id="17" name="Picture 10" descr="https://o.remove.bg/downloads/b2486b74-bf2f-41d8-8390-90ed63cea9c6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539" y="1227850"/>
            <a:ext cx="3588589" cy="549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076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75715"/>
            <a:ext cx="12037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Missionariedade</a:t>
            </a: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 dos Fundadores da SSVP</a:t>
            </a:r>
            <a:endParaRPr lang="pt-BR" altLang="pt-BR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54756" y="2724692"/>
            <a:ext cx="111647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>
                <a:latin typeface="Montserrat"/>
                <a:cs typeface="Arial" charset="0"/>
              </a:rPr>
              <a:t>Desse modo nasceu a SSVP, que logo cresceu e se espalhou pelo mundo. Os estudantes, após obterem seus diplomas, voltaram para suas cidades e ali fundaram conferências.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800" dirty="0">
              <a:latin typeface="Montserrat"/>
              <a:cs typeface="Arial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>
                <a:latin typeface="Montserrat"/>
                <a:cs typeface="Arial" charset="0"/>
              </a:rPr>
              <a:t>Depois de chegar ao interior da França, a SSVP ultrapassou suas fronteiras.</a:t>
            </a:r>
          </a:p>
        </p:txBody>
      </p:sp>
    </p:spTree>
    <p:extLst>
      <p:ext uri="{BB962C8B-B14F-4D97-AF65-F5344CB8AC3E}">
        <p14:creationId xmlns:p14="http://schemas.microsoft.com/office/powerpoint/2010/main" val="2466859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75715"/>
            <a:ext cx="12037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Missionariedade</a:t>
            </a: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 dos Fundadores da SSVP</a:t>
            </a:r>
            <a:endParaRPr lang="pt-BR" altLang="pt-BR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275645" y="2940135"/>
            <a:ext cx="8918222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pt-BR" sz="2800" dirty="0">
                <a:latin typeface="Montserrat"/>
              </a:rPr>
              <a:t>“Só Caridade não basta. Curar as feridas, mas não acaba com os golpes que as causam… </a:t>
            </a: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pt-BR" sz="2800" dirty="0">
                <a:latin typeface="Montserrat"/>
              </a:rPr>
              <a:t>Caridade é o Samaritano que derrama azeite nas feridas do viajante que foi atacado. O papel da Justiça é impedir os ataques”. </a:t>
            </a:r>
            <a:r>
              <a:rPr lang="pt-BR" dirty="0" err="1">
                <a:latin typeface="Montserrat"/>
              </a:rPr>
              <a:t>Antonio</a:t>
            </a:r>
            <a:r>
              <a:rPr lang="pt-BR" dirty="0">
                <a:latin typeface="Montserrat"/>
              </a:rPr>
              <a:t> </a:t>
            </a:r>
            <a:r>
              <a:rPr lang="pt-BR" dirty="0" err="1">
                <a:latin typeface="Montserrat"/>
              </a:rPr>
              <a:t>Fredrico</a:t>
            </a:r>
            <a:r>
              <a:rPr lang="pt-BR" dirty="0">
                <a:latin typeface="Montserrat"/>
              </a:rPr>
              <a:t> </a:t>
            </a:r>
            <a:r>
              <a:rPr lang="pt-BR" dirty="0" err="1">
                <a:latin typeface="Montserrat"/>
              </a:rPr>
              <a:t>Ozanam</a:t>
            </a:r>
            <a:endParaRPr lang="pt-BR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13682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909" y="2828835"/>
            <a:ext cx="66501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A MISSÃO COM ÊNFASE NO CRESCIMENTO DA SSVP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9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4" name="Retângulo 7">
            <a:extLst>
              <a:ext uri="{FF2B5EF4-FFF2-40B4-BE49-F238E27FC236}">
                <a16:creationId xmlns:a16="http://schemas.microsoft.com/office/drawing/2014/main" id="{32BC3E4C-2379-4644-9F7A-D138A6169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382" y="1057377"/>
            <a:ext cx="4167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Amor à nossa causa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8">
            <a:extLst>
              <a:ext uri="{FF2B5EF4-FFF2-40B4-BE49-F238E27FC236}">
                <a16:creationId xmlns:a16="http://schemas.microsoft.com/office/drawing/2014/main" id="{39195B20-0CCA-46DA-A7F3-4CED1982F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27" y="2990974"/>
            <a:ext cx="1058487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800" dirty="0">
                <a:latin typeface="Montserrat" panose="00000500000000000000" pitchFamily="2" charset="0"/>
              </a:rPr>
              <a:t>O missionário vicentino não fica preso a pequenos detalhes e nem procura justificar o porquê de não ajudar uma família ou outra, </a:t>
            </a:r>
            <a:r>
              <a:rPr lang="pt-BR" altLang="pt-BR" sz="2800" b="1" i="1" dirty="0">
                <a:latin typeface="Montserrat" panose="00000500000000000000" pitchFamily="2" charset="0"/>
              </a:rPr>
              <a:t>pois o pai bebe muito</a:t>
            </a:r>
            <a:r>
              <a:rPr lang="pt-BR" altLang="pt-BR" sz="2800" dirty="0">
                <a:latin typeface="Montserrat" panose="00000500000000000000" pitchFamily="2" charset="0"/>
              </a:rPr>
              <a:t>, </a:t>
            </a:r>
            <a:r>
              <a:rPr lang="pt-BR" altLang="pt-BR" sz="2800" b="1" dirty="0">
                <a:latin typeface="Montserrat" panose="00000500000000000000" pitchFamily="2" charset="0"/>
              </a:rPr>
              <a:t>o filho usa droga</a:t>
            </a:r>
            <a:r>
              <a:rPr lang="pt-BR" altLang="pt-BR" sz="2800" dirty="0">
                <a:latin typeface="Montserrat" panose="00000500000000000000" pitchFamily="2" charset="0"/>
              </a:rPr>
              <a:t>, </a:t>
            </a:r>
            <a:r>
              <a:rPr lang="pt-BR" altLang="pt-BR" sz="2800" b="1" i="1" dirty="0">
                <a:latin typeface="Montserrat" panose="00000500000000000000" pitchFamily="2" charset="0"/>
              </a:rPr>
              <a:t>a mãe é prostituta</a:t>
            </a:r>
            <a:r>
              <a:rPr lang="pt-BR" altLang="pt-BR" sz="2800" dirty="0">
                <a:latin typeface="Montserrat" panose="00000500000000000000" pitchFamily="2" charset="0"/>
              </a:rPr>
              <a:t>, </a:t>
            </a:r>
            <a:r>
              <a:rPr lang="pt-BR" altLang="pt-BR" sz="2800" b="1" dirty="0">
                <a:latin typeface="Montserrat" panose="00000500000000000000" pitchFamily="2" charset="0"/>
              </a:rPr>
              <a:t>o menino não quer estudar</a:t>
            </a:r>
            <a:r>
              <a:rPr lang="pt-BR" altLang="pt-BR" sz="2800" dirty="0">
                <a:latin typeface="Montserrat" panose="00000500000000000000" pitchFamily="2" charset="0"/>
              </a:rPr>
              <a:t>... </a:t>
            </a:r>
            <a:endParaRPr lang="pt-BR" altLang="pt-BR" sz="2600" dirty="0"/>
          </a:p>
        </p:txBody>
      </p:sp>
    </p:spTree>
    <p:extLst>
      <p:ext uri="{BB962C8B-B14F-4D97-AF65-F5344CB8AC3E}">
        <p14:creationId xmlns:p14="http://schemas.microsoft.com/office/powerpoint/2010/main" val="3710836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4" name="Retângulo 7">
            <a:extLst>
              <a:ext uri="{FF2B5EF4-FFF2-40B4-BE49-F238E27FC236}">
                <a16:creationId xmlns:a16="http://schemas.microsoft.com/office/drawing/2014/main" id="{32BC3E4C-2379-4644-9F7A-D138A6169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382" y="1057377"/>
            <a:ext cx="4167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Amor à nossa causa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8">
            <a:extLst>
              <a:ext uri="{FF2B5EF4-FFF2-40B4-BE49-F238E27FC236}">
                <a16:creationId xmlns:a16="http://schemas.microsoft.com/office/drawing/2014/main" id="{39195B20-0CCA-46DA-A7F3-4CED1982F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68" y="2990974"/>
            <a:ext cx="1143802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800" dirty="0">
                <a:latin typeface="Montserrat" panose="00000500000000000000" pitchFamily="2" charset="0"/>
              </a:rPr>
              <a:t>É aí que precisamos atuar com mais vigor, ou seja, não basta julgarmos as pessoas pelas atitudes, pelo contrário, temos que aprender a ver nos assistidos a pessoa de Jesus Cristo, atendê-Los com prioridade, não julgá-Los, não discriminá-Los e agir com misericórdia e humildade.</a:t>
            </a:r>
            <a:endParaRPr lang="pt-BR" altLang="pt-BR" sz="26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68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54" y="1067169"/>
            <a:ext cx="110530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Breve Histórico Do Departamento Missionário</a:t>
            </a:r>
            <a:endParaRPr lang="pt-BR" altLang="pt-BR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81733" y="2909384"/>
            <a:ext cx="110744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latin typeface="Montserrat"/>
              </a:rPr>
              <a:t>Nesta parte, iremos contar de forma breve um pouco da história do Departamento Missionário, a experiência e os fatos relevantes da vida de São Vicente de Paulo e de nossos sete fundadores, a partir de um olhar voltado para a Missão. </a:t>
            </a:r>
          </a:p>
        </p:txBody>
      </p:sp>
    </p:spTree>
    <p:extLst>
      <p:ext uri="{BB962C8B-B14F-4D97-AF65-F5344CB8AC3E}">
        <p14:creationId xmlns:p14="http://schemas.microsoft.com/office/powerpoint/2010/main" val="2686992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4" name="Retângulo 7">
            <a:extLst>
              <a:ext uri="{FF2B5EF4-FFF2-40B4-BE49-F238E27FC236}">
                <a16:creationId xmlns:a16="http://schemas.microsoft.com/office/drawing/2014/main" id="{32BC3E4C-2379-4644-9F7A-D138A6169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382" y="1057377"/>
            <a:ext cx="4167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Amor à nossa causa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8">
            <a:extLst>
              <a:ext uri="{FF2B5EF4-FFF2-40B4-BE49-F238E27FC236}">
                <a16:creationId xmlns:a16="http://schemas.microsoft.com/office/drawing/2014/main" id="{39195B20-0CCA-46DA-A7F3-4CED1982F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53" y="2990974"/>
            <a:ext cx="1140593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800" dirty="0">
                <a:latin typeface="Montserrat" panose="00000500000000000000" pitchFamily="2" charset="0"/>
              </a:rPr>
              <a:t>Ser missionário exige de todos uma abertura constante, pessoal e comunitária para responder aos desafios de hoje. É a missão de fidelidade ao “envio” de Jesus Cristo: </a:t>
            </a:r>
            <a:r>
              <a:rPr lang="pt-BR" altLang="pt-BR" sz="2800" i="1" dirty="0">
                <a:latin typeface="Montserrat" panose="00000500000000000000" pitchFamily="2" charset="0"/>
              </a:rPr>
              <a:t>“Assim como o Pai me enviou, eu também vos envio</a:t>
            </a:r>
            <a:r>
              <a:rPr lang="pt-BR" altLang="pt-BR" sz="2800" dirty="0">
                <a:latin typeface="Montserrat" panose="000005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50920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4" name="Retângulo 7">
            <a:extLst>
              <a:ext uri="{FF2B5EF4-FFF2-40B4-BE49-F238E27FC236}">
                <a16:creationId xmlns:a16="http://schemas.microsoft.com/office/drawing/2014/main" id="{32BC3E4C-2379-4644-9F7A-D138A6169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382" y="1057377"/>
            <a:ext cx="4167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Concluindo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8">
            <a:extLst>
              <a:ext uri="{FF2B5EF4-FFF2-40B4-BE49-F238E27FC236}">
                <a16:creationId xmlns:a16="http://schemas.microsoft.com/office/drawing/2014/main" id="{39195B20-0CCA-46DA-A7F3-4CED1982F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254" y="2456213"/>
            <a:ext cx="10689491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800" dirty="0">
                <a:latin typeface="Montserrat" panose="00000500000000000000" pitchFamily="2" charset="0"/>
              </a:rPr>
              <a:t>A missão é um dos maiores e necessários meios de acender o fogo em nossa tarefa de </a:t>
            </a:r>
            <a:r>
              <a:rPr lang="pt-BR" altLang="pt-BR" sz="2800" i="1" dirty="0">
                <a:latin typeface="Montserrat" panose="00000500000000000000" pitchFamily="2" charset="0"/>
              </a:rPr>
              <a:t>caridade e de anúncio</a:t>
            </a:r>
            <a:r>
              <a:rPr lang="pt-BR" altLang="pt-BR" sz="2800" dirty="0">
                <a:latin typeface="Montserrat" panose="00000500000000000000" pitchFamily="2" charset="0"/>
              </a:rPr>
              <a:t>. </a:t>
            </a:r>
          </a:p>
          <a:p>
            <a:pPr algn="just" eaLnBrk="1" hangingPunct="1"/>
            <a:endParaRPr lang="pt-BR" altLang="pt-BR" sz="2800" dirty="0">
              <a:latin typeface="Montserrat" panose="00000500000000000000" pitchFamily="2" charset="0"/>
            </a:endParaRPr>
          </a:p>
          <a:p>
            <a:pPr algn="just" eaLnBrk="1" hangingPunct="1"/>
            <a:r>
              <a:rPr lang="pt-BR" altLang="pt-BR" sz="2800" dirty="0">
                <a:latin typeface="Montserrat" panose="00000500000000000000" pitchFamily="2" charset="0"/>
              </a:rPr>
              <a:t>Faz com que SSVP seja forte, dinâmica e em crescimento constante, e isso fortalecerá cada associado a assumir o compromisso missionário e a refletir sobre a vocação e o chamado de Deus.</a:t>
            </a:r>
          </a:p>
        </p:txBody>
      </p:sp>
    </p:spTree>
    <p:extLst>
      <p:ext uri="{BB962C8B-B14F-4D97-AF65-F5344CB8AC3E}">
        <p14:creationId xmlns:p14="http://schemas.microsoft.com/office/powerpoint/2010/main" val="29973906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B75C4FD3-8A23-4170-9D91-4D4B3C8FE4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2" name="Retângulo 1"/>
          <p:cNvSpPr/>
          <p:nvPr/>
        </p:nvSpPr>
        <p:spPr>
          <a:xfrm>
            <a:off x="0" y="4625542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/>
                <a:cs typeface="Arial" panose="020B0604020202020204" pitchFamily="34" charset="0"/>
              </a:rPr>
              <a:t>Louvado Seja Nosso Senhor Jesus Cristo! </a:t>
            </a:r>
          </a:p>
          <a:p>
            <a:pPr algn="ctr" defTabSz="685800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/>
                <a:cs typeface="Arial" panose="020B0604020202020204" pitchFamily="34" charset="0"/>
              </a:rPr>
              <a:t>ecafo@ssvpbrasil.org.br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567" y="1065324"/>
            <a:ext cx="5352866" cy="273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0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1309510" y="2720622"/>
            <a:ext cx="8477957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just">
              <a:buNone/>
            </a:pPr>
            <a:r>
              <a:rPr lang="pt-BR" dirty="0">
                <a:solidFill>
                  <a:srgbClr val="181717"/>
                </a:solidFill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Entre os anos de 2001 e 2005, ao pesquisar e analisar os  dados estatísticos sobre o número de unidades e membros da SSVP, percebeu que o número de vicentinos no país era muito inferior ao que se imaginava.</a:t>
            </a:r>
          </a:p>
          <a:p>
            <a:pPr marL="0" indent="0" algn="just">
              <a:buNone/>
            </a:pPr>
            <a:endParaRPr lang="pt-BR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19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54" y="1067169"/>
            <a:ext cx="110530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Breve Histórico Do Departamento Missionário</a:t>
            </a:r>
            <a:endParaRPr lang="pt-BR" altLang="pt-BR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grpSp>
        <p:nvGrpSpPr>
          <p:cNvPr id="2" name="Agrupar 9">
            <a:extLst>
              <a:ext uri="{FF2B5EF4-FFF2-40B4-BE49-F238E27FC236}">
                <a16:creationId xmlns:a16="http://schemas.microsoft.com/office/drawing/2014/main" id="{233560FB-9A7C-3412-DFBC-F88D33C44D7D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53DCCDC5-FCDE-282A-5A98-A6C8DBBF6CE9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" name="Agrupar 11">
              <a:extLst>
                <a:ext uri="{FF2B5EF4-FFF2-40B4-BE49-F238E27FC236}">
                  <a16:creationId xmlns:a16="http://schemas.microsoft.com/office/drawing/2014/main" id="{16144DD3-87E1-257F-8DA9-C4D602E6A7E4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78CDAE0B-9568-3F25-95D9-CE77095C9209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4D69FFB-BF23-A199-F4ED-4A7C9F8CDA8E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604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914400" y="2554415"/>
            <a:ext cx="9121422" cy="3032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600" b="1" dirty="0">
                <a:latin typeface="Montserrat"/>
                <a:cs typeface="Arial" charset="0"/>
              </a:rPr>
              <a:t>INÚMEROS DESAFIOS, COMO, POR EXEMPLO:</a:t>
            </a:r>
          </a:p>
          <a:p>
            <a:pPr marL="457200" indent="-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pt-BR" sz="2800" dirty="0">
                <a:latin typeface="Montserrat"/>
                <a:cs typeface="Arial" charset="0"/>
              </a:rPr>
              <a:t>O alto número de unidades sendo fechadas, </a:t>
            </a:r>
          </a:p>
          <a:p>
            <a:pPr marL="457200" indent="-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pt-BR" sz="1400" dirty="0">
              <a:latin typeface="Montserrat"/>
              <a:cs typeface="Arial" charset="0"/>
            </a:endParaRPr>
          </a:p>
          <a:p>
            <a:pPr marL="457200" indent="-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pt-BR" sz="2800" dirty="0">
                <a:latin typeface="Montserrat"/>
                <a:cs typeface="Arial" charset="0"/>
              </a:rPr>
              <a:t>Vicentinos desmotivados ou afastando-se por motivo de conflitos, </a:t>
            </a:r>
          </a:p>
          <a:p>
            <a:pPr marL="457200" indent="-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pt-BR" sz="1400" dirty="0">
              <a:latin typeface="Montserrat"/>
              <a:cs typeface="Arial" charset="0"/>
            </a:endParaRPr>
          </a:p>
          <a:p>
            <a:pPr marL="457200" indent="-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pt-BR" sz="2800" dirty="0">
                <a:latin typeface="Montserrat"/>
                <a:cs typeface="Arial" charset="0"/>
              </a:rPr>
              <a:t>Falta de formação e de organização... </a:t>
            </a:r>
          </a:p>
        </p:txBody>
      </p:sp>
      <p:sp>
        <p:nvSpPr>
          <p:cNvPr id="19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54" y="1067169"/>
            <a:ext cx="110530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Breve Histórico Do Departamento Missionário</a:t>
            </a:r>
            <a:endParaRPr lang="pt-BR" altLang="pt-BR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grpSp>
        <p:nvGrpSpPr>
          <p:cNvPr id="2" name="Agrupar 9">
            <a:extLst>
              <a:ext uri="{FF2B5EF4-FFF2-40B4-BE49-F238E27FC236}">
                <a16:creationId xmlns:a16="http://schemas.microsoft.com/office/drawing/2014/main" id="{233560FB-9A7C-3412-DFBC-F88D33C44D7D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53DCCDC5-FCDE-282A-5A98-A6C8DBBF6CE9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" name="Agrupar 11">
              <a:extLst>
                <a:ext uri="{FF2B5EF4-FFF2-40B4-BE49-F238E27FC236}">
                  <a16:creationId xmlns:a16="http://schemas.microsoft.com/office/drawing/2014/main" id="{16144DD3-87E1-257F-8DA9-C4D602E6A7E4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78CDAE0B-9568-3F25-95D9-CE77095C9209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4D69FFB-BF23-A199-F4ED-4A7C9F8CDA8E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6853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09600" y="2028117"/>
            <a:ext cx="6959600" cy="3611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just">
              <a:lnSpc>
                <a:spcPts val="4500"/>
              </a:lnSpc>
              <a:buNone/>
            </a:pPr>
            <a:r>
              <a:rPr lang="pt-BR" dirty="0">
                <a:latin typeface="Montserrat"/>
              </a:rPr>
              <a:t>Diante dessa constatação, </a:t>
            </a:r>
            <a:r>
              <a:rPr lang="pt-BR" b="1" dirty="0">
                <a:latin typeface="Montserrat"/>
              </a:rPr>
              <a:t>foi</a:t>
            </a:r>
            <a:r>
              <a:rPr lang="pt-BR" dirty="0">
                <a:latin typeface="Montserrat"/>
              </a:rPr>
              <a:t> </a:t>
            </a:r>
            <a:r>
              <a:rPr lang="pt-BR" b="1" dirty="0">
                <a:latin typeface="Montserrat"/>
              </a:rPr>
              <a:t>criada no CNB uma Equipe Missionária</a:t>
            </a:r>
            <a:r>
              <a:rPr lang="pt-BR" dirty="0">
                <a:latin typeface="Montserrat"/>
              </a:rPr>
              <a:t> que seria responsável por </a:t>
            </a:r>
            <a:r>
              <a:rPr lang="pt-BR" b="1" dirty="0">
                <a:latin typeface="Montserrat"/>
              </a:rPr>
              <a:t>realizar ações que pudessem aumentar o número de membros e reestruturar as unidades vicentinas</a:t>
            </a:r>
            <a:r>
              <a:rPr lang="pt-BR" dirty="0">
                <a:latin typeface="Montserrat"/>
              </a:rPr>
              <a:t>. </a:t>
            </a:r>
          </a:p>
        </p:txBody>
      </p:sp>
      <p:pic>
        <p:nvPicPr>
          <p:cNvPr id="16" name="Picture 7" descr="E:\Drive\Arquivos\MEUS DOCUMENTOS\S S V P\SSVP, Missões\SSVP - Missões - Imagem 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1" y="1779335"/>
            <a:ext cx="334327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54" y="1067169"/>
            <a:ext cx="110530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Breve Histórico Do Departamento Missionário</a:t>
            </a:r>
            <a:endParaRPr lang="pt-BR" altLang="pt-BR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83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203200" y="2347794"/>
            <a:ext cx="5892800" cy="34314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pt-BR" sz="2800" dirty="0">
                <a:latin typeface="Montserrat"/>
              </a:rPr>
              <a:t>As primeiras ações foram pontuais e os missionários organizavam-se para passar alguns dias visitando unidades, </a:t>
            </a:r>
            <a:r>
              <a:rPr lang="pt-BR" sz="2800" dirty="0" err="1">
                <a:latin typeface="Montserrat"/>
              </a:rPr>
              <a:t>consócias</a:t>
            </a:r>
            <a:r>
              <a:rPr lang="pt-BR" sz="2800" dirty="0">
                <a:latin typeface="Montserrat"/>
              </a:rPr>
              <a:t> e confrades, além de orientar e realizar pequenas formações, dentre outras atividades. 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89" y="1885123"/>
            <a:ext cx="4225374" cy="419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54" y="1067169"/>
            <a:ext cx="110530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Breve Histórico Do Departamento Missionário</a:t>
            </a:r>
            <a:endParaRPr lang="pt-BR" altLang="pt-BR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43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235755" y="2258005"/>
            <a:ext cx="11566358" cy="394878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pt-BR" sz="3000" dirty="0">
                <a:latin typeface="Montserrat"/>
                <a:cs typeface="Arial" panose="020B0604020202020204" pitchFamily="34" charset="0"/>
              </a:rPr>
              <a:t>Em junho de 2009, o</a:t>
            </a:r>
            <a:r>
              <a:rPr lang="pt-BR" sz="2800" dirty="0">
                <a:latin typeface="Montserrat"/>
                <a:cs typeface="Arial" panose="020B0604020202020204" pitchFamily="34" charset="0"/>
              </a:rPr>
              <a:t> trabalho missionário da SSVP foi aperfeiçoado e ampliado, com isso, a Equipe Missionária passou a se chamar Departamento Missionário - DM. 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pt-BR" sz="2800" dirty="0">
                <a:latin typeface="Montserrat"/>
                <a:cs typeface="Arial" panose="020B0604020202020204" pitchFamily="34" charset="0"/>
              </a:rPr>
              <a:t>Desde então, o DM vem se desenvolvendo e aprimorando suas ações para desempenhar esse trabalho missionário vicentino de revitalização da SSVP.</a:t>
            </a:r>
          </a:p>
        </p:txBody>
      </p:sp>
      <p:sp>
        <p:nvSpPr>
          <p:cNvPr id="18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54" y="1067169"/>
            <a:ext cx="110530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Breve Histórico Do Departamento Missionário</a:t>
            </a:r>
            <a:endParaRPr lang="pt-BR" altLang="pt-BR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6029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1979</Words>
  <Application>Microsoft Office PowerPoint</Application>
  <PresentationFormat>Widescreen</PresentationFormat>
  <Paragraphs>180</Paragraphs>
  <Slides>42</Slides>
  <Notes>40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Garamond</vt:lpstr>
      <vt:lpstr>Montserrat</vt:lpstr>
      <vt:lpstr>raleway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césar custódio da silva</cp:lastModifiedBy>
  <cp:revision>177</cp:revision>
  <dcterms:created xsi:type="dcterms:W3CDTF">2022-08-23T14:33:21Z</dcterms:created>
  <dcterms:modified xsi:type="dcterms:W3CDTF">2024-08-20T11:49:43Z</dcterms:modified>
</cp:coreProperties>
</file>