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8" r:id="rId3"/>
    <p:sldId id="685" r:id="rId4"/>
    <p:sldId id="294" r:id="rId5"/>
    <p:sldId id="697" r:id="rId6"/>
    <p:sldId id="634" r:id="rId7"/>
    <p:sldId id="746" r:id="rId8"/>
    <p:sldId id="747" r:id="rId9"/>
    <p:sldId id="748" r:id="rId10"/>
    <p:sldId id="749" r:id="rId11"/>
    <p:sldId id="750" r:id="rId12"/>
    <p:sldId id="751" r:id="rId13"/>
    <p:sldId id="752" r:id="rId14"/>
    <p:sldId id="753" r:id="rId15"/>
    <p:sldId id="754" r:id="rId16"/>
    <p:sldId id="755" r:id="rId17"/>
    <p:sldId id="758" r:id="rId18"/>
    <p:sldId id="759" r:id="rId19"/>
    <p:sldId id="771" r:id="rId20"/>
    <p:sldId id="773" r:id="rId21"/>
    <p:sldId id="774" r:id="rId22"/>
    <p:sldId id="648" r:id="rId23"/>
    <p:sldId id="635" r:id="rId24"/>
    <p:sldId id="653" r:id="rId25"/>
    <p:sldId id="649" r:id="rId26"/>
    <p:sldId id="650" r:id="rId27"/>
    <p:sldId id="651" r:id="rId28"/>
    <p:sldId id="652" r:id="rId29"/>
    <p:sldId id="756" r:id="rId30"/>
    <p:sldId id="757" r:id="rId31"/>
    <p:sldId id="760" r:id="rId32"/>
    <p:sldId id="761" r:id="rId33"/>
    <p:sldId id="762" r:id="rId34"/>
    <p:sldId id="763" r:id="rId35"/>
    <p:sldId id="764" r:id="rId36"/>
    <p:sldId id="741" r:id="rId37"/>
    <p:sldId id="742" r:id="rId38"/>
    <p:sldId id="743" r:id="rId39"/>
    <p:sldId id="745" r:id="rId40"/>
    <p:sldId id="316" r:id="rId41"/>
    <p:sldId id="622"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249" autoAdjust="0"/>
  </p:normalViewPr>
  <p:slideViewPr>
    <p:cSldViewPr snapToGrid="0">
      <p:cViewPr varScale="1">
        <p:scale>
          <a:sx n="72" d="100"/>
          <a:sy n="72" d="100"/>
        </p:scale>
        <p:origin x="630" y="66"/>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AFCD-46DF-4B76-990C-698C333ACC10}" type="datetimeFigureOut">
              <a:rPr lang="pt-BR" smtClean="0"/>
              <a:pPr/>
              <a:t>20/08/2024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1D683-805F-4558-A1F8-9B1123409F06}" type="slidenum">
              <a:rPr lang="pt-BR" smtClean="0"/>
              <a:pPr/>
              <a:t>‹nº›</a:t>
            </a:fld>
            <a:endParaRPr lang="pt-BR"/>
          </a:p>
        </p:txBody>
      </p:sp>
    </p:spTree>
    <p:extLst>
      <p:ext uri="{BB962C8B-B14F-4D97-AF65-F5344CB8AC3E}">
        <p14:creationId xmlns:p14="http://schemas.microsoft.com/office/powerpoint/2010/main" val="22166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931D683-805F-4558-A1F8-9B1123409F06}" type="slidenum">
              <a:rPr lang="pt-BR" smtClean="0"/>
              <a:pPr/>
              <a:t>1</a:t>
            </a:fld>
            <a:endParaRPr lang="pt-BR"/>
          </a:p>
        </p:txBody>
      </p:sp>
    </p:spTree>
    <p:extLst>
      <p:ext uri="{BB962C8B-B14F-4D97-AF65-F5344CB8AC3E}">
        <p14:creationId xmlns:p14="http://schemas.microsoft.com/office/powerpoint/2010/main" val="333737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CC1DC4E-A6C2-41F2-AAA0-F6053844181F}" type="slidenum">
              <a:rPr lang="pt-BR" smtClean="0"/>
              <a:t>2</a:t>
            </a:fld>
            <a:endParaRPr lang="pt-BR"/>
          </a:p>
        </p:txBody>
      </p:sp>
    </p:spTree>
    <p:extLst>
      <p:ext uri="{BB962C8B-B14F-4D97-AF65-F5344CB8AC3E}">
        <p14:creationId xmlns:p14="http://schemas.microsoft.com/office/powerpoint/2010/main" val="60629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CC1DC4E-A6C2-41F2-AAA0-F6053844181F}" type="slidenum">
              <a:rPr lang="pt-BR" smtClean="0"/>
              <a:t>4</a:t>
            </a:fld>
            <a:endParaRPr lang="pt-BR"/>
          </a:p>
        </p:txBody>
      </p:sp>
    </p:spTree>
    <p:extLst>
      <p:ext uri="{BB962C8B-B14F-4D97-AF65-F5344CB8AC3E}">
        <p14:creationId xmlns:p14="http://schemas.microsoft.com/office/powerpoint/2010/main" val="376984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931D683-805F-4558-A1F8-9B1123409F06}" type="slidenum">
              <a:rPr lang="pt-BR" smtClean="0"/>
              <a:pPr/>
              <a:t>39</a:t>
            </a:fld>
            <a:endParaRPr lang="pt-BR"/>
          </a:p>
        </p:txBody>
      </p:sp>
    </p:spTree>
    <p:extLst>
      <p:ext uri="{BB962C8B-B14F-4D97-AF65-F5344CB8AC3E}">
        <p14:creationId xmlns:p14="http://schemas.microsoft.com/office/powerpoint/2010/main" val="423745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BD2C0-FC6D-460A-8EFD-F312500ED7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13CE73-BD10-4B15-926B-BDB222FC3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4771B5-030E-42D9-9B76-6255847E1131}"/>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F088357B-40A3-4C2A-9FD7-A8EA67C986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363DB4-53F1-4C4A-A559-541228CDDD48}"/>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33982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ABB27-6A98-43A6-B7AB-848369A65A5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3BFE070-371A-45B2-973C-1BEF9A937A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3587DA-83B3-4427-800F-9F382D59E065}"/>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68A03BC6-1802-4853-A9B2-5D78486979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70AEFD-B6FD-47BA-8F05-BA27C6773C30}"/>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1932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DAB268-246C-4BDD-9F3B-FD294615AFD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D1C9803-8BAA-4F68-937C-5099F47EE4D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E34698-6E52-4A03-9C90-406CEBE2E182}"/>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AC097EA3-CD5F-48CB-BDAE-EAF4B7CE61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5DDE6C-40DC-445C-8F64-221438DBE0FF}"/>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362910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955E5A3-B527-4968-9543-C04CE1CD0259}"/>
              </a:ext>
            </a:extLst>
          </p:cNvPr>
          <p:cNvSpPr>
            <a:spLocks noGrp="1"/>
          </p:cNvSpPr>
          <p:nvPr>
            <p:ph type="dt" sz="half" idx="10"/>
          </p:nvPr>
        </p:nvSpPr>
        <p:spPr/>
        <p:txBody>
          <a:bodyPr/>
          <a:lstStyle>
            <a:lvl1pPr>
              <a:defRPr/>
            </a:lvl1pPr>
          </a:lstStyle>
          <a:p>
            <a:pPr>
              <a:defRPr/>
            </a:pPr>
            <a:fld id="{5E2278C9-FE54-4FDC-AD7F-1EEF6BF0EF87}"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67CD18E6-6471-4E87-B680-1D7C9395966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8137336-99E4-4F7C-94D8-7EB461363545}"/>
              </a:ext>
            </a:extLst>
          </p:cNvPr>
          <p:cNvSpPr>
            <a:spLocks noGrp="1"/>
          </p:cNvSpPr>
          <p:nvPr>
            <p:ph type="sldNum" sz="quarter" idx="12"/>
          </p:nvPr>
        </p:nvSpPr>
        <p:spPr/>
        <p:txBody>
          <a:bodyPr/>
          <a:lstStyle>
            <a:lvl1pPr>
              <a:defRPr/>
            </a:lvl1pPr>
          </a:lstStyle>
          <a:p>
            <a:pPr>
              <a:defRPr/>
            </a:pPr>
            <a:fld id="{E6F6C975-6EE4-47CC-9EA3-28B20CD2D213}" type="slidenum">
              <a:rPr lang="pt-BR"/>
              <a:pPr>
                <a:defRPr/>
              </a:pPr>
              <a:t>‹nº›</a:t>
            </a:fld>
            <a:endParaRPr lang="pt-BR"/>
          </a:p>
        </p:txBody>
      </p:sp>
    </p:spTree>
    <p:extLst>
      <p:ext uri="{BB962C8B-B14F-4D97-AF65-F5344CB8AC3E}">
        <p14:creationId xmlns:p14="http://schemas.microsoft.com/office/powerpoint/2010/main" val="318733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F0AA51-4BC4-4C37-91E5-00AA9871E7B8}"/>
              </a:ext>
            </a:extLst>
          </p:cNvPr>
          <p:cNvSpPr>
            <a:spLocks noGrp="1"/>
          </p:cNvSpPr>
          <p:nvPr>
            <p:ph type="dt" sz="half" idx="10"/>
          </p:nvPr>
        </p:nvSpPr>
        <p:spPr/>
        <p:txBody>
          <a:bodyPr/>
          <a:lstStyle>
            <a:lvl1pPr>
              <a:defRPr/>
            </a:lvl1pPr>
          </a:lstStyle>
          <a:p>
            <a:pPr>
              <a:defRPr/>
            </a:pPr>
            <a:fld id="{32FB7A17-7628-4702-AFF0-303CA693B54D}"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CB2E02A2-5AA7-46D8-8B8D-D3260CD30F4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F4877F7-B858-478C-9470-2B1214CFA5B4}"/>
              </a:ext>
            </a:extLst>
          </p:cNvPr>
          <p:cNvSpPr>
            <a:spLocks noGrp="1"/>
          </p:cNvSpPr>
          <p:nvPr>
            <p:ph type="sldNum" sz="quarter" idx="12"/>
          </p:nvPr>
        </p:nvSpPr>
        <p:spPr/>
        <p:txBody>
          <a:bodyPr/>
          <a:lstStyle>
            <a:lvl1pPr>
              <a:defRPr/>
            </a:lvl1pPr>
          </a:lstStyle>
          <a:p>
            <a:pPr>
              <a:defRPr/>
            </a:pPr>
            <a:fld id="{95211A35-8F5D-4ED9-BDE8-1FE5CFB47421}" type="slidenum">
              <a:rPr lang="pt-BR"/>
              <a:pPr>
                <a:defRPr/>
              </a:pPr>
              <a:t>‹nº›</a:t>
            </a:fld>
            <a:endParaRPr lang="pt-BR"/>
          </a:p>
        </p:txBody>
      </p:sp>
    </p:spTree>
    <p:extLst>
      <p:ext uri="{BB962C8B-B14F-4D97-AF65-F5344CB8AC3E}">
        <p14:creationId xmlns:p14="http://schemas.microsoft.com/office/powerpoint/2010/main" val="185497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F3E36AB-6414-406C-B405-ADA0DBE98442}"/>
              </a:ext>
            </a:extLst>
          </p:cNvPr>
          <p:cNvSpPr>
            <a:spLocks noGrp="1"/>
          </p:cNvSpPr>
          <p:nvPr>
            <p:ph type="dt" sz="half" idx="10"/>
          </p:nvPr>
        </p:nvSpPr>
        <p:spPr/>
        <p:txBody>
          <a:bodyPr/>
          <a:lstStyle>
            <a:lvl1pPr>
              <a:defRPr/>
            </a:lvl1pPr>
          </a:lstStyle>
          <a:p>
            <a:pPr>
              <a:defRPr/>
            </a:pPr>
            <a:fld id="{A7C28FA3-00FE-4304-8EE2-47251ACB14D1}"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F7DBB47E-400D-4A76-AF5B-5A9DFD5C3A0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509C0A4D-C5F7-433B-B33A-FBB0908FC188}"/>
              </a:ext>
            </a:extLst>
          </p:cNvPr>
          <p:cNvSpPr>
            <a:spLocks noGrp="1"/>
          </p:cNvSpPr>
          <p:nvPr>
            <p:ph type="sldNum" sz="quarter" idx="12"/>
          </p:nvPr>
        </p:nvSpPr>
        <p:spPr/>
        <p:txBody>
          <a:bodyPr/>
          <a:lstStyle>
            <a:lvl1pPr>
              <a:defRPr/>
            </a:lvl1pPr>
          </a:lstStyle>
          <a:p>
            <a:pPr>
              <a:defRPr/>
            </a:pPr>
            <a:fld id="{C09E7D06-44A9-4438-93B6-E202845CD2D8}" type="slidenum">
              <a:rPr lang="pt-BR"/>
              <a:pPr>
                <a:defRPr/>
              </a:pPr>
              <a:t>‹nº›</a:t>
            </a:fld>
            <a:endParaRPr lang="pt-BR"/>
          </a:p>
        </p:txBody>
      </p:sp>
    </p:spTree>
    <p:extLst>
      <p:ext uri="{BB962C8B-B14F-4D97-AF65-F5344CB8AC3E}">
        <p14:creationId xmlns:p14="http://schemas.microsoft.com/office/powerpoint/2010/main" val="402677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712AEBD4-07A5-4445-A138-9DF03A2A25F2}"/>
              </a:ext>
            </a:extLst>
          </p:cNvPr>
          <p:cNvSpPr>
            <a:spLocks noGrp="1"/>
          </p:cNvSpPr>
          <p:nvPr>
            <p:ph type="dt" sz="half" idx="10"/>
          </p:nvPr>
        </p:nvSpPr>
        <p:spPr/>
        <p:txBody>
          <a:bodyPr/>
          <a:lstStyle>
            <a:lvl1pPr>
              <a:defRPr/>
            </a:lvl1pPr>
          </a:lstStyle>
          <a:p>
            <a:pPr>
              <a:defRPr/>
            </a:pPr>
            <a:fld id="{F14B238F-3697-4537-8A37-BA26ED21D499}" type="datetimeFigureOut">
              <a:rPr lang="pt-BR"/>
              <a:pPr>
                <a:defRPr/>
              </a:pPr>
              <a:t>20/08/2024</a:t>
            </a:fld>
            <a:endParaRPr lang="pt-BR"/>
          </a:p>
        </p:txBody>
      </p:sp>
      <p:sp>
        <p:nvSpPr>
          <p:cNvPr id="6" name="Espaço Reservado para Rodapé 4">
            <a:extLst>
              <a:ext uri="{FF2B5EF4-FFF2-40B4-BE49-F238E27FC236}">
                <a16:creationId xmlns:a16="http://schemas.microsoft.com/office/drawing/2014/main" id="{E6AFCAFC-A091-4749-AD57-E5DA47A8FECB}"/>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1C97D1A7-0F20-404E-B99A-C7A44E7A6E21}"/>
              </a:ext>
            </a:extLst>
          </p:cNvPr>
          <p:cNvSpPr>
            <a:spLocks noGrp="1"/>
          </p:cNvSpPr>
          <p:nvPr>
            <p:ph type="sldNum" sz="quarter" idx="12"/>
          </p:nvPr>
        </p:nvSpPr>
        <p:spPr/>
        <p:txBody>
          <a:bodyPr/>
          <a:lstStyle>
            <a:lvl1pPr>
              <a:defRPr/>
            </a:lvl1pPr>
          </a:lstStyle>
          <a:p>
            <a:pPr>
              <a:defRPr/>
            </a:pPr>
            <a:fld id="{AD772742-B896-42EE-9D0D-45E646945C31}" type="slidenum">
              <a:rPr lang="pt-BR"/>
              <a:pPr>
                <a:defRPr/>
              </a:pPr>
              <a:t>‹nº›</a:t>
            </a:fld>
            <a:endParaRPr lang="pt-BR"/>
          </a:p>
        </p:txBody>
      </p:sp>
    </p:spTree>
    <p:extLst>
      <p:ext uri="{BB962C8B-B14F-4D97-AF65-F5344CB8AC3E}">
        <p14:creationId xmlns:p14="http://schemas.microsoft.com/office/powerpoint/2010/main" val="9265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p:cNvSpPr>
            <a:spLocks noGrp="1"/>
          </p:cNvSpPr>
          <p:nvPr>
            <p:ph sz="half" idx="2"/>
          </p:nvPr>
        </p:nvSpPr>
        <p:spPr>
          <a:xfrm>
            <a:off x="839789"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15A86229-4BF7-4825-912A-80E709E4776E}"/>
              </a:ext>
            </a:extLst>
          </p:cNvPr>
          <p:cNvSpPr>
            <a:spLocks noGrp="1"/>
          </p:cNvSpPr>
          <p:nvPr>
            <p:ph type="dt" sz="half" idx="10"/>
          </p:nvPr>
        </p:nvSpPr>
        <p:spPr/>
        <p:txBody>
          <a:bodyPr/>
          <a:lstStyle>
            <a:lvl1pPr>
              <a:defRPr/>
            </a:lvl1pPr>
          </a:lstStyle>
          <a:p>
            <a:pPr>
              <a:defRPr/>
            </a:pPr>
            <a:fld id="{E436C2B3-3949-44E2-BCCB-9637F17EEEF7}" type="datetimeFigureOut">
              <a:rPr lang="pt-BR"/>
              <a:pPr>
                <a:defRPr/>
              </a:pPr>
              <a:t>20/08/2024</a:t>
            </a:fld>
            <a:endParaRPr lang="pt-BR"/>
          </a:p>
        </p:txBody>
      </p:sp>
      <p:sp>
        <p:nvSpPr>
          <p:cNvPr id="8" name="Espaço Reservado para Rodapé 4">
            <a:extLst>
              <a:ext uri="{FF2B5EF4-FFF2-40B4-BE49-F238E27FC236}">
                <a16:creationId xmlns:a16="http://schemas.microsoft.com/office/drawing/2014/main" id="{6605006E-8424-4A97-9805-9F820029CF7B}"/>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AE8FB62A-B0EF-4D4A-AEDB-6CC83FA92DF8}"/>
              </a:ext>
            </a:extLst>
          </p:cNvPr>
          <p:cNvSpPr>
            <a:spLocks noGrp="1"/>
          </p:cNvSpPr>
          <p:nvPr>
            <p:ph type="sldNum" sz="quarter" idx="12"/>
          </p:nvPr>
        </p:nvSpPr>
        <p:spPr/>
        <p:txBody>
          <a:bodyPr/>
          <a:lstStyle>
            <a:lvl1pPr>
              <a:defRPr/>
            </a:lvl1pPr>
          </a:lstStyle>
          <a:p>
            <a:pPr>
              <a:defRPr/>
            </a:pPr>
            <a:fld id="{35411970-2D3D-46D7-89FE-404A595FC6C4}" type="slidenum">
              <a:rPr lang="pt-BR"/>
              <a:pPr>
                <a:defRPr/>
              </a:pPr>
              <a:t>‹nº›</a:t>
            </a:fld>
            <a:endParaRPr lang="pt-BR"/>
          </a:p>
        </p:txBody>
      </p:sp>
    </p:spTree>
    <p:extLst>
      <p:ext uri="{BB962C8B-B14F-4D97-AF65-F5344CB8AC3E}">
        <p14:creationId xmlns:p14="http://schemas.microsoft.com/office/powerpoint/2010/main" val="158355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A44572CE-9000-46D0-BC23-DC4635C90652}"/>
              </a:ext>
            </a:extLst>
          </p:cNvPr>
          <p:cNvSpPr>
            <a:spLocks noGrp="1"/>
          </p:cNvSpPr>
          <p:nvPr>
            <p:ph type="dt" sz="half" idx="10"/>
          </p:nvPr>
        </p:nvSpPr>
        <p:spPr/>
        <p:txBody>
          <a:bodyPr/>
          <a:lstStyle>
            <a:lvl1pPr>
              <a:defRPr/>
            </a:lvl1pPr>
          </a:lstStyle>
          <a:p>
            <a:pPr>
              <a:defRPr/>
            </a:pPr>
            <a:fld id="{BDC10B8B-082D-4055-A47C-B83E37DC9085}" type="datetimeFigureOut">
              <a:rPr lang="pt-BR"/>
              <a:pPr>
                <a:defRPr/>
              </a:pPr>
              <a:t>20/08/2024</a:t>
            </a:fld>
            <a:endParaRPr lang="pt-BR"/>
          </a:p>
        </p:txBody>
      </p:sp>
      <p:sp>
        <p:nvSpPr>
          <p:cNvPr id="4" name="Espaço Reservado para Rodapé 4">
            <a:extLst>
              <a:ext uri="{FF2B5EF4-FFF2-40B4-BE49-F238E27FC236}">
                <a16:creationId xmlns:a16="http://schemas.microsoft.com/office/drawing/2014/main" id="{9534B732-81CD-43EC-BDA3-1374C3CBDF9F}"/>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7D2EADE1-DE25-4D02-BD28-515D7E889714}"/>
              </a:ext>
            </a:extLst>
          </p:cNvPr>
          <p:cNvSpPr>
            <a:spLocks noGrp="1"/>
          </p:cNvSpPr>
          <p:nvPr>
            <p:ph type="sldNum" sz="quarter" idx="12"/>
          </p:nvPr>
        </p:nvSpPr>
        <p:spPr/>
        <p:txBody>
          <a:bodyPr/>
          <a:lstStyle>
            <a:lvl1pPr>
              <a:defRPr/>
            </a:lvl1pPr>
          </a:lstStyle>
          <a:p>
            <a:pPr>
              <a:defRPr/>
            </a:pPr>
            <a:fld id="{60834B86-E989-445C-AB42-5C97E4DF77DB}" type="slidenum">
              <a:rPr lang="pt-BR"/>
              <a:pPr>
                <a:defRPr/>
              </a:pPr>
              <a:t>‹nº›</a:t>
            </a:fld>
            <a:endParaRPr lang="pt-BR"/>
          </a:p>
        </p:txBody>
      </p:sp>
    </p:spTree>
    <p:extLst>
      <p:ext uri="{BB962C8B-B14F-4D97-AF65-F5344CB8AC3E}">
        <p14:creationId xmlns:p14="http://schemas.microsoft.com/office/powerpoint/2010/main" val="245267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B4B1966D-678B-4ED8-A20C-C83FC7C3B5D2}"/>
              </a:ext>
            </a:extLst>
          </p:cNvPr>
          <p:cNvSpPr>
            <a:spLocks noGrp="1"/>
          </p:cNvSpPr>
          <p:nvPr>
            <p:ph type="dt" sz="half" idx="10"/>
          </p:nvPr>
        </p:nvSpPr>
        <p:spPr/>
        <p:txBody>
          <a:bodyPr/>
          <a:lstStyle>
            <a:lvl1pPr>
              <a:defRPr/>
            </a:lvl1pPr>
          </a:lstStyle>
          <a:p>
            <a:pPr>
              <a:defRPr/>
            </a:pPr>
            <a:fld id="{D35EC54F-F2C3-40DB-8F57-0660B1358569}" type="datetimeFigureOut">
              <a:rPr lang="pt-BR"/>
              <a:pPr>
                <a:defRPr/>
              </a:pPr>
              <a:t>20/08/2024</a:t>
            </a:fld>
            <a:endParaRPr lang="pt-BR"/>
          </a:p>
        </p:txBody>
      </p:sp>
      <p:sp>
        <p:nvSpPr>
          <p:cNvPr id="3" name="Espaço Reservado para Rodapé 4">
            <a:extLst>
              <a:ext uri="{FF2B5EF4-FFF2-40B4-BE49-F238E27FC236}">
                <a16:creationId xmlns:a16="http://schemas.microsoft.com/office/drawing/2014/main" id="{6E40B2CE-02A3-496E-8D55-3C0444CFAC23}"/>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6ED84A4E-5699-40B9-8289-63E795AE20D4}"/>
              </a:ext>
            </a:extLst>
          </p:cNvPr>
          <p:cNvSpPr>
            <a:spLocks noGrp="1"/>
          </p:cNvSpPr>
          <p:nvPr>
            <p:ph type="sldNum" sz="quarter" idx="12"/>
          </p:nvPr>
        </p:nvSpPr>
        <p:spPr/>
        <p:txBody>
          <a:bodyPr/>
          <a:lstStyle>
            <a:lvl1pPr>
              <a:defRPr/>
            </a:lvl1pPr>
          </a:lstStyle>
          <a:p>
            <a:pPr>
              <a:defRPr/>
            </a:pPr>
            <a:fld id="{8DF20333-1582-4FC2-B010-9BF8C46819AD}" type="slidenum">
              <a:rPr lang="pt-BR"/>
              <a:pPr>
                <a:defRPr/>
              </a:pPr>
              <a:t>‹nº›</a:t>
            </a:fld>
            <a:endParaRPr lang="pt-BR"/>
          </a:p>
        </p:txBody>
      </p:sp>
    </p:spTree>
    <p:extLst>
      <p:ext uri="{BB962C8B-B14F-4D97-AF65-F5344CB8AC3E}">
        <p14:creationId xmlns:p14="http://schemas.microsoft.com/office/powerpoint/2010/main" val="188607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4C7A6F81-014C-497E-94CF-85ACA8BFEA9D}"/>
              </a:ext>
            </a:extLst>
          </p:cNvPr>
          <p:cNvSpPr>
            <a:spLocks noGrp="1"/>
          </p:cNvSpPr>
          <p:nvPr>
            <p:ph type="dt" sz="half" idx="10"/>
          </p:nvPr>
        </p:nvSpPr>
        <p:spPr/>
        <p:txBody>
          <a:bodyPr/>
          <a:lstStyle>
            <a:lvl1pPr>
              <a:defRPr/>
            </a:lvl1pPr>
          </a:lstStyle>
          <a:p>
            <a:pPr>
              <a:defRPr/>
            </a:pPr>
            <a:fld id="{18211E4C-80AF-4E95-9C63-09D496256FAC}" type="datetimeFigureOut">
              <a:rPr lang="pt-BR"/>
              <a:pPr>
                <a:defRPr/>
              </a:pPr>
              <a:t>20/08/2024</a:t>
            </a:fld>
            <a:endParaRPr lang="pt-BR"/>
          </a:p>
        </p:txBody>
      </p:sp>
      <p:sp>
        <p:nvSpPr>
          <p:cNvPr id="6" name="Espaço Reservado para Rodapé 4">
            <a:extLst>
              <a:ext uri="{FF2B5EF4-FFF2-40B4-BE49-F238E27FC236}">
                <a16:creationId xmlns:a16="http://schemas.microsoft.com/office/drawing/2014/main" id="{CCF2811C-E6F1-4220-8865-B19591C1E24D}"/>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CC0F1F3-5A9C-444E-9B95-A3AEF1174F24}"/>
              </a:ext>
            </a:extLst>
          </p:cNvPr>
          <p:cNvSpPr>
            <a:spLocks noGrp="1"/>
          </p:cNvSpPr>
          <p:nvPr>
            <p:ph type="sldNum" sz="quarter" idx="12"/>
          </p:nvPr>
        </p:nvSpPr>
        <p:spPr/>
        <p:txBody>
          <a:bodyPr/>
          <a:lstStyle>
            <a:lvl1pPr>
              <a:defRPr/>
            </a:lvl1pPr>
          </a:lstStyle>
          <a:p>
            <a:pPr>
              <a:defRPr/>
            </a:pPr>
            <a:fld id="{855C4DB9-956B-49A6-BFD7-B0AAF60E8AF8}" type="slidenum">
              <a:rPr lang="pt-BR"/>
              <a:pPr>
                <a:defRPr/>
              </a:pPr>
              <a:t>‹nº›</a:t>
            </a:fld>
            <a:endParaRPr lang="pt-BR"/>
          </a:p>
        </p:txBody>
      </p:sp>
    </p:spTree>
    <p:extLst>
      <p:ext uri="{BB962C8B-B14F-4D97-AF65-F5344CB8AC3E}">
        <p14:creationId xmlns:p14="http://schemas.microsoft.com/office/powerpoint/2010/main" val="206366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E6FA-F2E2-4644-992C-3BF79D2ADC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CB4FCBD-EF52-4668-9595-67911CB1F14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AD75E6-3B66-4BB9-8DAA-29164BDFD1E4}"/>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7F28C8AA-6B16-469A-8990-65ED793900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02DD33-911B-4F73-85AA-605655BBABCB}"/>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39069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BR" noProof="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912A4EC2-E854-4B2A-86FB-1B7856CD9470}"/>
              </a:ext>
            </a:extLst>
          </p:cNvPr>
          <p:cNvSpPr>
            <a:spLocks noGrp="1"/>
          </p:cNvSpPr>
          <p:nvPr>
            <p:ph type="dt" sz="half" idx="10"/>
          </p:nvPr>
        </p:nvSpPr>
        <p:spPr/>
        <p:txBody>
          <a:bodyPr/>
          <a:lstStyle>
            <a:lvl1pPr>
              <a:defRPr/>
            </a:lvl1pPr>
          </a:lstStyle>
          <a:p>
            <a:pPr>
              <a:defRPr/>
            </a:pPr>
            <a:fld id="{4064EBE4-A7EA-4EDA-87A1-E5005AA6BC77}" type="datetimeFigureOut">
              <a:rPr lang="pt-BR"/>
              <a:pPr>
                <a:defRPr/>
              </a:pPr>
              <a:t>20/08/2024</a:t>
            </a:fld>
            <a:endParaRPr lang="pt-BR"/>
          </a:p>
        </p:txBody>
      </p:sp>
      <p:sp>
        <p:nvSpPr>
          <p:cNvPr id="6" name="Espaço Reservado para Rodapé 4">
            <a:extLst>
              <a:ext uri="{FF2B5EF4-FFF2-40B4-BE49-F238E27FC236}">
                <a16:creationId xmlns:a16="http://schemas.microsoft.com/office/drawing/2014/main" id="{62512FC6-9396-4802-A562-2CC877EEED9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DCF9F1AF-2926-4C13-AF6A-1D05966D3B3D}"/>
              </a:ext>
            </a:extLst>
          </p:cNvPr>
          <p:cNvSpPr>
            <a:spLocks noGrp="1"/>
          </p:cNvSpPr>
          <p:nvPr>
            <p:ph type="sldNum" sz="quarter" idx="12"/>
          </p:nvPr>
        </p:nvSpPr>
        <p:spPr/>
        <p:txBody>
          <a:bodyPr/>
          <a:lstStyle>
            <a:lvl1pPr>
              <a:defRPr/>
            </a:lvl1pPr>
          </a:lstStyle>
          <a:p>
            <a:pPr>
              <a:defRPr/>
            </a:pPr>
            <a:fld id="{64241233-8C46-44F7-BE1F-2C29E69E428F}" type="slidenum">
              <a:rPr lang="pt-BR"/>
              <a:pPr>
                <a:defRPr/>
              </a:pPr>
              <a:t>‹nº›</a:t>
            </a:fld>
            <a:endParaRPr lang="pt-BR"/>
          </a:p>
        </p:txBody>
      </p:sp>
    </p:spTree>
    <p:extLst>
      <p:ext uri="{BB962C8B-B14F-4D97-AF65-F5344CB8AC3E}">
        <p14:creationId xmlns:p14="http://schemas.microsoft.com/office/powerpoint/2010/main" val="321004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9059B64-B322-4DCE-9797-EE5A43E70BC7}"/>
              </a:ext>
            </a:extLst>
          </p:cNvPr>
          <p:cNvSpPr>
            <a:spLocks noGrp="1"/>
          </p:cNvSpPr>
          <p:nvPr>
            <p:ph type="dt" sz="half" idx="10"/>
          </p:nvPr>
        </p:nvSpPr>
        <p:spPr/>
        <p:txBody>
          <a:bodyPr/>
          <a:lstStyle>
            <a:lvl1pPr>
              <a:defRPr/>
            </a:lvl1pPr>
          </a:lstStyle>
          <a:p>
            <a:pPr>
              <a:defRPr/>
            </a:pPr>
            <a:fld id="{B4E07059-4D63-4753-9B75-71A54F425A92}"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B4A0EAF7-2213-4C4F-AB5B-47BF18D4CA1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22B40EA-37B3-4164-8F68-7C4E54B7DC02}"/>
              </a:ext>
            </a:extLst>
          </p:cNvPr>
          <p:cNvSpPr>
            <a:spLocks noGrp="1"/>
          </p:cNvSpPr>
          <p:nvPr>
            <p:ph type="sldNum" sz="quarter" idx="12"/>
          </p:nvPr>
        </p:nvSpPr>
        <p:spPr/>
        <p:txBody>
          <a:bodyPr/>
          <a:lstStyle>
            <a:lvl1pPr>
              <a:defRPr/>
            </a:lvl1pPr>
          </a:lstStyle>
          <a:p>
            <a:pPr>
              <a:defRPr/>
            </a:pPr>
            <a:fld id="{452086B1-46B4-45D0-858C-27FAA78CD86B}" type="slidenum">
              <a:rPr lang="pt-BR"/>
              <a:pPr>
                <a:defRPr/>
              </a:pPr>
              <a:t>‹nº›</a:t>
            </a:fld>
            <a:endParaRPr lang="pt-BR"/>
          </a:p>
        </p:txBody>
      </p:sp>
    </p:spTree>
    <p:extLst>
      <p:ext uri="{BB962C8B-B14F-4D97-AF65-F5344CB8AC3E}">
        <p14:creationId xmlns:p14="http://schemas.microsoft.com/office/powerpoint/2010/main" val="359037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1"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4B2D06-01D3-414A-8BD1-1ECB33CF65F0}"/>
              </a:ext>
            </a:extLst>
          </p:cNvPr>
          <p:cNvSpPr>
            <a:spLocks noGrp="1"/>
          </p:cNvSpPr>
          <p:nvPr>
            <p:ph type="dt" sz="half" idx="10"/>
          </p:nvPr>
        </p:nvSpPr>
        <p:spPr/>
        <p:txBody>
          <a:bodyPr/>
          <a:lstStyle>
            <a:lvl1pPr>
              <a:defRPr/>
            </a:lvl1pPr>
          </a:lstStyle>
          <a:p>
            <a:pPr>
              <a:defRPr/>
            </a:pPr>
            <a:fld id="{A00FF5A4-8857-41C6-AD04-0DED60724D4B}"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F955511F-930A-4A8F-A5FE-AA7BAB8C24B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857F1A8-8035-4561-BD16-D7379FF567AA}"/>
              </a:ext>
            </a:extLst>
          </p:cNvPr>
          <p:cNvSpPr>
            <a:spLocks noGrp="1"/>
          </p:cNvSpPr>
          <p:nvPr>
            <p:ph type="sldNum" sz="quarter" idx="12"/>
          </p:nvPr>
        </p:nvSpPr>
        <p:spPr/>
        <p:txBody>
          <a:bodyPr/>
          <a:lstStyle>
            <a:lvl1pPr>
              <a:defRPr/>
            </a:lvl1pPr>
          </a:lstStyle>
          <a:p>
            <a:pPr>
              <a:defRPr/>
            </a:pPr>
            <a:fld id="{C77174C1-F1C4-42B3-8ADE-1AE65710F180}" type="slidenum">
              <a:rPr lang="pt-BR"/>
              <a:pPr>
                <a:defRPr/>
              </a:pPr>
              <a:t>‹nº›</a:t>
            </a:fld>
            <a:endParaRPr lang="pt-BR"/>
          </a:p>
        </p:txBody>
      </p:sp>
    </p:spTree>
    <p:extLst>
      <p:ext uri="{BB962C8B-B14F-4D97-AF65-F5344CB8AC3E}">
        <p14:creationId xmlns:p14="http://schemas.microsoft.com/office/powerpoint/2010/main" val="308709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m ou 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936" y="64679"/>
            <a:ext cx="11617291" cy="631665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BR" noProof="0" dirty="0"/>
          </a:p>
        </p:txBody>
      </p:sp>
    </p:spTree>
    <p:extLst>
      <p:ext uri="{BB962C8B-B14F-4D97-AF65-F5344CB8AC3E}">
        <p14:creationId xmlns:p14="http://schemas.microsoft.com/office/powerpoint/2010/main" val="225856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D59CD-9586-4B13-909C-ED950829FC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D0714F5-1DD0-490D-AC51-2F5B1552D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D98CA95-99CA-4F52-8346-7491606A8466}"/>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3F39E06F-E225-420E-94B2-F65D5B96B1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E1C59A-B848-446B-88A1-007F7F7A664D}"/>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35667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C5FB0-405A-436A-9A08-CC452E035B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0ADE73-6A6A-48F4-8161-0A60D74131D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8E9DEE-FCD0-46F0-9AC4-7C0D7CAB72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DF59034-D1E8-44ED-B179-0359F2275A6A}"/>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6" name="Espaço Reservado para Rodapé 5">
            <a:extLst>
              <a:ext uri="{FF2B5EF4-FFF2-40B4-BE49-F238E27FC236}">
                <a16:creationId xmlns:a16="http://schemas.microsoft.com/office/drawing/2014/main" id="{B079A953-39CC-4E47-B0E0-B6554E19D0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3F7F68-F463-4E83-A2C3-3F93A35A510A}"/>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16536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344DD-B359-4589-AF6A-83AA044E775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B555A4-C681-4771-8AE2-63357EF80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C1617FB-EB75-49BC-BFA0-EA3640560EC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4BCBAA-7DA9-4980-978F-AA9A7DB2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900BC7-2C2E-4C0A-A719-9F2BC919D9A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EC56BE5-CDDF-42E1-8D43-760D8886CF0A}"/>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8" name="Espaço Reservado para Rodapé 7">
            <a:extLst>
              <a:ext uri="{FF2B5EF4-FFF2-40B4-BE49-F238E27FC236}">
                <a16:creationId xmlns:a16="http://schemas.microsoft.com/office/drawing/2014/main" id="{D11F873E-7EBE-4DED-86EC-65CAD70F49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87F3883-828A-48B5-8A7E-3772DC98319A}"/>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9367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A9DD5-B6E5-444C-B344-2B84E9C010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B1F10B-4D77-41BB-A809-4A0C54017687}"/>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4" name="Espaço Reservado para Rodapé 3">
            <a:extLst>
              <a:ext uri="{FF2B5EF4-FFF2-40B4-BE49-F238E27FC236}">
                <a16:creationId xmlns:a16="http://schemas.microsoft.com/office/drawing/2014/main" id="{56174A52-8501-467C-848C-3D0424FBBE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7929797-E00F-416D-B776-54AD107EFDF3}"/>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18562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00F94BD-2961-40FB-BD6B-A2D189D8CC64}"/>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3" name="Espaço Reservado para Rodapé 2">
            <a:extLst>
              <a:ext uri="{FF2B5EF4-FFF2-40B4-BE49-F238E27FC236}">
                <a16:creationId xmlns:a16="http://schemas.microsoft.com/office/drawing/2014/main" id="{65158D13-1BB7-43CE-A2DB-39760ECAC1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976DAF-0198-40F3-A9F7-E465537128DE}"/>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39659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8C0CC-A6E4-4205-89ED-E6C688733E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5AEB8B8-0377-4A61-912D-B068471A2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BCEDF00-405B-40BE-BA66-75E036B9D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AF37940-9FA8-4A2B-B88C-42530F3F9B02}"/>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6" name="Espaço Reservado para Rodapé 5">
            <a:extLst>
              <a:ext uri="{FF2B5EF4-FFF2-40B4-BE49-F238E27FC236}">
                <a16:creationId xmlns:a16="http://schemas.microsoft.com/office/drawing/2014/main" id="{187F2AED-4522-4F1D-970A-2E633E825B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7F7880-50AC-4304-B4A6-B43E32550F8E}"/>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263538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21A9-3A96-4B92-A8EE-7F2C76B309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775EB7F-735E-43E8-B797-48D2A899B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C5BE947-6A26-420D-9660-4A1759189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918C770-026B-4211-BAA7-9426A1617B1D}"/>
              </a:ext>
            </a:extLst>
          </p:cNvPr>
          <p:cNvSpPr>
            <a:spLocks noGrp="1"/>
          </p:cNvSpPr>
          <p:nvPr>
            <p:ph type="dt" sz="half" idx="10"/>
          </p:nvPr>
        </p:nvSpPr>
        <p:spPr/>
        <p:txBody>
          <a:bodyPr/>
          <a:lstStyle/>
          <a:p>
            <a:fld id="{F0EA2EA1-8292-44DA-8F9F-4133E0E04F55}" type="datetimeFigureOut">
              <a:rPr lang="pt-BR" smtClean="0"/>
              <a:pPr/>
              <a:t>20/08/2024</a:t>
            </a:fld>
            <a:endParaRPr lang="pt-BR"/>
          </a:p>
        </p:txBody>
      </p:sp>
      <p:sp>
        <p:nvSpPr>
          <p:cNvPr id="6" name="Espaço Reservado para Rodapé 5">
            <a:extLst>
              <a:ext uri="{FF2B5EF4-FFF2-40B4-BE49-F238E27FC236}">
                <a16:creationId xmlns:a16="http://schemas.microsoft.com/office/drawing/2014/main" id="{3D1F0E9F-A7C9-498F-B83C-F351E1523D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60D605-416B-415F-A2CB-003AA0227A94}"/>
              </a:ext>
            </a:extLst>
          </p:cNvPr>
          <p:cNvSpPr>
            <a:spLocks noGrp="1"/>
          </p:cNvSpPr>
          <p:nvPr>
            <p:ph type="sldNum" sz="quarter" idx="12"/>
          </p:nvPr>
        </p:nvSpPr>
        <p:spPr/>
        <p:txBody>
          <a:bodyPr/>
          <a:lstStyle/>
          <a:p>
            <a:fld id="{51CC8ED0-D1FF-4D7D-95F5-BD1FD362114A}" type="slidenum">
              <a:rPr lang="pt-BR" smtClean="0"/>
              <a:pPr/>
              <a:t>‹nº›</a:t>
            </a:fld>
            <a:endParaRPr lang="pt-BR"/>
          </a:p>
        </p:txBody>
      </p:sp>
    </p:spTree>
    <p:extLst>
      <p:ext uri="{BB962C8B-B14F-4D97-AF65-F5344CB8AC3E}">
        <p14:creationId xmlns:p14="http://schemas.microsoft.com/office/powerpoint/2010/main" val="2521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B4CF572-AB65-4B15-9CBA-E5683F0E5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C2C9293-8B07-4A8A-BB7A-5DE378DE4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6EFB99-CCDD-4228-9C70-1B62D0601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A2EA1-8292-44DA-8F9F-4133E0E04F55}" type="datetimeFigureOut">
              <a:rPr lang="pt-BR" smtClean="0"/>
              <a:pPr/>
              <a:t>20/08/2024</a:t>
            </a:fld>
            <a:endParaRPr lang="pt-BR"/>
          </a:p>
        </p:txBody>
      </p:sp>
      <p:sp>
        <p:nvSpPr>
          <p:cNvPr id="5" name="Espaço Reservado para Rodapé 4">
            <a:extLst>
              <a:ext uri="{FF2B5EF4-FFF2-40B4-BE49-F238E27FC236}">
                <a16:creationId xmlns:a16="http://schemas.microsoft.com/office/drawing/2014/main" id="{D4B8B270-DBFA-483A-9831-CAD4045E5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7FE891D-248E-4E83-B4F4-D0A29D2C2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8ED0-D1FF-4D7D-95F5-BD1FD362114A}" type="slidenum">
              <a:rPr lang="pt-BR" smtClean="0"/>
              <a:pPr/>
              <a:t>‹nº›</a:t>
            </a:fld>
            <a:endParaRPr lang="pt-BR"/>
          </a:p>
        </p:txBody>
      </p:sp>
    </p:spTree>
    <p:extLst>
      <p:ext uri="{BB962C8B-B14F-4D97-AF65-F5344CB8AC3E}">
        <p14:creationId xmlns:p14="http://schemas.microsoft.com/office/powerpoint/2010/main" val="295559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a:extLst>
              <a:ext uri="{FF2B5EF4-FFF2-40B4-BE49-F238E27FC236}">
                <a16:creationId xmlns:a16="http://schemas.microsoft.com/office/drawing/2014/main" id="{19AB643A-CCA8-442A-ABA0-C0A27437D15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3" name="Espaço Reservado para Texto 2">
            <a:extLst>
              <a:ext uri="{FF2B5EF4-FFF2-40B4-BE49-F238E27FC236}">
                <a16:creationId xmlns:a16="http://schemas.microsoft.com/office/drawing/2014/main" id="{6E481861-4164-4B86-B202-5598E0B9C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CE9AC0-5837-4AB9-AC38-68866F33B47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6BF3AD87-287A-47BF-8D05-D8FF9CD4A5B8}" type="datetimeFigureOut">
              <a:rPr lang="pt-BR"/>
              <a:pPr>
                <a:defRPr/>
              </a:pPr>
              <a:t>20/08/2024</a:t>
            </a:fld>
            <a:endParaRPr lang="pt-BR"/>
          </a:p>
        </p:txBody>
      </p:sp>
      <p:sp>
        <p:nvSpPr>
          <p:cNvPr id="5" name="Espaço Reservado para Rodapé 4">
            <a:extLst>
              <a:ext uri="{FF2B5EF4-FFF2-40B4-BE49-F238E27FC236}">
                <a16:creationId xmlns:a16="http://schemas.microsoft.com/office/drawing/2014/main" id="{06D46AC5-B96C-427E-8555-271AF78E9E3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Espaço Reservado para Número de Slide 5">
            <a:extLst>
              <a:ext uri="{FF2B5EF4-FFF2-40B4-BE49-F238E27FC236}">
                <a16:creationId xmlns:a16="http://schemas.microsoft.com/office/drawing/2014/main" id="{C527A36D-ACDC-4914-8D9D-6BF456C3214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43C8DCCA-70C8-4187-AED4-78288D9F9EAA}" type="slidenum">
              <a:rPr lang="pt-BR"/>
              <a:pPr>
                <a:defRPr/>
              </a:pPr>
              <a:t>‹nº›</a:t>
            </a:fld>
            <a:endParaRPr lang="pt-BR"/>
          </a:p>
        </p:txBody>
      </p:sp>
    </p:spTree>
    <p:extLst>
      <p:ext uri="{BB962C8B-B14F-4D97-AF65-F5344CB8AC3E}">
        <p14:creationId xmlns:p14="http://schemas.microsoft.com/office/powerpoint/2010/main" val="2140161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4930" y="1899000"/>
            <a:ext cx="3042141" cy="3060000"/>
          </a:xfrm>
          <a:prstGeom prst="rect">
            <a:avLst/>
          </a:prstGeom>
        </p:spPr>
      </p:pic>
      <p:grpSp>
        <p:nvGrpSpPr>
          <p:cNvPr id="6" name="Agrupar 5">
            <a:extLst>
              <a:ext uri="{FF2B5EF4-FFF2-40B4-BE49-F238E27FC236}">
                <a16:creationId xmlns:a16="http://schemas.microsoft.com/office/drawing/2014/main" id="{B75C4FD3-8A23-4170-9D91-4D4B3C8FE43E}"/>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07F27E93-A654-4FBB-BEBE-D8DA7E08E125}"/>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8" name="Agrupar 7">
              <a:extLst>
                <a:ext uri="{FF2B5EF4-FFF2-40B4-BE49-F238E27FC236}">
                  <a16:creationId xmlns:a16="http://schemas.microsoft.com/office/drawing/2014/main" id="{D4AAACE4-E90F-4A52-8617-9D469A802C7C}"/>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A6CE31F-AD77-4616-B330-B72BB36F4CA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26EC8621-2C05-40EC-98D5-A67FF1F8CB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29075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562844" y="3182599"/>
            <a:ext cx="11001354" cy="138499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São Vicente entendeu o sinal de Deus: tão somente é necessário canalizar e organizar esta caridade que as pessoas já trazem no coração. Neste dia nasceu a Confraria das Senhoras da Caridade.</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1" y="1184222"/>
            <a:ext cx="1211886" cy="1211887"/>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340817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119270" y="2513502"/>
            <a:ext cx="11746465" cy="3708708"/>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São Vicente descobriu a miséria material e espiritual de sua época e consagrou sua vida ao serviço e à evangelização dos pobres.</a:t>
            </a:r>
          </a:p>
          <a:p>
            <a:pPr algn="just" fontAlgn="base"/>
            <a:endParaRPr lang="pt-BR" sz="1100" dirty="0">
              <a:latin typeface="Montserrat"/>
            </a:endParaRPr>
          </a:p>
          <a:p>
            <a:pPr algn="just" fontAlgn="base"/>
            <a:r>
              <a:rPr lang="pt-BR" sz="2800" dirty="0">
                <a:latin typeface="Montserrat"/>
              </a:rPr>
              <a:t>Para isso fundou as Confrarias da Caridade </a:t>
            </a:r>
            <a:r>
              <a:rPr lang="pt-BR" sz="1100" dirty="0">
                <a:latin typeface="Montserrat"/>
              </a:rPr>
              <a:t>(Senhoras da Caridade, hoje, Voluntárias da Caridade</a:t>
            </a:r>
            <a:r>
              <a:rPr lang="pt-BR" sz="2000" dirty="0">
                <a:latin typeface="Montserrat"/>
              </a:rPr>
              <a:t>)</a:t>
            </a:r>
            <a:r>
              <a:rPr lang="pt-BR" sz="2800" dirty="0">
                <a:latin typeface="Montserrat"/>
              </a:rPr>
              <a:t> e os Padres da Missão. Nesta ocasião encontrou-se com Luiza de </a:t>
            </a:r>
            <a:r>
              <a:rPr lang="pt-BR" sz="2800" dirty="0" err="1">
                <a:latin typeface="Montserrat"/>
              </a:rPr>
              <a:t>Marillac</a:t>
            </a:r>
            <a:r>
              <a:rPr lang="pt-BR" sz="2800" dirty="0">
                <a:latin typeface="Montserrat"/>
              </a:rPr>
              <a:t> e associou-a a sua atividade com os pobres. As senhoras da Caridade, impedidas por seus maridos, deixaram de assistir pessoalmente os pobres, mandando suas criadas.</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294828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129386" y="2660888"/>
            <a:ext cx="11905345" cy="31085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Uma jovem camponesa, Margarida </a:t>
            </a:r>
            <a:r>
              <a:rPr lang="pt-BR" sz="2800" dirty="0" err="1">
                <a:latin typeface="Montserrat"/>
              </a:rPr>
              <a:t>Naseau</a:t>
            </a:r>
            <a:r>
              <a:rPr lang="pt-BR" sz="2800" dirty="0">
                <a:latin typeface="Montserrat"/>
              </a:rPr>
              <a:t>, apresentou-se ao Padre Vicente para dedicar-se aos mais humildes trabalhos que as senhoras das confrarias não assumiam junto aos pobres. Com grande amor evangélico, fez-se a serva dos mais abandonados. </a:t>
            </a:r>
          </a:p>
          <a:p>
            <a:pPr algn="just" fontAlgn="base"/>
            <a:r>
              <a:rPr lang="pt-BR" sz="2800" dirty="0">
                <a:latin typeface="Montserrat"/>
              </a:rPr>
              <a:t>Seu exemplo foi comunicativo, pois logo outras jovens a seguiram. </a:t>
            </a:r>
          </a:p>
          <a:p>
            <a:pPr algn="just" fontAlgn="base"/>
            <a:r>
              <a:rPr lang="pt-BR" sz="2800" dirty="0">
                <a:latin typeface="Montserrat"/>
              </a:rPr>
              <a:t>Vicente as confia à Luiza de </a:t>
            </a:r>
            <a:r>
              <a:rPr lang="pt-BR" sz="2800" dirty="0" err="1">
                <a:latin typeface="Montserrat"/>
              </a:rPr>
              <a:t>Marillac</a:t>
            </a:r>
            <a:r>
              <a:rPr lang="pt-BR" sz="2800" dirty="0">
                <a:latin typeface="Montserrat"/>
              </a:rPr>
              <a:t> para instruí-las.</a:t>
            </a:r>
          </a:p>
          <a:p>
            <a:pPr fontAlgn="base"/>
            <a:endParaRPr lang="pt-BR" sz="2800" dirty="0">
              <a:latin typeface="Montserrat"/>
            </a:endParaRP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41295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869429" y="3013346"/>
            <a:ext cx="10388183" cy="181588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A 29 de Novembro de 1633 as (4) quatro primeiras Irmãs se reúnem com Luiza para viver um mesmo ideal, em comunidade fraterna. Seis meses depois já são (12) doze. Foi uma novidade na época, pois até então só havia vida consagrada em clausura. </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49690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914788" y="3063485"/>
            <a:ext cx="10547410" cy="2246769"/>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E agora elas vivem no meio do povo, indo à casa dos pobres para atender os doentes. Depois, à medida das necessidades, ocuparam-se dos doentes nos hospitais, da instrução das jovens, das crianças abandonadas, dos galés, dos soldados feridos, dos refugiados, das pessoas idosas, dos dementes e outros...</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349888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874643" y="2628451"/>
            <a:ext cx="10791185" cy="33547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Alguns anos mais tarde, convictos de que a Caridade de Cristo que deve impulsionar a Companhia não conhece fronteiras, os Fundadores enviaram à Polônia um primeiro grupo de Irmãs.</a:t>
            </a:r>
            <a:endParaRPr lang="pt-BR" sz="1600" dirty="0">
              <a:latin typeface="Montserrat"/>
            </a:endParaRPr>
          </a:p>
          <a:p>
            <a:pPr algn="just" fontAlgn="base"/>
            <a:r>
              <a:rPr lang="pt-BR" sz="1600" dirty="0">
                <a:latin typeface="Montserrat"/>
              </a:rPr>
              <a:t> </a:t>
            </a:r>
            <a:endParaRPr lang="pt-BR" sz="1050" dirty="0">
              <a:latin typeface="Montserrat"/>
            </a:endParaRPr>
          </a:p>
          <a:p>
            <a:pPr algn="just" fontAlgn="base"/>
            <a:r>
              <a:rPr lang="pt-BR" sz="2800" b="1" dirty="0">
                <a:latin typeface="Montserrat"/>
              </a:rPr>
              <a:t>A 18 de janeiro de 1655</a:t>
            </a:r>
            <a:r>
              <a:rPr lang="pt-BR" sz="2800" dirty="0">
                <a:latin typeface="Montserrat"/>
              </a:rPr>
              <a:t>, a Companhia foi aprovada pelo Cardeal de </a:t>
            </a:r>
            <a:r>
              <a:rPr lang="pt-BR" sz="2800" dirty="0" err="1">
                <a:latin typeface="Montserrat"/>
              </a:rPr>
              <a:t>Retz</a:t>
            </a:r>
            <a:r>
              <a:rPr lang="pt-BR" sz="2800" dirty="0">
                <a:latin typeface="Montserrat"/>
              </a:rPr>
              <a:t>, Arcebispo de Paris, e, </a:t>
            </a:r>
            <a:r>
              <a:rPr lang="pt-BR" sz="2800" b="1" dirty="0">
                <a:latin typeface="Montserrat"/>
              </a:rPr>
              <a:t>a 8 de junho de 1668</a:t>
            </a:r>
            <a:r>
              <a:rPr lang="pt-BR" sz="2800" dirty="0">
                <a:latin typeface="Montserrat"/>
              </a:rPr>
              <a:t>, recebeu a aprovação pontifícia do Papa Clemente IX.</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17079"/>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294085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2" name="Retângulo 7"/>
          <p:cNvSpPr>
            <a:spLocks noChangeArrowheads="1"/>
          </p:cNvSpPr>
          <p:nvPr/>
        </p:nvSpPr>
        <p:spPr bwMode="auto">
          <a:xfrm>
            <a:off x="677395" y="2729819"/>
            <a:ext cx="11251095" cy="3108543"/>
          </a:xfrm>
          <a:prstGeom prst="rect">
            <a:avLst/>
          </a:prstGeom>
          <a:noFill/>
          <a:ln w="9525">
            <a:noFill/>
            <a:miter lim="800000"/>
            <a:headEnd/>
            <a:tailEnd/>
          </a:ln>
        </p:spPr>
        <p:txBody>
          <a:bodyPr wrap="square">
            <a:spAutoFit/>
          </a:bodyPr>
          <a:lstStyle/>
          <a:p>
            <a:pPr algn="just">
              <a:buFontTx/>
              <a:buChar char="-"/>
            </a:pPr>
            <a:r>
              <a:rPr lang="pt-BR" sz="2800" dirty="0">
                <a:latin typeface="Montserrat"/>
              </a:rPr>
              <a:t> Fundada por Elisabeth de </a:t>
            </a:r>
            <a:r>
              <a:rPr lang="pt-BR" sz="2800" dirty="0" err="1">
                <a:latin typeface="Montserrat"/>
              </a:rPr>
              <a:t>Robiano</a:t>
            </a:r>
            <a:r>
              <a:rPr lang="pt-BR" sz="2800" dirty="0">
                <a:latin typeface="Montserrat"/>
              </a:rPr>
              <a:t>.</a:t>
            </a:r>
          </a:p>
          <a:p>
            <a:pPr algn="just">
              <a:buFontTx/>
              <a:buChar char="-"/>
            </a:pPr>
            <a:r>
              <a:rPr lang="pt-BR" sz="2800" dirty="0">
                <a:latin typeface="Montserrat"/>
              </a:rPr>
              <a:t> Perdeu os pais muito jovem e passou a cuidar dos irmãos. </a:t>
            </a:r>
          </a:p>
          <a:p>
            <a:pPr algn="just">
              <a:buFontTx/>
              <a:buChar char="-"/>
            </a:pPr>
            <a:r>
              <a:rPr lang="pt-BR" sz="2800" dirty="0">
                <a:latin typeface="Montserrat"/>
              </a:rPr>
              <a:t> Herdou uma profunda  piedade de seus pais. </a:t>
            </a:r>
          </a:p>
          <a:p>
            <a:pPr algn="just">
              <a:buFontTx/>
              <a:buChar char="-"/>
            </a:pPr>
            <a:r>
              <a:rPr lang="pt-BR" sz="2800" dirty="0">
                <a:latin typeface="Montserrat"/>
              </a:rPr>
              <a:t> Era bondosa e sua generosidade espalhou por </a:t>
            </a:r>
            <a:r>
              <a:rPr lang="pt-BR" sz="2800" dirty="0" err="1">
                <a:latin typeface="Montserrat"/>
              </a:rPr>
              <a:t>Gysegen</a:t>
            </a:r>
            <a:r>
              <a:rPr lang="pt-BR" sz="2800" dirty="0">
                <a:latin typeface="Montserrat"/>
              </a:rPr>
              <a:t>.</a:t>
            </a:r>
          </a:p>
          <a:p>
            <a:pPr algn="just">
              <a:buFontTx/>
              <a:buChar char="-"/>
            </a:pPr>
            <a:r>
              <a:rPr lang="pt-BR" sz="2800" dirty="0">
                <a:latin typeface="Montserrat"/>
              </a:rPr>
              <a:t> Fundou um Hospital para cuidar de doentes e idosos;</a:t>
            </a:r>
          </a:p>
          <a:p>
            <a:pPr algn="just">
              <a:buFontTx/>
              <a:buChar char="-"/>
            </a:pPr>
            <a:r>
              <a:rPr lang="pt-BR" sz="2800" dirty="0">
                <a:latin typeface="Montserrat"/>
              </a:rPr>
              <a:t> Consagrou-se a Deus, assumindo a família de sangue  e a família religiosa, preocupada com a vida espiritual e material.</a:t>
            </a:r>
          </a:p>
        </p:txBody>
      </p:sp>
      <p:pic>
        <p:nvPicPr>
          <p:cNvPr id="9218" name="Picture 2" descr="https://pbs.twimg.com/profile_images/1382947168/logo.jpg"/>
          <p:cNvPicPr>
            <a:picLocks noChangeAspect="1" noChangeArrowheads="1"/>
          </p:cNvPicPr>
          <p:nvPr/>
        </p:nvPicPr>
        <p:blipFill>
          <a:blip r:embed="rId3" cstate="print"/>
          <a:srcRect/>
          <a:stretch>
            <a:fillRect/>
          </a:stretch>
        </p:blipFill>
        <p:spPr bwMode="auto">
          <a:xfrm>
            <a:off x="200546" y="998533"/>
            <a:ext cx="953698" cy="1694387"/>
          </a:xfrm>
          <a:prstGeom prst="rect">
            <a:avLst/>
          </a:prstGeom>
          <a:noFill/>
        </p:spPr>
      </p:pic>
      <p:sp>
        <p:nvSpPr>
          <p:cNvPr id="15" name="Retângulo 14">
            <a:extLst>
              <a:ext uri="{FF2B5EF4-FFF2-40B4-BE49-F238E27FC236}">
                <a16:creationId xmlns:a16="http://schemas.microsoft.com/office/drawing/2014/main" id="{C0DDD622-4592-4A7E-8DF5-C3CF6EAE2AF1}"/>
              </a:ext>
            </a:extLst>
          </p:cNvPr>
          <p:cNvSpPr/>
          <p:nvPr/>
        </p:nvSpPr>
        <p:spPr>
          <a:xfrm>
            <a:off x="1244184" y="982610"/>
            <a:ext cx="9291679" cy="646331"/>
          </a:xfrm>
          <a:prstGeom prst="rect">
            <a:avLst/>
          </a:prstGeom>
        </p:spPr>
        <p:txBody>
          <a:bodyPr wrap="square">
            <a:spAutoFit/>
          </a:bodyPr>
          <a:lstStyle/>
          <a:p>
            <a:pPr algn="ctr">
              <a:defRPr/>
            </a:pPr>
            <a:r>
              <a:rPr lang="pt-BR" sz="3600" b="1" dirty="0">
                <a:solidFill>
                  <a:srgbClr val="0070C0"/>
                </a:solidFill>
                <a:latin typeface="Garamond" pitchFamily="18" charset="0"/>
              </a:rPr>
              <a:t>Irmãs de São Vicente de Paulo de </a:t>
            </a:r>
            <a:r>
              <a:rPr lang="pt-BR" sz="3600" b="1" dirty="0" err="1">
                <a:solidFill>
                  <a:srgbClr val="0070C0"/>
                </a:solidFill>
                <a:latin typeface="Garamond" pitchFamily="18" charset="0"/>
              </a:rPr>
              <a:t>Gysegen</a:t>
            </a:r>
            <a:r>
              <a:rPr lang="pt-BR" sz="3600" b="1" dirty="0">
                <a:solidFill>
                  <a:srgbClr val="0070C0"/>
                </a:solidFill>
                <a:latin typeface="Garamond" pitchFamily="18" charset="0"/>
              </a:rPr>
              <a:t>:</a:t>
            </a:r>
            <a:endParaRPr lang="pt-BR" sz="3600" b="1" dirty="0">
              <a:solidFill>
                <a:srgbClr val="0070C0"/>
              </a:solidFill>
              <a:latin typeface="Garamond" pitchFamily="18" charset="0"/>
              <a:cs typeface="Arial" charset="0"/>
            </a:endParaRP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27028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2" name="Retângulo 7"/>
          <p:cNvSpPr>
            <a:spLocks noChangeArrowheads="1"/>
          </p:cNvSpPr>
          <p:nvPr/>
        </p:nvSpPr>
        <p:spPr bwMode="auto">
          <a:xfrm>
            <a:off x="397564" y="2677382"/>
            <a:ext cx="11593889" cy="3693319"/>
          </a:xfrm>
          <a:prstGeom prst="rect">
            <a:avLst/>
          </a:prstGeom>
          <a:noFill/>
          <a:ln w="9525">
            <a:noFill/>
            <a:miter lim="800000"/>
            <a:headEnd/>
            <a:tailEnd/>
          </a:ln>
        </p:spPr>
        <p:txBody>
          <a:bodyPr wrap="square">
            <a:spAutoFit/>
          </a:bodyPr>
          <a:lstStyle/>
          <a:p>
            <a:pPr algn="just">
              <a:buFontTx/>
              <a:buChar char="-"/>
            </a:pPr>
            <a:r>
              <a:rPr lang="pt-BR" sz="2800" dirty="0">
                <a:latin typeface="Montserrat"/>
              </a:rPr>
              <a:t> </a:t>
            </a:r>
            <a:r>
              <a:rPr lang="pt-BR" sz="2800" b="1" dirty="0">
                <a:solidFill>
                  <a:srgbClr val="0070C0"/>
                </a:solidFill>
                <a:latin typeface="Montserrat"/>
              </a:rPr>
              <a:t>Carisma da Congregação:  </a:t>
            </a:r>
            <a:r>
              <a:rPr lang="pt-BR" sz="2800" dirty="0">
                <a:latin typeface="Montserrat"/>
              </a:rPr>
              <a:t>Servas dos Pobres. Continua na Igreja a obra de salvação de Cristo,perpetuando no mundo a mensagem do Evangelho.</a:t>
            </a:r>
          </a:p>
          <a:p>
            <a:pPr algn="just"/>
            <a:endParaRPr lang="pt-BR" sz="1000" dirty="0">
              <a:latin typeface="Montserrat"/>
            </a:endParaRPr>
          </a:p>
          <a:p>
            <a:r>
              <a:rPr lang="pt-BR" sz="2800" dirty="0">
                <a:solidFill>
                  <a:srgbClr val="0070C0"/>
                </a:solidFill>
                <a:latin typeface="Montserrat"/>
              </a:rPr>
              <a:t>- </a:t>
            </a:r>
            <a:r>
              <a:rPr lang="pt-BR" sz="2800" b="1" dirty="0">
                <a:solidFill>
                  <a:srgbClr val="0070C0"/>
                </a:solidFill>
                <a:latin typeface="Montserrat"/>
              </a:rPr>
              <a:t>Espírito da Congregação: </a:t>
            </a:r>
            <a:r>
              <a:rPr lang="pt-BR" sz="2800" dirty="0">
                <a:latin typeface="Montserrat"/>
              </a:rPr>
              <a:t>Fazer tudo com humildade, simplicidade e caridade, essas três virtudes são a marca distintiva, o espírito próprio das irmãs de </a:t>
            </a:r>
            <a:r>
              <a:rPr lang="pt-BR" sz="2800" dirty="0" err="1">
                <a:latin typeface="Montserrat"/>
              </a:rPr>
              <a:t>Gysegen</a:t>
            </a:r>
            <a:r>
              <a:rPr lang="pt-BR" sz="2800" dirty="0">
                <a:latin typeface="Montserrat"/>
              </a:rPr>
              <a:t>.  As irmãs são consagradas e enviadas para servir os Pobres espiritual e corporalmente.   </a:t>
            </a:r>
          </a:p>
        </p:txBody>
      </p:sp>
      <p:pic>
        <p:nvPicPr>
          <p:cNvPr id="19" name="Picture 2" descr="https://pbs.twimg.com/profile_images/1382947168/logo.jpg"/>
          <p:cNvPicPr>
            <a:picLocks noChangeAspect="1" noChangeArrowheads="1"/>
          </p:cNvPicPr>
          <p:nvPr/>
        </p:nvPicPr>
        <p:blipFill>
          <a:blip r:embed="rId3" cstate="print"/>
          <a:srcRect/>
          <a:stretch>
            <a:fillRect/>
          </a:stretch>
        </p:blipFill>
        <p:spPr bwMode="auto">
          <a:xfrm>
            <a:off x="200546" y="998533"/>
            <a:ext cx="953698" cy="1694387"/>
          </a:xfrm>
          <a:prstGeom prst="rect">
            <a:avLst/>
          </a:prstGeom>
          <a:noFill/>
        </p:spPr>
      </p:pic>
      <p:sp>
        <p:nvSpPr>
          <p:cNvPr id="15" name="Retângulo 14">
            <a:extLst>
              <a:ext uri="{FF2B5EF4-FFF2-40B4-BE49-F238E27FC236}">
                <a16:creationId xmlns:a16="http://schemas.microsoft.com/office/drawing/2014/main" id="{C0DDD622-4592-4A7E-8DF5-C3CF6EAE2AF1}"/>
              </a:ext>
            </a:extLst>
          </p:cNvPr>
          <p:cNvSpPr/>
          <p:nvPr/>
        </p:nvSpPr>
        <p:spPr>
          <a:xfrm>
            <a:off x="1244184" y="982610"/>
            <a:ext cx="9291679" cy="646331"/>
          </a:xfrm>
          <a:prstGeom prst="rect">
            <a:avLst/>
          </a:prstGeom>
        </p:spPr>
        <p:txBody>
          <a:bodyPr wrap="square">
            <a:spAutoFit/>
          </a:bodyPr>
          <a:lstStyle/>
          <a:p>
            <a:pPr algn="ctr">
              <a:defRPr/>
            </a:pPr>
            <a:r>
              <a:rPr lang="pt-BR" sz="3600" b="1" dirty="0">
                <a:solidFill>
                  <a:srgbClr val="0070C0"/>
                </a:solidFill>
                <a:latin typeface="Garamond" pitchFamily="18" charset="0"/>
              </a:rPr>
              <a:t>Irmãs de São Vicente de Paulo de </a:t>
            </a:r>
            <a:r>
              <a:rPr lang="pt-BR" sz="3600" b="1" dirty="0" err="1">
                <a:solidFill>
                  <a:srgbClr val="0070C0"/>
                </a:solidFill>
                <a:latin typeface="Garamond" pitchFamily="18" charset="0"/>
              </a:rPr>
              <a:t>Gysegen</a:t>
            </a:r>
            <a:r>
              <a:rPr lang="pt-BR" sz="3600" b="1" dirty="0">
                <a:solidFill>
                  <a:srgbClr val="0070C0"/>
                </a:solidFill>
                <a:latin typeface="Garamond" pitchFamily="18" charset="0"/>
              </a:rPr>
              <a:t>:</a:t>
            </a:r>
            <a:endParaRPr lang="pt-BR" sz="3600" b="1" dirty="0">
              <a:solidFill>
                <a:srgbClr val="0070C0"/>
              </a:solidFill>
              <a:latin typeface="Garamond" pitchFamily="18" charset="0"/>
              <a:cs typeface="Arial" charset="0"/>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95555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8" name="CaixaDeTexto 17">
            <a:extLst>
              <a:ext uri="{FF2B5EF4-FFF2-40B4-BE49-F238E27FC236}">
                <a16:creationId xmlns:a16="http://schemas.microsoft.com/office/drawing/2014/main" id="{264CB581-C33F-43B8-8CC7-23ADB7483A09}"/>
              </a:ext>
            </a:extLst>
          </p:cNvPr>
          <p:cNvSpPr txBox="1"/>
          <p:nvPr/>
        </p:nvSpPr>
        <p:spPr>
          <a:xfrm>
            <a:off x="781879" y="3013346"/>
            <a:ext cx="10999303" cy="1384995"/>
          </a:xfrm>
          <a:prstGeom prst="rect">
            <a:avLst/>
          </a:prstGeom>
          <a:noFill/>
        </p:spPr>
        <p:txBody>
          <a:bodyPr wrap="square">
            <a:spAutoFit/>
          </a:bodyPr>
          <a:lstStyle/>
          <a:p>
            <a:r>
              <a:rPr lang="pt-BR" sz="2800" b="0" i="0" dirty="0">
                <a:solidFill>
                  <a:srgbClr val="333333"/>
                </a:solidFill>
                <a:effectLst/>
                <a:latin typeface="Montserrat" panose="00000500000000000000" pitchFamily="2" charset="0"/>
              </a:rPr>
              <a:t>A congregação das Irmãs de Caridade da Nossa Senhora, Mãe de Misericórdia (SCMM) foi fundada pelo vigário </a:t>
            </a:r>
            <a:r>
              <a:rPr lang="pt-BR" sz="2800" b="0" i="0" dirty="0" err="1">
                <a:solidFill>
                  <a:srgbClr val="333333"/>
                </a:solidFill>
                <a:effectLst/>
                <a:latin typeface="Montserrat" panose="00000500000000000000" pitchFamily="2" charset="0"/>
              </a:rPr>
              <a:t>Joannes</a:t>
            </a:r>
            <a:r>
              <a:rPr lang="pt-BR" sz="2800" b="0" i="0" dirty="0">
                <a:solidFill>
                  <a:srgbClr val="333333"/>
                </a:solidFill>
                <a:effectLst/>
                <a:latin typeface="Montserrat" panose="00000500000000000000" pitchFamily="2" charset="0"/>
              </a:rPr>
              <a:t> </a:t>
            </a:r>
            <a:r>
              <a:rPr lang="pt-BR" sz="2800" b="0" i="0" dirty="0" err="1">
                <a:solidFill>
                  <a:srgbClr val="333333"/>
                </a:solidFill>
                <a:effectLst/>
                <a:latin typeface="Montserrat" panose="00000500000000000000" pitchFamily="2" charset="0"/>
              </a:rPr>
              <a:t>Zwijsen</a:t>
            </a:r>
            <a:r>
              <a:rPr lang="pt-BR" sz="2800" b="0" i="0" dirty="0">
                <a:solidFill>
                  <a:srgbClr val="333333"/>
                </a:solidFill>
                <a:effectLst/>
                <a:latin typeface="Montserrat" panose="00000500000000000000" pitchFamily="2" charset="0"/>
              </a:rPr>
              <a:t> no dia 23 de novembro de 1832.</a:t>
            </a:r>
            <a:endParaRPr lang="pt-BR" sz="2800" dirty="0">
              <a:latin typeface="Montserrat" panose="00000500000000000000" pitchFamily="2" charset="0"/>
              <a:cs typeface="Arial" panose="020B0604020202020204" pitchFamily="34" charset="0"/>
            </a:endParaRPr>
          </a:p>
        </p:txBody>
      </p:sp>
      <p:sp>
        <p:nvSpPr>
          <p:cNvPr id="20" name="CaixaDeTexto 19">
            <a:extLst>
              <a:ext uri="{FF2B5EF4-FFF2-40B4-BE49-F238E27FC236}">
                <a16:creationId xmlns:a16="http://schemas.microsoft.com/office/drawing/2014/main" id="{279ABE62-4FE1-4F58-B4F3-662D4F970F3D}"/>
              </a:ext>
            </a:extLst>
          </p:cNvPr>
          <p:cNvSpPr txBox="1"/>
          <p:nvPr/>
        </p:nvSpPr>
        <p:spPr>
          <a:xfrm>
            <a:off x="2746652" y="1103543"/>
            <a:ext cx="6397348" cy="1200329"/>
          </a:xfrm>
          <a:prstGeom prst="rect">
            <a:avLst/>
          </a:prstGeom>
          <a:noFill/>
        </p:spPr>
        <p:txBody>
          <a:bodyPr wrap="square">
            <a:spAutoFit/>
          </a:bodyPr>
          <a:lstStyle/>
          <a:p>
            <a:pPr algn="ctr"/>
            <a:r>
              <a:rPr lang="pt-BR" sz="3600" b="1" i="0" dirty="0">
                <a:solidFill>
                  <a:srgbClr val="0070C0"/>
                </a:solidFill>
                <a:effectLst/>
                <a:latin typeface="Garamond" panose="02020404030301010803" pitchFamily="18" charset="0"/>
              </a:rPr>
              <a:t>Congregação das Irmãs de Nossa Senhora da Misericórdia</a:t>
            </a:r>
            <a:endParaRPr lang="pt-BR" sz="3600" b="1" dirty="0">
              <a:solidFill>
                <a:srgbClr val="0070C0"/>
              </a:solidFill>
              <a:latin typeface="Garamond" panose="02020404030301010803" pitchFamily="18" charset="0"/>
            </a:endParaRPr>
          </a:p>
        </p:txBody>
      </p:sp>
      <p:pic>
        <p:nvPicPr>
          <p:cNvPr id="2050" name="Picture 2" descr="blog do mizael: FV - Ramos: 11 Fráters de Nossa Senhora, Mãe ...">
            <a:extLst>
              <a:ext uri="{FF2B5EF4-FFF2-40B4-BE49-F238E27FC236}">
                <a16:creationId xmlns:a16="http://schemas.microsoft.com/office/drawing/2014/main" id="{EAB31947-277C-41F6-9EF3-1010CA884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2" y="1113482"/>
            <a:ext cx="12287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1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8" name="CaixaDeTexto 17">
            <a:extLst>
              <a:ext uri="{FF2B5EF4-FFF2-40B4-BE49-F238E27FC236}">
                <a16:creationId xmlns:a16="http://schemas.microsoft.com/office/drawing/2014/main" id="{264CB581-C33F-43B8-8CC7-23ADB7483A09}"/>
              </a:ext>
            </a:extLst>
          </p:cNvPr>
          <p:cNvSpPr txBox="1"/>
          <p:nvPr/>
        </p:nvSpPr>
        <p:spPr>
          <a:xfrm>
            <a:off x="178904" y="3013346"/>
            <a:ext cx="11834191" cy="1815882"/>
          </a:xfrm>
          <a:prstGeom prst="rect">
            <a:avLst/>
          </a:prstGeom>
          <a:noFill/>
        </p:spPr>
        <p:txBody>
          <a:bodyPr wrap="square">
            <a:spAutoFit/>
          </a:bodyPr>
          <a:lstStyle/>
          <a:p>
            <a:pPr algn="just"/>
            <a:r>
              <a:rPr lang="pt-BR" sz="2800" b="0" i="0" dirty="0">
                <a:solidFill>
                  <a:srgbClr val="333333"/>
                </a:solidFill>
                <a:effectLst/>
                <a:latin typeface="Montserrat" panose="00000500000000000000" pitchFamily="2" charset="0"/>
              </a:rPr>
              <a:t>A congregação das Irmãs de Caridade começou com três beguinas na Bélgica. Estas mulheres fizeram a opção de não se casarem, mas fizeram a promessa de se dedicarem ao cuidado dos pobres. </a:t>
            </a:r>
            <a:endParaRPr lang="pt-BR" sz="2800" dirty="0">
              <a:latin typeface="Montserrat" panose="00000500000000000000" pitchFamily="2" charset="0"/>
              <a:cs typeface="Arial" panose="020B0604020202020204" pitchFamily="34" charset="0"/>
            </a:endParaRPr>
          </a:p>
        </p:txBody>
      </p:sp>
      <p:sp>
        <p:nvSpPr>
          <p:cNvPr id="20" name="CaixaDeTexto 19">
            <a:extLst>
              <a:ext uri="{FF2B5EF4-FFF2-40B4-BE49-F238E27FC236}">
                <a16:creationId xmlns:a16="http://schemas.microsoft.com/office/drawing/2014/main" id="{279ABE62-4FE1-4F58-B4F3-662D4F970F3D}"/>
              </a:ext>
            </a:extLst>
          </p:cNvPr>
          <p:cNvSpPr txBox="1"/>
          <p:nvPr/>
        </p:nvSpPr>
        <p:spPr>
          <a:xfrm>
            <a:off x="2746652" y="1103543"/>
            <a:ext cx="6397348" cy="1200329"/>
          </a:xfrm>
          <a:prstGeom prst="rect">
            <a:avLst/>
          </a:prstGeom>
          <a:noFill/>
        </p:spPr>
        <p:txBody>
          <a:bodyPr wrap="square">
            <a:spAutoFit/>
          </a:bodyPr>
          <a:lstStyle/>
          <a:p>
            <a:pPr algn="ctr"/>
            <a:r>
              <a:rPr lang="pt-BR" sz="3600" b="1" i="0" dirty="0">
                <a:solidFill>
                  <a:srgbClr val="0070C0"/>
                </a:solidFill>
                <a:effectLst/>
                <a:latin typeface="Garamond" panose="02020404030301010803" pitchFamily="18" charset="0"/>
              </a:rPr>
              <a:t>Congregação das Irmãs de Nossa Senhora da Misericórdia</a:t>
            </a:r>
            <a:endParaRPr lang="pt-BR" sz="3600" b="1" dirty="0">
              <a:solidFill>
                <a:srgbClr val="0070C0"/>
              </a:solidFill>
              <a:latin typeface="Garamond" panose="02020404030301010803" pitchFamily="18" charset="0"/>
            </a:endParaRPr>
          </a:p>
        </p:txBody>
      </p:sp>
      <p:pic>
        <p:nvPicPr>
          <p:cNvPr id="12" name="Picture 2" descr="blog do mizael: FV - Ramos: 11 Fráters de Nossa Senhora, Mãe ...">
            <a:extLst>
              <a:ext uri="{FF2B5EF4-FFF2-40B4-BE49-F238E27FC236}">
                <a16:creationId xmlns:a16="http://schemas.microsoft.com/office/drawing/2014/main" id="{FD5C5F99-657C-4A36-A66F-828EB3449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2" y="1113482"/>
            <a:ext cx="12287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6BC9383-E10A-410C-A46E-189CD3FE8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53A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pt-BR"/>
          </a:p>
        </p:txBody>
      </p:sp>
      <p:sp>
        <p:nvSpPr>
          <p:cNvPr id="2" name="Título 1">
            <a:extLst>
              <a:ext uri="{FF2B5EF4-FFF2-40B4-BE49-F238E27FC236}">
                <a16:creationId xmlns:a16="http://schemas.microsoft.com/office/drawing/2014/main" id="{ED90EC3D-482A-4E73-B198-E8341A0D0973}"/>
              </a:ext>
            </a:extLst>
          </p:cNvPr>
          <p:cNvSpPr>
            <a:spLocks noGrp="1"/>
          </p:cNvSpPr>
          <p:nvPr>
            <p:ph type="ctrTitle"/>
          </p:nvPr>
        </p:nvSpPr>
        <p:spPr>
          <a:xfrm>
            <a:off x="401785" y="2962142"/>
            <a:ext cx="6705494" cy="1717718"/>
          </a:xfrm>
        </p:spPr>
        <p:txBody>
          <a:bodyPr rtlCol="0" anchor="b">
            <a:noAutofit/>
          </a:bodyPr>
          <a:lstStyle/>
          <a:p>
            <a:pPr>
              <a:defRPr/>
            </a:pPr>
            <a:r>
              <a:rPr lang="pt-BR" sz="4400" b="1" dirty="0">
                <a:solidFill>
                  <a:srgbClr val="0053A1"/>
                </a:solidFill>
                <a:latin typeface="Garamond" panose="02020404030301010803" pitchFamily="18" charset="0"/>
                <a:cs typeface="Arial" charset="0"/>
              </a:rPr>
              <a:t>Formação Básica</a:t>
            </a:r>
            <a:br>
              <a:rPr lang="pt-BR" sz="4400" b="1" dirty="0">
                <a:solidFill>
                  <a:srgbClr val="0053A1"/>
                </a:solidFill>
                <a:latin typeface="Garamond" panose="02020404030301010803" pitchFamily="18" charset="0"/>
                <a:cs typeface="Arial" charset="0"/>
              </a:rPr>
            </a:br>
            <a:r>
              <a:rPr lang="pt-BR" sz="4400" b="1" dirty="0">
                <a:solidFill>
                  <a:srgbClr val="0053A1"/>
                </a:solidFill>
                <a:latin typeface="Garamond" panose="02020404030301010803" pitchFamily="18" charset="0"/>
                <a:cs typeface="Arial" charset="0"/>
              </a:rPr>
              <a:t>1ª parte</a:t>
            </a:r>
            <a:endParaRPr lang="pt-BR" sz="4400" b="1" dirty="0">
              <a:latin typeface="Garamond" panose="02020404030301010803" pitchFamily="18" charset="0"/>
            </a:endParaRPr>
          </a:p>
        </p:txBody>
      </p:sp>
      <p:grpSp>
        <p:nvGrpSpPr>
          <p:cNvPr id="11" name="Agrupar 10">
            <a:extLst>
              <a:ext uri="{FF2B5EF4-FFF2-40B4-BE49-F238E27FC236}">
                <a16:creationId xmlns:a16="http://schemas.microsoft.com/office/drawing/2014/main" id="{059F1084-AEB1-4312-B87B-D81F848D8136}"/>
              </a:ext>
            </a:extLst>
          </p:cNvPr>
          <p:cNvGrpSpPr/>
          <p:nvPr/>
        </p:nvGrpSpPr>
        <p:grpSpPr>
          <a:xfrm rot="5400000">
            <a:off x="4621540" y="3312663"/>
            <a:ext cx="6857997" cy="232673"/>
            <a:chOff x="0" y="6378264"/>
            <a:chExt cx="12192000" cy="305870"/>
          </a:xfrm>
        </p:grpSpPr>
        <p:sp>
          <p:nvSpPr>
            <p:cNvPr id="12" name="Retângulo 11">
              <a:extLst>
                <a:ext uri="{FF2B5EF4-FFF2-40B4-BE49-F238E27FC236}">
                  <a16:creationId xmlns:a16="http://schemas.microsoft.com/office/drawing/2014/main" id="{9C9AD26D-FEBF-4A4B-90D7-C6AD4AEFA918}"/>
                </a:ext>
              </a:extLst>
            </p:cNvPr>
            <p:cNvSpPr/>
            <p:nvPr/>
          </p:nvSpPr>
          <p:spPr>
            <a:xfrm>
              <a:off x="0" y="6378264"/>
              <a:ext cx="12191998" cy="30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02C62DAC-29D5-4232-91C6-D222F89C6E97}"/>
                </a:ext>
              </a:extLst>
            </p:cNvPr>
            <p:cNvGrpSpPr/>
            <p:nvPr/>
          </p:nvGrpSpPr>
          <p:grpSpPr>
            <a:xfrm>
              <a:off x="0" y="6431661"/>
              <a:ext cx="12192000" cy="185708"/>
              <a:chOff x="0" y="6251188"/>
              <a:chExt cx="12192000" cy="185708"/>
            </a:xfrm>
          </p:grpSpPr>
          <p:sp>
            <p:nvSpPr>
              <p:cNvPr id="14" name="Retângulo 13">
                <a:extLst>
                  <a:ext uri="{FF2B5EF4-FFF2-40B4-BE49-F238E27FC236}">
                    <a16:creationId xmlns:a16="http://schemas.microsoft.com/office/drawing/2014/main" id="{7B3ED004-2012-4130-B00B-DF2250722C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3976EDA3-8AF0-417D-B32E-FB6617E6979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Retângulo 2"/>
          <p:cNvSpPr/>
          <p:nvPr/>
        </p:nvSpPr>
        <p:spPr>
          <a:xfrm>
            <a:off x="8126257" y="0"/>
            <a:ext cx="4065743" cy="6857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057" y="2083498"/>
            <a:ext cx="3042141" cy="3060000"/>
          </a:xfrm>
          <a:prstGeom prst="rect">
            <a:avLst/>
          </a:prstGeom>
        </p:spPr>
      </p:pic>
      <p:sp>
        <p:nvSpPr>
          <p:cNvPr id="17" name="Título 1">
            <a:extLst>
              <a:ext uri="{FF2B5EF4-FFF2-40B4-BE49-F238E27FC236}">
                <a16:creationId xmlns:a16="http://schemas.microsoft.com/office/drawing/2014/main" id="{ED90EC3D-482A-4E73-B198-E8341A0D0973}"/>
              </a:ext>
            </a:extLst>
          </p:cNvPr>
          <p:cNvSpPr txBox="1">
            <a:spLocks/>
          </p:cNvSpPr>
          <p:nvPr/>
        </p:nvSpPr>
        <p:spPr>
          <a:xfrm>
            <a:off x="0" y="3184068"/>
            <a:ext cx="7944370" cy="8588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pt-BR" sz="4400" b="1" dirty="0">
                <a:solidFill>
                  <a:schemeClr val="bg1"/>
                </a:solidFill>
                <a:latin typeface="Garamond" panose="02020404030301010803" pitchFamily="18" charset="0"/>
                <a:cs typeface="Arial" charset="0"/>
              </a:rPr>
              <a:t>FAMÍLIA VICENTINA – FV</a:t>
            </a:r>
          </a:p>
          <a:p>
            <a:pPr>
              <a:defRPr/>
            </a:pPr>
            <a:r>
              <a:rPr lang="pt-BR" sz="4400" b="1" dirty="0">
                <a:solidFill>
                  <a:schemeClr val="bg1"/>
                </a:solidFill>
                <a:latin typeface="Garamond" panose="02020404030301010803" pitchFamily="18" charset="0"/>
                <a:cs typeface="Arial" charset="0"/>
              </a:rPr>
              <a:t>2ª Parte</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8048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8" name="CaixaDeTexto 17">
            <a:extLst>
              <a:ext uri="{FF2B5EF4-FFF2-40B4-BE49-F238E27FC236}">
                <a16:creationId xmlns:a16="http://schemas.microsoft.com/office/drawing/2014/main" id="{264CB581-C33F-43B8-8CC7-23ADB7483A09}"/>
              </a:ext>
            </a:extLst>
          </p:cNvPr>
          <p:cNvSpPr txBox="1"/>
          <p:nvPr/>
        </p:nvSpPr>
        <p:spPr>
          <a:xfrm>
            <a:off x="357809" y="3861631"/>
            <a:ext cx="11834191" cy="1384995"/>
          </a:xfrm>
          <a:prstGeom prst="rect">
            <a:avLst/>
          </a:prstGeom>
          <a:noFill/>
        </p:spPr>
        <p:txBody>
          <a:bodyPr wrap="square">
            <a:spAutoFit/>
          </a:bodyPr>
          <a:lstStyle/>
          <a:p>
            <a:pPr algn="just"/>
            <a:r>
              <a:rPr lang="pt-BR" sz="2800" b="0" i="0" dirty="0">
                <a:solidFill>
                  <a:srgbClr val="333333"/>
                </a:solidFill>
                <a:effectLst/>
                <a:latin typeface="Montserrat" panose="00000500000000000000" pitchFamily="2" charset="0"/>
              </a:rPr>
              <a:t>Além de trabalhar no ensino, as irmãs também  dedicam-se ao cuidado de órfãos, de pessoas idosas e deficientes físicos e de enfermagem. </a:t>
            </a:r>
            <a:endParaRPr lang="pt-BR" sz="2800" dirty="0">
              <a:latin typeface="Montserrat" panose="00000500000000000000" pitchFamily="2" charset="0"/>
              <a:cs typeface="Arial" panose="020B0604020202020204" pitchFamily="34" charset="0"/>
            </a:endParaRPr>
          </a:p>
        </p:txBody>
      </p:sp>
      <p:sp>
        <p:nvSpPr>
          <p:cNvPr id="20" name="CaixaDeTexto 19">
            <a:extLst>
              <a:ext uri="{FF2B5EF4-FFF2-40B4-BE49-F238E27FC236}">
                <a16:creationId xmlns:a16="http://schemas.microsoft.com/office/drawing/2014/main" id="{279ABE62-4FE1-4F58-B4F3-662D4F970F3D}"/>
              </a:ext>
            </a:extLst>
          </p:cNvPr>
          <p:cNvSpPr txBox="1"/>
          <p:nvPr/>
        </p:nvSpPr>
        <p:spPr>
          <a:xfrm>
            <a:off x="2746652" y="1103543"/>
            <a:ext cx="6397348" cy="1200329"/>
          </a:xfrm>
          <a:prstGeom prst="rect">
            <a:avLst/>
          </a:prstGeom>
          <a:noFill/>
        </p:spPr>
        <p:txBody>
          <a:bodyPr wrap="square">
            <a:spAutoFit/>
          </a:bodyPr>
          <a:lstStyle/>
          <a:p>
            <a:pPr algn="ctr"/>
            <a:r>
              <a:rPr lang="pt-BR" sz="3600" b="1" i="0" dirty="0">
                <a:solidFill>
                  <a:srgbClr val="0070C0"/>
                </a:solidFill>
                <a:effectLst/>
                <a:latin typeface="Garamond" panose="02020404030301010803" pitchFamily="18" charset="0"/>
              </a:rPr>
              <a:t>Congregação das Irmãs de Nossa Senhora da Misericórdia</a:t>
            </a:r>
            <a:endParaRPr lang="pt-BR" sz="3600" b="1" dirty="0">
              <a:solidFill>
                <a:srgbClr val="0070C0"/>
              </a:solidFill>
              <a:latin typeface="Garamond" panose="02020404030301010803" pitchFamily="18" charset="0"/>
            </a:endParaRPr>
          </a:p>
        </p:txBody>
      </p:sp>
      <p:pic>
        <p:nvPicPr>
          <p:cNvPr id="12" name="Picture 2" descr="blog do mizael: FV - Ramos: 11 Fráters de Nossa Senhora, Mãe ...">
            <a:extLst>
              <a:ext uri="{FF2B5EF4-FFF2-40B4-BE49-F238E27FC236}">
                <a16:creationId xmlns:a16="http://schemas.microsoft.com/office/drawing/2014/main" id="{3CAACC4C-5B3C-4CEF-A3AA-3957F61CE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2" y="1113482"/>
            <a:ext cx="12287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6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299907" y="1703708"/>
            <a:ext cx="11587293" cy="3231654"/>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r>
              <a:rPr lang="pt-BR" sz="3600" b="1" dirty="0">
                <a:solidFill>
                  <a:srgbClr val="0070C0"/>
                </a:solidFill>
                <a:latin typeface="Garamond" panose="02020404030301010803" pitchFamily="18" charset="0"/>
              </a:rPr>
              <a:t>CONGREGAÇÕES MASCULINAS:</a:t>
            </a:r>
          </a:p>
          <a:p>
            <a:pPr fontAlgn="base"/>
            <a:br>
              <a:rPr lang="pt-BR" sz="2800" dirty="0">
                <a:latin typeface="Montserrat"/>
              </a:rPr>
            </a:br>
            <a:r>
              <a:rPr lang="pt-BR" sz="2800" dirty="0">
                <a:latin typeface="Montserrat"/>
              </a:rPr>
              <a:t>01. Congregação da Missão;</a:t>
            </a:r>
            <a:br>
              <a:rPr lang="pt-BR" sz="2800" dirty="0">
                <a:latin typeface="Montserrat"/>
              </a:rPr>
            </a:br>
            <a:r>
              <a:rPr lang="pt-BR" sz="2800" dirty="0">
                <a:latin typeface="Montserrat"/>
              </a:rPr>
              <a:t>02. Cong. dos Fráteres de Nossa Senhora, Mãe da Misericórdia;</a:t>
            </a:r>
            <a:br>
              <a:rPr lang="pt-BR" sz="2800" dirty="0">
                <a:latin typeface="Montserrat"/>
              </a:rPr>
            </a:br>
            <a:r>
              <a:rPr lang="pt-BR" sz="2800" dirty="0">
                <a:latin typeface="Montserrat"/>
              </a:rPr>
              <a:t>03. Congregação dos Religiosos de São Vicente de Paulo;</a:t>
            </a:r>
            <a:br>
              <a:rPr lang="pt-BR" sz="2800" dirty="0">
                <a:latin typeface="Montserrat"/>
              </a:rPr>
            </a:br>
            <a:r>
              <a:rPr lang="pt-BR" sz="2800" dirty="0">
                <a:latin typeface="Montserrat"/>
              </a:rPr>
              <a:t>04. Missionários Servos dos Pobres;</a:t>
            </a:r>
            <a:br>
              <a:rPr lang="pt-BR" sz="2800" dirty="0">
                <a:latin typeface="Montserrat"/>
              </a:rPr>
            </a:br>
            <a:r>
              <a:rPr lang="pt-BR" sz="2800" dirty="0">
                <a:latin typeface="Montserrat"/>
              </a:rPr>
              <a:t>05. Instituto dos Filhos da Caridade.</a:t>
            </a: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0"/>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46136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pic>
        <p:nvPicPr>
          <p:cNvPr id="71682" name="Picture 2" descr="Padres e Irmãos da PBCM"/>
          <p:cNvPicPr>
            <a:picLocks noChangeAspect="1" noChangeArrowheads="1"/>
          </p:cNvPicPr>
          <p:nvPr/>
        </p:nvPicPr>
        <p:blipFill>
          <a:blip r:embed="rId3" cstate="print"/>
          <a:srcRect/>
          <a:stretch>
            <a:fillRect/>
          </a:stretch>
        </p:blipFill>
        <p:spPr bwMode="auto">
          <a:xfrm>
            <a:off x="1330915" y="2644923"/>
            <a:ext cx="9204948" cy="3377482"/>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5" name="Retângulo 14"/>
          <p:cNvSpPr/>
          <p:nvPr/>
        </p:nvSpPr>
        <p:spPr>
          <a:xfrm>
            <a:off x="3403969" y="1015691"/>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pic>
        <p:nvPicPr>
          <p:cNvPr id="18" name="Picture 3"/>
          <p:cNvPicPr>
            <a:picLocks noChangeAspect="1" noChangeArrowheads="1"/>
          </p:cNvPicPr>
          <p:nvPr/>
        </p:nvPicPr>
        <p:blipFill>
          <a:blip r:embed="rId4" cstate="print"/>
          <a:srcRect/>
          <a:stretch>
            <a:fillRect/>
          </a:stretch>
        </p:blipFill>
        <p:spPr bwMode="auto">
          <a:xfrm>
            <a:off x="0" y="914398"/>
            <a:ext cx="2290413" cy="1689179"/>
          </a:xfrm>
          <a:prstGeom prst="rect">
            <a:avLst/>
          </a:prstGeom>
          <a:noFill/>
          <a:ln w="9525">
            <a:noFill/>
            <a:miter lim="800000"/>
            <a:headEnd/>
            <a:tailEnd/>
          </a:ln>
          <a:effectLst/>
        </p:spPr>
      </p:pic>
    </p:spTree>
    <p:extLst>
      <p:ext uri="{BB962C8B-B14F-4D97-AF65-F5344CB8AC3E}">
        <p14:creationId xmlns:p14="http://schemas.microsoft.com/office/powerpoint/2010/main" val="46136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0" y="914398"/>
            <a:ext cx="2290413" cy="1689179"/>
          </a:xfrm>
          <a:prstGeom prst="rect">
            <a:avLst/>
          </a:prstGeom>
          <a:noFill/>
          <a:ln w="9525">
            <a:noFill/>
            <a:miter lim="800000"/>
            <a:headEnd/>
            <a:tailEnd/>
          </a:ln>
          <a:effectLst/>
        </p:spPr>
      </p:pic>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3"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307975" y="2603577"/>
            <a:ext cx="11501951" cy="31085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São missionários, padres e irmãos da Congregação da Missão, conhecidos como </a:t>
            </a:r>
            <a:r>
              <a:rPr lang="pt-BR" sz="2800" dirty="0" err="1">
                <a:latin typeface="Montserrat"/>
              </a:rPr>
              <a:t>Lazaristas</a:t>
            </a:r>
            <a:r>
              <a:rPr lang="pt-BR" sz="2800" dirty="0">
                <a:latin typeface="Montserrat"/>
              </a:rPr>
              <a:t> ou Vicentinos. </a:t>
            </a:r>
          </a:p>
          <a:p>
            <a:pPr algn="just" fontAlgn="base"/>
            <a:r>
              <a:rPr lang="pt-BR" sz="2800" dirty="0">
                <a:latin typeface="Montserrat"/>
              </a:rPr>
              <a:t>Fazem parte de uma sociedade de vida apostólica, católica e internacional, fundada por São Vicente de Paulo, em 1625, na França. </a:t>
            </a:r>
          </a:p>
          <a:p>
            <a:pPr algn="just" fontAlgn="base"/>
            <a:r>
              <a:rPr lang="pt-BR" sz="2800" dirty="0">
                <a:latin typeface="Montserrat"/>
              </a:rPr>
              <a:t>Com a finalidade de seguir Cristo evangelizador dos Pobres, aplicamo-nos ao serviço de evangelização, sobretudo dos mais abandonados, ajudando clérigos e leigos em suas respectivas.</a:t>
            </a:r>
          </a:p>
        </p:txBody>
      </p:sp>
      <p:sp>
        <p:nvSpPr>
          <p:cNvPr id="44034" name="AutoShape 2" descr="https://4.bp.blogspot.com/--5uq76r0kXk/WxG8z04wUNI/AAAAAAAAFoQ/olr0yCdRzjwq1o58vN_iMUyXS3yYJ9VMACEwYBhgL/s1600/Congregac%25CC%25A7a%25CC%2583o%2Bda%2BMissa%25CC%2583o%2Bembl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324287" y="1538338"/>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46136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425003" y="3114104"/>
            <a:ext cx="11269014" cy="2246769"/>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No Brasil, a Congregação da Missão se faz presente desde 1820. </a:t>
            </a:r>
          </a:p>
          <a:p>
            <a:pPr algn="just" fontAlgn="base"/>
            <a:r>
              <a:rPr lang="pt-BR" sz="2800" dirty="0">
                <a:latin typeface="Montserrat"/>
              </a:rPr>
              <a:t>Atua em diversos estados brasileiros e está organizada em três grandes grupos, chamados províncias: a Província Brasileira (PBCM), a Província do Sul (CMPS) e a Província de Fortaleza (PFCM).  </a:t>
            </a:r>
          </a:p>
          <a:p>
            <a:pPr algn="ctr" fontAlgn="base"/>
            <a:endParaRPr lang="pt-BR" sz="2800" dirty="0">
              <a:latin typeface="Montserrat"/>
            </a:endParaRPr>
          </a:p>
        </p:txBody>
      </p:sp>
      <p:pic>
        <p:nvPicPr>
          <p:cNvPr id="12" name="Picture 3"/>
          <p:cNvPicPr>
            <a:picLocks noChangeAspect="1" noChangeArrowheads="1"/>
          </p:cNvPicPr>
          <p:nvPr/>
        </p:nvPicPr>
        <p:blipFill>
          <a:blip r:embed="rId3" cstate="print"/>
          <a:srcRect/>
          <a:stretch>
            <a:fillRect/>
          </a:stretch>
        </p:blipFill>
        <p:spPr bwMode="auto">
          <a:xfrm>
            <a:off x="0" y="914398"/>
            <a:ext cx="2290413" cy="1689179"/>
          </a:xfrm>
          <a:prstGeom prst="rect">
            <a:avLst/>
          </a:prstGeom>
          <a:noFill/>
          <a:ln w="9525">
            <a:noFill/>
            <a:miter lim="800000"/>
            <a:headEnd/>
            <a:tailEnd/>
          </a:ln>
          <a:effectLst/>
        </p:spPr>
      </p:pic>
      <p:sp>
        <p:nvSpPr>
          <p:cNvPr id="18" name="Retângulo 17"/>
          <p:cNvSpPr/>
          <p:nvPr/>
        </p:nvSpPr>
        <p:spPr>
          <a:xfrm>
            <a:off x="3324287" y="1538338"/>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sp>
        <p:nvSpPr>
          <p:cNvPr id="19" name="Retângulo 18">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46136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218941" y="3024907"/>
            <a:ext cx="11487955" cy="2246769"/>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A Província Brasileira da Congregação da Missão foi, oficialmente, fundada em 1827. </a:t>
            </a:r>
          </a:p>
          <a:p>
            <a:pPr algn="just" fontAlgn="base"/>
            <a:r>
              <a:rPr lang="pt-BR" sz="2800" dirty="0">
                <a:latin typeface="Montserrat"/>
              </a:rPr>
              <a:t>Na busca de fidelidade ao testemunho missionário de São Vicente de Paulo, destacou-se, ao longo de sua história, pelo trabalho nas missões populares, na formação do clero e na educação da juventude.</a:t>
            </a:r>
          </a:p>
        </p:txBody>
      </p:sp>
      <p:pic>
        <p:nvPicPr>
          <p:cNvPr id="12" name="Picture 3"/>
          <p:cNvPicPr>
            <a:picLocks noChangeAspect="1" noChangeArrowheads="1"/>
          </p:cNvPicPr>
          <p:nvPr/>
        </p:nvPicPr>
        <p:blipFill>
          <a:blip r:embed="rId3" cstate="print"/>
          <a:srcRect/>
          <a:stretch>
            <a:fillRect/>
          </a:stretch>
        </p:blipFill>
        <p:spPr bwMode="auto">
          <a:xfrm>
            <a:off x="0" y="914398"/>
            <a:ext cx="2290413" cy="1689179"/>
          </a:xfrm>
          <a:prstGeom prst="rect">
            <a:avLst/>
          </a:prstGeom>
          <a:noFill/>
          <a:ln w="9525">
            <a:noFill/>
            <a:miter lim="800000"/>
            <a:headEnd/>
            <a:tailEnd/>
          </a:ln>
          <a:effectLst/>
        </p:spPr>
      </p:pic>
      <p:sp>
        <p:nvSpPr>
          <p:cNvPr id="18" name="Retângulo 17"/>
          <p:cNvSpPr/>
          <p:nvPr/>
        </p:nvSpPr>
        <p:spPr>
          <a:xfrm>
            <a:off x="3324287" y="1538338"/>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sp>
        <p:nvSpPr>
          <p:cNvPr id="19" name="Retângulo 18">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46136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231820" y="1566389"/>
            <a:ext cx="11806047" cy="440120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sz="2800" b="1" dirty="0">
              <a:solidFill>
                <a:srgbClr val="0070C0"/>
              </a:solidFill>
              <a:latin typeface="Montserrat"/>
            </a:endParaRPr>
          </a:p>
          <a:p>
            <a:pPr algn="ctr"/>
            <a:r>
              <a:rPr lang="pt-BR" sz="2800" b="1" dirty="0">
                <a:latin typeface="Montserrat"/>
              </a:rPr>
              <a:t>NOSSOS VALORES E PRINCÍPIOS</a:t>
            </a:r>
          </a:p>
          <a:p>
            <a:pPr algn="just"/>
            <a:endParaRPr lang="pt-BR" sz="2800" dirty="0">
              <a:latin typeface="Montserrat"/>
            </a:endParaRPr>
          </a:p>
          <a:p>
            <a:pPr algn="just"/>
            <a:r>
              <a:rPr lang="pt-BR" sz="2800" dirty="0">
                <a:latin typeface="Montserrat"/>
              </a:rPr>
              <a:t>Compromisso claro e explícito com os pobres, dentro de um amor efetivo e afetivo, além do empenho na promoção de uma evangelização integral.</a:t>
            </a:r>
          </a:p>
          <a:p>
            <a:pPr algn="just"/>
            <a:r>
              <a:rPr lang="pt-BR" sz="2800" dirty="0">
                <a:latin typeface="Montserrat"/>
              </a:rPr>
              <a:t>Visão crítica da realidade, no compromisso com a justiça social e a mudança de estruturas.</a:t>
            </a:r>
          </a:p>
          <a:p>
            <a:pPr algn="just"/>
            <a:r>
              <a:rPr lang="pt-BR" sz="2800" dirty="0">
                <a:latin typeface="Montserrat"/>
              </a:rPr>
              <a:t>Trabalho programado e assumido comunitariamente.</a:t>
            </a:r>
          </a:p>
          <a:p>
            <a:pPr algn="just"/>
            <a:r>
              <a:rPr lang="pt-BR" sz="2800" dirty="0">
                <a:latin typeface="Montserrat"/>
              </a:rPr>
              <a:t>Disponibilidade missionária e criativa para ir aonde os apelos dos pobres são mais prementes.</a:t>
            </a:r>
          </a:p>
        </p:txBody>
      </p:sp>
      <p:pic>
        <p:nvPicPr>
          <p:cNvPr id="12" name="Picture 3"/>
          <p:cNvPicPr>
            <a:picLocks noChangeAspect="1" noChangeArrowheads="1"/>
          </p:cNvPicPr>
          <p:nvPr/>
        </p:nvPicPr>
        <p:blipFill>
          <a:blip r:embed="rId3" cstate="print"/>
          <a:srcRect/>
          <a:stretch>
            <a:fillRect/>
          </a:stretch>
        </p:blipFill>
        <p:spPr bwMode="auto">
          <a:xfrm>
            <a:off x="0" y="914398"/>
            <a:ext cx="2290413" cy="1689179"/>
          </a:xfrm>
          <a:prstGeom prst="rect">
            <a:avLst/>
          </a:prstGeom>
          <a:noFill/>
          <a:ln w="9525">
            <a:noFill/>
            <a:miter lim="800000"/>
            <a:headEnd/>
            <a:tailEnd/>
          </a:ln>
          <a:effectLst/>
        </p:spPr>
      </p:pic>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7" name="Retângulo 16"/>
          <p:cNvSpPr/>
          <p:nvPr/>
        </p:nvSpPr>
        <p:spPr>
          <a:xfrm>
            <a:off x="3298530" y="1057377"/>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spTree>
    <p:extLst>
      <p:ext uri="{BB962C8B-B14F-4D97-AF65-F5344CB8AC3E}">
        <p14:creationId xmlns:p14="http://schemas.microsoft.com/office/powerpoint/2010/main" val="46136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218941" y="1714942"/>
            <a:ext cx="11818925" cy="4616648"/>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sz="2800" b="1" dirty="0">
              <a:solidFill>
                <a:srgbClr val="0070C0"/>
              </a:solidFill>
              <a:latin typeface="Montserrat"/>
            </a:endParaRPr>
          </a:p>
          <a:p>
            <a:pPr algn="ctr"/>
            <a:r>
              <a:rPr lang="pt-BR" sz="2800" b="1" dirty="0">
                <a:latin typeface="Montserrat"/>
              </a:rPr>
              <a:t>NOSSOS VALORES E PRINCÍPIOS</a:t>
            </a:r>
          </a:p>
          <a:p>
            <a:pPr algn="ctr"/>
            <a:endParaRPr lang="pt-BR" sz="700" dirty="0">
              <a:solidFill>
                <a:srgbClr val="0070C0"/>
              </a:solidFill>
              <a:latin typeface="Montserrat"/>
            </a:endParaRPr>
          </a:p>
          <a:p>
            <a:pPr algn="just"/>
            <a:r>
              <a:rPr lang="pt-BR" sz="2800" dirty="0">
                <a:latin typeface="Montserrat"/>
              </a:rPr>
              <a:t>Compromisso de solidariedade e proximidade com os pobres e busca de espaços e formas de atuação missionária em atendimento às novas pobrezas.</a:t>
            </a:r>
          </a:p>
          <a:p>
            <a:pPr algn="just"/>
            <a:r>
              <a:rPr lang="pt-BR" sz="2800" dirty="0">
                <a:latin typeface="Montserrat"/>
              </a:rPr>
              <a:t>Vivência do carisma e espiritualidade vicentina de seguimento a Jesus Cristo evangelizador dos pobres, na prática das virtudes vicentinas e dos votos balizados pela missão.</a:t>
            </a:r>
          </a:p>
          <a:p>
            <a:pPr algn="just"/>
            <a:r>
              <a:rPr lang="pt-BR" sz="2800" dirty="0">
                <a:latin typeface="Montserrat"/>
              </a:rPr>
              <a:t>Integração e colaboração com os demais Ramos da Família Vicentina e valorização do protagonismo dos leigos.</a:t>
            </a:r>
          </a:p>
        </p:txBody>
      </p:sp>
      <p:pic>
        <p:nvPicPr>
          <p:cNvPr id="12" name="Picture 3"/>
          <p:cNvPicPr>
            <a:picLocks noChangeAspect="1" noChangeArrowheads="1"/>
          </p:cNvPicPr>
          <p:nvPr/>
        </p:nvPicPr>
        <p:blipFill>
          <a:blip r:embed="rId3" cstate="print"/>
          <a:srcRect/>
          <a:stretch>
            <a:fillRect/>
          </a:stretch>
        </p:blipFill>
        <p:spPr bwMode="auto">
          <a:xfrm>
            <a:off x="0" y="914398"/>
            <a:ext cx="2290413" cy="1689179"/>
          </a:xfrm>
          <a:prstGeom prst="rect">
            <a:avLst/>
          </a:prstGeom>
          <a:noFill/>
          <a:ln w="9525">
            <a:noFill/>
            <a:miter lim="800000"/>
            <a:headEnd/>
            <a:tailEnd/>
          </a:ln>
          <a:effectLst/>
        </p:spPr>
      </p:pic>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
        <p:nvSpPr>
          <p:cNvPr id="17" name="Retângulo 16"/>
          <p:cNvSpPr/>
          <p:nvPr/>
        </p:nvSpPr>
        <p:spPr>
          <a:xfrm>
            <a:off x="3298530" y="1057377"/>
            <a:ext cx="4885376" cy="646331"/>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Congregação da Missão</a:t>
            </a:r>
          </a:p>
        </p:txBody>
      </p:sp>
    </p:spTree>
    <p:extLst>
      <p:ext uri="{BB962C8B-B14F-4D97-AF65-F5344CB8AC3E}">
        <p14:creationId xmlns:p14="http://schemas.microsoft.com/office/powerpoint/2010/main" val="461363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800" dirty="0">
              <a:latin typeface="Garamond" panose="02020404030301010803" pitchFamily="18" charset="0"/>
            </a:endParaRPr>
          </a:p>
        </p:txBody>
      </p:sp>
      <p:sp>
        <p:nvSpPr>
          <p:cNvPr id="10" name="Retângulo 7"/>
          <p:cNvSpPr>
            <a:spLocks noChangeArrowheads="1"/>
          </p:cNvSpPr>
          <p:nvPr/>
        </p:nvSpPr>
        <p:spPr bwMode="auto">
          <a:xfrm>
            <a:off x="3799267" y="3342003"/>
            <a:ext cx="5883242" cy="954107"/>
          </a:xfrm>
          <a:prstGeom prst="rect">
            <a:avLst/>
          </a:prstGeom>
          <a:noFill/>
          <a:ln w="9525">
            <a:noFill/>
            <a:miter lim="800000"/>
            <a:headEnd/>
            <a:tailEnd/>
          </a:ln>
        </p:spPr>
        <p:txBody>
          <a:bodyPr wrap="square">
            <a:spAutoFit/>
          </a:bodyPr>
          <a:lstStyle/>
          <a:p>
            <a:pPr algn="just"/>
            <a:r>
              <a:rPr lang="pt-BR" sz="2800" dirty="0">
                <a:latin typeface="Montserrat"/>
              </a:rPr>
              <a:t>Fundada em 1844, na Holanda  por Dom </a:t>
            </a:r>
            <a:r>
              <a:rPr lang="pt-BR" sz="2800" dirty="0" err="1">
                <a:latin typeface="Montserrat"/>
              </a:rPr>
              <a:t>Joannes</a:t>
            </a:r>
            <a:r>
              <a:rPr lang="pt-BR" sz="2800" dirty="0">
                <a:latin typeface="Montserrat"/>
              </a:rPr>
              <a:t> </a:t>
            </a:r>
            <a:r>
              <a:rPr lang="pt-BR" sz="2800" dirty="0" err="1">
                <a:latin typeface="Montserrat"/>
              </a:rPr>
              <a:t>Zwijsen</a:t>
            </a:r>
            <a:r>
              <a:rPr lang="pt-BR" sz="2800" dirty="0">
                <a:latin typeface="Montserrat"/>
              </a:rPr>
              <a:t>.</a:t>
            </a:r>
          </a:p>
        </p:txBody>
      </p:sp>
      <p:sp>
        <p:nvSpPr>
          <p:cNvPr id="18" name="Retângulo 17">
            <a:extLst>
              <a:ext uri="{FF2B5EF4-FFF2-40B4-BE49-F238E27FC236}">
                <a16:creationId xmlns:a16="http://schemas.microsoft.com/office/drawing/2014/main" id="{C0DDD622-4592-4A7E-8DF5-C3CF6EAE2AF1}"/>
              </a:ext>
            </a:extLst>
          </p:cNvPr>
          <p:cNvSpPr/>
          <p:nvPr/>
        </p:nvSpPr>
        <p:spPr>
          <a:xfrm>
            <a:off x="1079291" y="986899"/>
            <a:ext cx="9249565" cy="1200329"/>
          </a:xfrm>
          <a:prstGeom prst="rect">
            <a:avLst/>
          </a:prstGeom>
        </p:spPr>
        <p:txBody>
          <a:bodyPr wrap="square">
            <a:spAutoFit/>
          </a:bodyPr>
          <a:lstStyle/>
          <a:p>
            <a:pPr algn="ctr">
              <a:defRPr/>
            </a:pPr>
            <a:r>
              <a:rPr lang="pt-BR" sz="3600" b="1" dirty="0">
                <a:solidFill>
                  <a:srgbClr val="0070C0"/>
                </a:solidFill>
                <a:latin typeface="Garamond" panose="02020404030301010803" pitchFamily="18" charset="0"/>
                <a:cs typeface="Arial" charset="0"/>
              </a:rPr>
              <a:t>Congregação dos Fráteres de Nossa Senhora, Mãe da Misericórdia </a:t>
            </a:r>
          </a:p>
        </p:txBody>
      </p:sp>
      <p:sp>
        <p:nvSpPr>
          <p:cNvPr id="19" name="Retângulo 18">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1026" name="Picture 2" descr="https://dioceseitabira.org.br/wp-content/uploads/2020/05/congregacao-dos-frateres-de-nossa-senhora-mae-de-misericor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1703709"/>
            <a:ext cx="1493949" cy="154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6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800" dirty="0">
              <a:latin typeface="Garamond" panose="02020404030301010803" pitchFamily="18" charset="0"/>
            </a:endParaRPr>
          </a:p>
        </p:txBody>
      </p:sp>
      <p:sp>
        <p:nvSpPr>
          <p:cNvPr id="10" name="Retângulo 7"/>
          <p:cNvSpPr>
            <a:spLocks noChangeArrowheads="1"/>
          </p:cNvSpPr>
          <p:nvPr/>
        </p:nvSpPr>
        <p:spPr bwMode="auto">
          <a:xfrm>
            <a:off x="332316" y="2731077"/>
            <a:ext cx="11565228" cy="3108543"/>
          </a:xfrm>
          <a:prstGeom prst="rect">
            <a:avLst/>
          </a:prstGeom>
          <a:noFill/>
          <a:ln w="9525">
            <a:noFill/>
            <a:miter lim="800000"/>
            <a:headEnd/>
            <a:tailEnd/>
          </a:ln>
        </p:spPr>
        <p:txBody>
          <a:bodyPr wrap="square">
            <a:spAutoFit/>
          </a:bodyPr>
          <a:lstStyle/>
          <a:p>
            <a:pPr algn="just">
              <a:buFontTx/>
              <a:buChar char="-"/>
            </a:pPr>
            <a:r>
              <a:rPr lang="pt-BR" sz="2800" dirty="0">
                <a:latin typeface="Montserrat"/>
              </a:rPr>
              <a:t> Espiritualidade:  o carisma desta congregação  é a misericórdia: abrir  ternamente o coração às necessidades do próximo; ir ao encontro do irmão pobre e carente , movido pelo amor a Deus. “Tudo que fizer ao menor de meus irmãos é a mim que fazeis”.</a:t>
            </a:r>
          </a:p>
          <a:p>
            <a:pPr algn="just">
              <a:buFontTx/>
              <a:buChar char="-"/>
            </a:pPr>
            <a:r>
              <a:rPr lang="pt-BR" sz="2800" dirty="0">
                <a:latin typeface="Montserrat"/>
              </a:rPr>
              <a:t> Espiritualidade mariana: Maria revela o amor de Deus aos que sofrem, aos pobres, aos que são privados da própria liberdade; os cegos, oprimidos e os pecadores. </a:t>
            </a:r>
          </a:p>
        </p:txBody>
      </p:sp>
      <p:sp>
        <p:nvSpPr>
          <p:cNvPr id="18" name="Retângulo 17">
            <a:extLst>
              <a:ext uri="{FF2B5EF4-FFF2-40B4-BE49-F238E27FC236}">
                <a16:creationId xmlns:a16="http://schemas.microsoft.com/office/drawing/2014/main" id="{C0DDD622-4592-4A7E-8DF5-C3CF6EAE2AF1}"/>
              </a:ext>
            </a:extLst>
          </p:cNvPr>
          <p:cNvSpPr/>
          <p:nvPr/>
        </p:nvSpPr>
        <p:spPr>
          <a:xfrm>
            <a:off x="2137893" y="986899"/>
            <a:ext cx="8190963" cy="1200329"/>
          </a:xfrm>
          <a:prstGeom prst="rect">
            <a:avLst/>
          </a:prstGeom>
        </p:spPr>
        <p:txBody>
          <a:bodyPr wrap="square">
            <a:spAutoFit/>
          </a:bodyPr>
          <a:lstStyle/>
          <a:p>
            <a:pPr algn="ctr">
              <a:defRPr/>
            </a:pPr>
            <a:r>
              <a:rPr lang="pt-BR" sz="3600" b="1" dirty="0">
                <a:solidFill>
                  <a:srgbClr val="0070C0"/>
                </a:solidFill>
                <a:latin typeface="Garamond" panose="02020404030301010803" pitchFamily="18" charset="0"/>
                <a:cs typeface="Arial" charset="0"/>
              </a:rPr>
              <a:t>Congregação dos Fráteres de Nossa Senhora, Mãe da Misericórdia </a:t>
            </a:r>
          </a:p>
        </p:txBody>
      </p:sp>
      <p:sp>
        <p:nvSpPr>
          <p:cNvPr id="12" name="Retângulo 11">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15" name="Picture 2" descr="https://dioceseitabira.org.br/wp-content/uploads/2020/05/congregacao-dos-frateres-de-nossa-senhora-mae-de-misericor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16" y="1189309"/>
            <a:ext cx="1493949" cy="154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9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0"/>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18" name="Picture 2" descr="https://www.pbcm.org.br/source/Logotipo%20FamVin.jpg"/>
          <p:cNvPicPr>
            <a:picLocks noChangeAspect="1" noChangeArrowheads="1"/>
          </p:cNvPicPr>
          <p:nvPr/>
        </p:nvPicPr>
        <p:blipFill>
          <a:blip r:embed="rId2" cstate="print"/>
          <a:srcRect/>
          <a:stretch>
            <a:fillRect/>
          </a:stretch>
        </p:blipFill>
        <p:spPr bwMode="auto">
          <a:xfrm>
            <a:off x="2773180" y="1747359"/>
            <a:ext cx="6385809" cy="3962623"/>
          </a:xfrm>
          <a:prstGeom prst="rect">
            <a:avLst/>
          </a:prstGeom>
          <a:noFill/>
        </p:spPr>
      </p:pic>
    </p:spTree>
    <p:extLst>
      <p:ext uri="{BB962C8B-B14F-4D97-AF65-F5344CB8AC3E}">
        <p14:creationId xmlns:p14="http://schemas.microsoft.com/office/powerpoint/2010/main" val="461363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916974" y="2777995"/>
            <a:ext cx="10257183" cy="2985433"/>
          </a:xfrm>
          <a:prstGeom prst="rect">
            <a:avLst/>
          </a:prstGeom>
          <a:noFill/>
          <a:ln w="9525">
            <a:noFill/>
            <a:miter lim="800000"/>
            <a:headEnd/>
            <a:tailEnd/>
          </a:ln>
        </p:spPr>
        <p:txBody>
          <a:bodyPr wrap="square">
            <a:spAutoFit/>
          </a:bodyPr>
          <a:lstStyle/>
          <a:p>
            <a:pPr algn="just"/>
            <a:r>
              <a:rPr lang="pt-BR" sz="2800" dirty="0">
                <a:latin typeface="Montserrat"/>
              </a:rPr>
              <a:t>Fundada por Jean-Léon  Le </a:t>
            </a:r>
            <a:r>
              <a:rPr lang="pt-BR" sz="2800" dirty="0" err="1">
                <a:latin typeface="Montserrat"/>
              </a:rPr>
              <a:t>Prevost</a:t>
            </a:r>
            <a:r>
              <a:rPr lang="pt-BR" sz="2800" dirty="0">
                <a:latin typeface="Montserrat"/>
              </a:rPr>
              <a:t>, era membro da primeira conferência vicentina fundada por Frederico Ozanam. </a:t>
            </a:r>
          </a:p>
          <a:p>
            <a:pPr algn="just"/>
            <a:endParaRPr lang="pt-BR" sz="1000" dirty="0">
              <a:latin typeface="Montserrat"/>
            </a:endParaRPr>
          </a:p>
          <a:p>
            <a:pPr algn="just"/>
            <a:r>
              <a:rPr lang="pt-BR" sz="2800" dirty="0">
                <a:latin typeface="Montserrat"/>
              </a:rPr>
              <a:t>Vocação da Congregação: servir e evangelizar os Pobres. </a:t>
            </a:r>
          </a:p>
          <a:p>
            <a:pPr algn="just"/>
            <a:endParaRPr lang="pt-BR" sz="1000" dirty="0">
              <a:latin typeface="Montserrat"/>
            </a:endParaRPr>
          </a:p>
          <a:p>
            <a:pPr algn="just"/>
            <a:r>
              <a:rPr lang="pt-BR" sz="2800" dirty="0">
                <a:latin typeface="Montserrat"/>
              </a:rPr>
              <a:t>Foco de assistência: órfãos, aprendizes, jovens marginalizados e os Pobres.</a:t>
            </a:r>
          </a:p>
        </p:txBody>
      </p:sp>
      <p:pic>
        <p:nvPicPr>
          <p:cNvPr id="93186" name="Picture 2" descr="https://r-s-v.org/wp-content/uploads/2022/03/Logo-RSV-HD-Gd-ridisegnato-982x1024-1.png"/>
          <p:cNvPicPr>
            <a:picLocks noChangeAspect="1" noChangeArrowheads="1"/>
          </p:cNvPicPr>
          <p:nvPr/>
        </p:nvPicPr>
        <p:blipFill>
          <a:blip r:embed="rId3" cstate="print"/>
          <a:srcRect/>
          <a:stretch>
            <a:fillRect/>
          </a:stretch>
        </p:blipFill>
        <p:spPr bwMode="auto">
          <a:xfrm>
            <a:off x="0" y="936729"/>
            <a:ext cx="1439056" cy="1500604"/>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2658422" y="936101"/>
            <a:ext cx="6774288" cy="1200329"/>
          </a:xfrm>
          <a:prstGeom prst="rect">
            <a:avLst/>
          </a:prstGeom>
        </p:spPr>
        <p:txBody>
          <a:bodyPr wrap="square">
            <a:spAutoFit/>
          </a:bodyPr>
          <a:lstStyle/>
          <a:p>
            <a:pPr algn="ctr">
              <a:defRPr/>
            </a:pPr>
            <a:r>
              <a:rPr lang="pt-BR" sz="3600" b="1" dirty="0">
                <a:solidFill>
                  <a:srgbClr val="0070C0"/>
                </a:solidFill>
                <a:latin typeface="Garamond" panose="02020404030301010803" pitchFamily="18" charset="0"/>
                <a:cs typeface="Arial" charset="0"/>
              </a:rPr>
              <a:t>Congregação dos Religiosos de São Vicente de Paulo:</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19156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1175663" y="2663236"/>
            <a:ext cx="9739806" cy="2677656"/>
          </a:xfrm>
          <a:prstGeom prst="rect">
            <a:avLst/>
          </a:prstGeom>
          <a:noFill/>
          <a:ln w="9525">
            <a:noFill/>
            <a:miter lim="800000"/>
            <a:headEnd/>
            <a:tailEnd/>
          </a:ln>
        </p:spPr>
        <p:txBody>
          <a:bodyPr wrap="square">
            <a:spAutoFit/>
          </a:bodyPr>
          <a:lstStyle/>
          <a:p>
            <a:pPr algn="just"/>
            <a:r>
              <a:rPr lang="pt-BR" sz="2800" dirty="0">
                <a:latin typeface="Montserrat"/>
              </a:rPr>
              <a:t>O Instituto é uma verdadeira escola de caridade e centro de promoção humana.</a:t>
            </a:r>
          </a:p>
          <a:p>
            <a:pPr algn="just"/>
            <a:endParaRPr lang="pt-BR" sz="2800" dirty="0">
              <a:latin typeface="Montserrat"/>
            </a:endParaRPr>
          </a:p>
          <a:p>
            <a:pPr algn="just"/>
            <a:r>
              <a:rPr lang="pt-BR" sz="2800" dirty="0">
                <a:latin typeface="Montserrat"/>
              </a:rPr>
              <a:t>Espiritualidade: confiança  absoluta em Deus. Seguir os passos de Deus, deixar-se conduzir pelo espírito da Providência , caminhar sob a conduta da Sabedoria infinita. </a:t>
            </a:r>
          </a:p>
        </p:txBody>
      </p:sp>
      <p:pic>
        <p:nvPicPr>
          <p:cNvPr id="93186" name="Picture 2" descr="https://r-s-v.org/wp-content/uploads/2022/03/Logo-RSV-HD-Gd-ridisegnato-982x1024-1.png"/>
          <p:cNvPicPr>
            <a:picLocks noChangeAspect="1" noChangeArrowheads="1"/>
          </p:cNvPicPr>
          <p:nvPr/>
        </p:nvPicPr>
        <p:blipFill>
          <a:blip r:embed="rId3" cstate="print"/>
          <a:srcRect/>
          <a:stretch>
            <a:fillRect/>
          </a:stretch>
        </p:blipFill>
        <p:spPr bwMode="auto">
          <a:xfrm>
            <a:off x="0" y="936729"/>
            <a:ext cx="1439056" cy="1500604"/>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2658422" y="936101"/>
            <a:ext cx="6774288" cy="1200329"/>
          </a:xfrm>
          <a:prstGeom prst="rect">
            <a:avLst/>
          </a:prstGeom>
        </p:spPr>
        <p:txBody>
          <a:bodyPr wrap="square">
            <a:spAutoFit/>
          </a:bodyPr>
          <a:lstStyle/>
          <a:p>
            <a:pPr algn="ctr">
              <a:defRPr/>
            </a:pPr>
            <a:r>
              <a:rPr lang="pt-BR" sz="3600" b="1" dirty="0">
                <a:solidFill>
                  <a:srgbClr val="0070C0"/>
                </a:solidFill>
                <a:latin typeface="Garamond" panose="02020404030301010803" pitchFamily="18" charset="0"/>
                <a:cs typeface="Arial" charset="0"/>
              </a:rPr>
              <a:t>Congregação dos Religiosos de São Vicente de Paulo:</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31137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850006" y="3006196"/>
            <a:ext cx="10228812" cy="2492990"/>
          </a:xfrm>
          <a:prstGeom prst="rect">
            <a:avLst/>
          </a:prstGeom>
          <a:noFill/>
          <a:ln w="9525">
            <a:noFill/>
            <a:miter lim="800000"/>
            <a:headEnd/>
            <a:tailEnd/>
          </a:ln>
        </p:spPr>
        <p:txBody>
          <a:bodyPr wrap="square">
            <a:spAutoFit/>
          </a:bodyPr>
          <a:lstStyle/>
          <a:p>
            <a:pPr algn="just"/>
            <a:r>
              <a:rPr lang="pt-BR" sz="2800" dirty="0">
                <a:latin typeface="Montserrat"/>
                <a:cs typeface="Arial" panose="020B0604020202020204" pitchFamily="34" charset="0"/>
              </a:rPr>
              <a:t>Os Missionários Servos dos Pobres (também conhecidos como Bocado do Pobre) são uma congregação religiosa nascida na Sicília, no sul da Itália, em 1887.</a:t>
            </a:r>
            <a:br>
              <a:rPr lang="pt-BR" sz="2800" dirty="0">
                <a:latin typeface="Montserrat"/>
                <a:cs typeface="Arial" panose="020B0604020202020204" pitchFamily="34" charset="0"/>
              </a:rPr>
            </a:br>
            <a:endParaRPr lang="pt-BR" sz="1600" dirty="0">
              <a:latin typeface="Montserrat"/>
              <a:cs typeface="Arial" panose="020B0604020202020204" pitchFamily="34" charset="0"/>
            </a:endParaRPr>
          </a:p>
          <a:p>
            <a:pPr algn="just"/>
            <a:r>
              <a:rPr lang="pt-BR" sz="2800" dirty="0">
                <a:latin typeface="Montserrat"/>
                <a:cs typeface="Arial" panose="020B0604020202020204" pitchFamily="34" charset="0"/>
              </a:rPr>
              <a:t>Está presentes em diferentes continentes, da Europa à América Latina, da África à Ásia.</a:t>
            </a:r>
          </a:p>
        </p:txBody>
      </p:sp>
      <p:sp>
        <p:nvSpPr>
          <p:cNvPr id="12" name="Retângulo 11">
            <a:extLst>
              <a:ext uri="{FF2B5EF4-FFF2-40B4-BE49-F238E27FC236}">
                <a16:creationId xmlns:a16="http://schemas.microsoft.com/office/drawing/2014/main" id="{C0DDD622-4592-4A7E-8DF5-C3CF6EAE2AF1}"/>
              </a:ext>
            </a:extLst>
          </p:cNvPr>
          <p:cNvSpPr/>
          <p:nvPr/>
        </p:nvSpPr>
        <p:spPr>
          <a:xfrm>
            <a:off x="1878169" y="1087470"/>
            <a:ext cx="8435662" cy="584775"/>
          </a:xfrm>
          <a:prstGeom prst="rect">
            <a:avLst/>
          </a:prstGeom>
        </p:spPr>
        <p:txBody>
          <a:bodyPr wrap="square">
            <a:spAutoFit/>
          </a:bodyPr>
          <a:lstStyle/>
          <a:p>
            <a:pPr algn="ctr">
              <a:defRPr/>
            </a:pPr>
            <a:r>
              <a:rPr lang="pt-BR" sz="3200" b="1" dirty="0">
                <a:solidFill>
                  <a:srgbClr val="0070C0"/>
                </a:solidFill>
                <a:latin typeface="Garamond" panose="02020404030301010803" pitchFamily="18" charset="0"/>
                <a:cs typeface="Arial" charset="0"/>
              </a:rPr>
              <a:t>Congregação </a:t>
            </a:r>
            <a:r>
              <a:rPr lang="pt-BR" sz="3200" b="1" dirty="0">
                <a:solidFill>
                  <a:srgbClr val="0070C0"/>
                </a:solidFill>
                <a:latin typeface="Garamond" panose="02020404030301010803" pitchFamily="18" charset="0"/>
              </a:rPr>
              <a:t>Missionários Servos dos Pobres </a:t>
            </a:r>
            <a:r>
              <a:rPr lang="pt-BR" sz="3200" b="1" dirty="0">
                <a:solidFill>
                  <a:srgbClr val="0070C0"/>
                </a:solidFill>
                <a:latin typeface="Garamond" panose="02020404030301010803" pitchFamily="18" charset="0"/>
                <a:cs typeface="Arial" charset="0"/>
              </a:rPr>
              <a:t>:</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10" y="988038"/>
            <a:ext cx="1371722" cy="1769788"/>
          </a:xfrm>
          <a:prstGeom prst="rect">
            <a:avLst/>
          </a:prstGeom>
        </p:spPr>
      </p:pic>
    </p:spTree>
    <p:extLst>
      <p:ext uri="{BB962C8B-B14F-4D97-AF65-F5344CB8AC3E}">
        <p14:creationId xmlns:p14="http://schemas.microsoft.com/office/powerpoint/2010/main" val="368951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270456" y="2725525"/>
            <a:ext cx="11767411" cy="3170099"/>
          </a:xfrm>
          <a:prstGeom prst="rect">
            <a:avLst/>
          </a:prstGeom>
          <a:noFill/>
          <a:ln w="9525">
            <a:noFill/>
            <a:miter lim="800000"/>
            <a:headEnd/>
            <a:tailEnd/>
          </a:ln>
        </p:spPr>
        <p:txBody>
          <a:bodyPr wrap="square">
            <a:spAutoFit/>
          </a:bodyPr>
          <a:lstStyle/>
          <a:p>
            <a:pPr algn="just"/>
            <a:r>
              <a:rPr lang="pt-BR" sz="2800" dirty="0">
                <a:latin typeface="Montserrat"/>
                <a:cs typeface="Arial" panose="020B0604020202020204" pitchFamily="34" charset="0"/>
              </a:rPr>
              <a:t>O Missionário Servo dos Pobres (</a:t>
            </a:r>
            <a:r>
              <a:rPr lang="pt-BR" sz="2800" dirty="0" err="1">
                <a:latin typeface="Montserrat"/>
                <a:cs typeface="Arial" panose="020B0604020202020204" pitchFamily="34" charset="0"/>
              </a:rPr>
              <a:t>bocconista</a:t>
            </a:r>
            <a:r>
              <a:rPr lang="pt-BR" sz="2800" dirty="0">
                <a:latin typeface="Montserrat"/>
                <a:cs typeface="Arial" panose="020B0604020202020204" pitchFamily="34" charset="0"/>
              </a:rPr>
              <a:t>), inspirado pelo Beato </a:t>
            </a:r>
            <a:r>
              <a:rPr lang="pt-BR" sz="2800" dirty="0" err="1">
                <a:latin typeface="Montserrat"/>
                <a:cs typeface="Arial" panose="020B0604020202020204" pitchFamily="34" charset="0"/>
              </a:rPr>
              <a:t>Giácomo</a:t>
            </a:r>
            <a:r>
              <a:rPr lang="pt-BR" sz="2800" dirty="0">
                <a:latin typeface="Montserrat"/>
                <a:cs typeface="Arial" panose="020B0604020202020204" pitchFamily="34" charset="0"/>
              </a:rPr>
              <a:t> </a:t>
            </a:r>
            <a:r>
              <a:rPr lang="pt-BR" sz="2800" dirty="0" err="1">
                <a:latin typeface="Montserrat"/>
                <a:cs typeface="Arial" panose="020B0604020202020204" pitchFamily="34" charset="0"/>
              </a:rPr>
              <a:t>Cusmano</a:t>
            </a:r>
            <a:r>
              <a:rPr lang="pt-BR" sz="2800" dirty="0">
                <a:latin typeface="Montserrat"/>
                <a:cs typeface="Arial" panose="020B0604020202020204" pitchFamily="34" charset="0"/>
              </a:rPr>
              <a:t>, partilha a sua vida com os pobres; o seu tempo, a sua atenção, os seus bens materiais.</a:t>
            </a:r>
          </a:p>
          <a:p>
            <a:pPr algn="just"/>
            <a:r>
              <a:rPr lang="pt-BR" sz="2800" dirty="0">
                <a:latin typeface="Montserrat"/>
                <a:cs typeface="Arial" panose="020B0604020202020204" pitchFamily="34" charset="0"/>
              </a:rPr>
              <a:t>A pobreza em Palermo do século XIX inspirou e orientou este carisma e ainda hoje as múltiplas formas de pobreza são o “lugar” onde os missionários </a:t>
            </a:r>
            <a:r>
              <a:rPr lang="pt-BR" sz="2800" b="1" dirty="0">
                <a:solidFill>
                  <a:srgbClr val="0070C0"/>
                </a:solidFill>
                <a:latin typeface="Garamond" panose="02020404030301010803" pitchFamily="18" charset="0"/>
              </a:rPr>
              <a:t>Servos dos Pobres</a:t>
            </a:r>
            <a:r>
              <a:rPr lang="pt-BR" sz="2800" dirty="0">
                <a:latin typeface="Montserrat"/>
                <a:cs typeface="Arial" panose="020B0604020202020204" pitchFamily="34" charset="0"/>
              </a:rPr>
              <a:t> vivem a centralidade da sua missão; descobrir e servir o mesmo Jesus escondido nos Pobres.</a:t>
            </a:r>
          </a:p>
        </p:txBody>
      </p:sp>
      <p:sp>
        <p:nvSpPr>
          <p:cNvPr id="12" name="Retângulo 11">
            <a:extLst>
              <a:ext uri="{FF2B5EF4-FFF2-40B4-BE49-F238E27FC236}">
                <a16:creationId xmlns:a16="http://schemas.microsoft.com/office/drawing/2014/main" id="{C0DDD622-4592-4A7E-8DF5-C3CF6EAE2AF1}"/>
              </a:ext>
            </a:extLst>
          </p:cNvPr>
          <p:cNvSpPr/>
          <p:nvPr/>
        </p:nvSpPr>
        <p:spPr>
          <a:xfrm>
            <a:off x="1878169" y="1087470"/>
            <a:ext cx="8435662" cy="584775"/>
          </a:xfrm>
          <a:prstGeom prst="rect">
            <a:avLst/>
          </a:prstGeom>
        </p:spPr>
        <p:txBody>
          <a:bodyPr wrap="square">
            <a:spAutoFit/>
          </a:bodyPr>
          <a:lstStyle/>
          <a:p>
            <a:pPr algn="ctr">
              <a:defRPr/>
            </a:pPr>
            <a:r>
              <a:rPr lang="pt-BR" sz="3200" b="1" dirty="0">
                <a:solidFill>
                  <a:srgbClr val="0070C0"/>
                </a:solidFill>
                <a:latin typeface="Garamond" panose="02020404030301010803" pitchFamily="18" charset="0"/>
                <a:cs typeface="Arial" charset="0"/>
              </a:rPr>
              <a:t>Congregação </a:t>
            </a:r>
            <a:r>
              <a:rPr lang="pt-BR" sz="3200" b="1" dirty="0">
                <a:solidFill>
                  <a:srgbClr val="0070C0"/>
                </a:solidFill>
                <a:latin typeface="Garamond" panose="02020404030301010803" pitchFamily="18" charset="0"/>
              </a:rPr>
              <a:t>Missionários Servos dos Pobres </a:t>
            </a:r>
            <a:r>
              <a:rPr lang="pt-BR" sz="3200" b="1" dirty="0">
                <a:solidFill>
                  <a:srgbClr val="0070C0"/>
                </a:solidFill>
                <a:latin typeface="Garamond" panose="02020404030301010803" pitchFamily="18" charset="0"/>
                <a:cs typeface="Arial" charset="0"/>
              </a:rPr>
              <a:t>:</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10" y="988038"/>
            <a:ext cx="1371722" cy="1769788"/>
          </a:xfrm>
          <a:prstGeom prst="rect">
            <a:avLst/>
          </a:prstGeom>
        </p:spPr>
      </p:pic>
    </p:spTree>
    <p:extLst>
      <p:ext uri="{BB962C8B-B14F-4D97-AF65-F5344CB8AC3E}">
        <p14:creationId xmlns:p14="http://schemas.microsoft.com/office/powerpoint/2010/main" val="23048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1081827" y="2964849"/>
            <a:ext cx="10315976" cy="2246769"/>
          </a:xfrm>
          <a:prstGeom prst="rect">
            <a:avLst/>
          </a:prstGeom>
          <a:noFill/>
          <a:ln w="9525">
            <a:noFill/>
            <a:miter lim="800000"/>
            <a:headEnd/>
            <a:tailEnd/>
          </a:ln>
        </p:spPr>
        <p:txBody>
          <a:bodyPr wrap="square">
            <a:spAutoFit/>
          </a:bodyPr>
          <a:lstStyle/>
          <a:p>
            <a:pPr algn="just"/>
            <a:r>
              <a:rPr lang="pt-BR" sz="2800" dirty="0">
                <a:latin typeface="Montserrat"/>
                <a:cs typeface="Arial" panose="020B0604020202020204" pitchFamily="34" charset="0"/>
              </a:rPr>
              <a:t>Os </a:t>
            </a:r>
            <a:r>
              <a:rPr lang="pt-BR" sz="2800" b="1" dirty="0">
                <a:latin typeface="Montserrat"/>
              </a:rPr>
              <a:t>Missionários Servos dos Pobres </a:t>
            </a:r>
            <a:r>
              <a:rPr lang="pt-BR" sz="2800" dirty="0">
                <a:latin typeface="Montserrat"/>
                <a:cs typeface="Arial" panose="020B0604020202020204" pitchFamily="34" charset="0"/>
              </a:rPr>
              <a:t>São sacerdotes e irmãos que, aceitando a mensagem do Fundador, se propõem a “propagar a fé por meio da caridade”, exercendo o ministério e evangelizando aqueles que estão em necessidade através de iniciativas caritativas e sociais de promoção humana integral.</a:t>
            </a:r>
          </a:p>
        </p:txBody>
      </p:sp>
      <p:sp>
        <p:nvSpPr>
          <p:cNvPr id="12" name="Retângulo 11">
            <a:extLst>
              <a:ext uri="{FF2B5EF4-FFF2-40B4-BE49-F238E27FC236}">
                <a16:creationId xmlns:a16="http://schemas.microsoft.com/office/drawing/2014/main" id="{C0DDD622-4592-4A7E-8DF5-C3CF6EAE2AF1}"/>
              </a:ext>
            </a:extLst>
          </p:cNvPr>
          <p:cNvSpPr/>
          <p:nvPr/>
        </p:nvSpPr>
        <p:spPr>
          <a:xfrm>
            <a:off x="1878169" y="1087470"/>
            <a:ext cx="8435662" cy="584775"/>
          </a:xfrm>
          <a:prstGeom prst="rect">
            <a:avLst/>
          </a:prstGeom>
        </p:spPr>
        <p:txBody>
          <a:bodyPr wrap="square">
            <a:spAutoFit/>
          </a:bodyPr>
          <a:lstStyle/>
          <a:p>
            <a:pPr algn="ctr">
              <a:defRPr/>
            </a:pPr>
            <a:r>
              <a:rPr lang="pt-BR" sz="3200" b="1" dirty="0">
                <a:solidFill>
                  <a:srgbClr val="0070C0"/>
                </a:solidFill>
                <a:latin typeface="Garamond" panose="02020404030301010803" pitchFamily="18" charset="0"/>
                <a:cs typeface="Arial" charset="0"/>
              </a:rPr>
              <a:t>Congregação </a:t>
            </a:r>
            <a:r>
              <a:rPr lang="pt-BR" sz="3200" b="1" dirty="0">
                <a:solidFill>
                  <a:srgbClr val="0070C0"/>
                </a:solidFill>
                <a:latin typeface="Garamond" panose="02020404030301010803" pitchFamily="18" charset="0"/>
              </a:rPr>
              <a:t>Missionários Servos dos Pobres </a:t>
            </a:r>
            <a:r>
              <a:rPr lang="pt-BR" sz="3200" b="1" dirty="0">
                <a:solidFill>
                  <a:srgbClr val="0070C0"/>
                </a:solidFill>
                <a:latin typeface="Garamond" panose="02020404030301010803" pitchFamily="18" charset="0"/>
                <a:cs typeface="Arial" charset="0"/>
              </a:rPr>
              <a:t>:</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10" y="988038"/>
            <a:ext cx="1371722" cy="1769788"/>
          </a:xfrm>
          <a:prstGeom prst="rect">
            <a:avLst/>
          </a:prstGeom>
        </p:spPr>
      </p:pic>
    </p:spTree>
    <p:extLst>
      <p:ext uri="{BB962C8B-B14F-4D97-AF65-F5344CB8AC3E}">
        <p14:creationId xmlns:p14="http://schemas.microsoft.com/office/powerpoint/2010/main" val="3230877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596348" y="3314990"/>
            <a:ext cx="11203464" cy="1815882"/>
          </a:xfrm>
          <a:prstGeom prst="rect">
            <a:avLst/>
          </a:prstGeom>
          <a:noFill/>
          <a:ln w="9525">
            <a:noFill/>
            <a:miter lim="800000"/>
            <a:headEnd/>
            <a:tailEnd/>
          </a:ln>
        </p:spPr>
        <p:txBody>
          <a:bodyPr wrap="square">
            <a:spAutoFit/>
          </a:bodyPr>
          <a:lstStyle/>
          <a:p>
            <a:pPr algn="just" fontAlgn="base"/>
            <a:r>
              <a:rPr lang="pt-BR" sz="2800" dirty="0">
                <a:latin typeface="Montserrat"/>
                <a:cs typeface="Arial" panose="020B0604020202020204" pitchFamily="34" charset="0"/>
              </a:rPr>
              <a:t>Os Filhos da Caridade, mais conhecidos como </a:t>
            </a:r>
            <a:r>
              <a:rPr lang="pt-BR" sz="2800" dirty="0" err="1">
                <a:latin typeface="Montserrat"/>
                <a:cs typeface="Arial" panose="020B0604020202020204" pitchFamily="34" charset="0"/>
              </a:rPr>
              <a:t>Canossianos</a:t>
            </a:r>
            <a:r>
              <a:rPr lang="pt-BR" sz="2800" dirty="0">
                <a:latin typeface="Montserrat"/>
                <a:cs typeface="Arial" panose="020B0604020202020204" pitchFamily="34" charset="0"/>
              </a:rPr>
              <a:t>, uma família religiosa, nascida da ação do Espirito Santo, no coração e na vida de Santa Madalena de </a:t>
            </a:r>
            <a:r>
              <a:rPr lang="pt-BR" sz="2800" dirty="0" err="1">
                <a:latin typeface="Montserrat"/>
                <a:cs typeface="Arial" panose="020B0604020202020204" pitchFamily="34" charset="0"/>
              </a:rPr>
              <a:t>Canossa</a:t>
            </a:r>
            <a:r>
              <a:rPr lang="pt-BR" sz="2800" dirty="0">
                <a:latin typeface="Montserrat"/>
                <a:cs typeface="Arial" panose="020B0604020202020204" pitchFamily="34" charset="0"/>
              </a:rPr>
              <a:t>, na Verona (Itália) do século XIX. Precisamente no dia 23 de maio, de 1831.</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2050" name="Picture 2" descr="Nenhuma descrição de foto disponí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6" y="951203"/>
            <a:ext cx="1723623" cy="1856391"/>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C0DDD622-4592-4A7E-8DF5-C3CF6EAE2AF1}"/>
              </a:ext>
            </a:extLst>
          </p:cNvPr>
          <p:cNvSpPr/>
          <p:nvPr/>
        </p:nvSpPr>
        <p:spPr>
          <a:xfrm>
            <a:off x="2122634" y="1289117"/>
            <a:ext cx="7946731" cy="646331"/>
          </a:xfrm>
          <a:prstGeom prst="rect">
            <a:avLst/>
          </a:prstGeom>
        </p:spPr>
        <p:txBody>
          <a:bodyPr wrap="square">
            <a:spAutoFit/>
          </a:bodyPr>
          <a:lstStyle/>
          <a:p>
            <a:pPr algn="ctr">
              <a:defRPr/>
            </a:pPr>
            <a:r>
              <a:rPr lang="pt-BR" sz="3600" b="1" dirty="0">
                <a:solidFill>
                  <a:srgbClr val="0070C0"/>
                </a:solidFill>
                <a:latin typeface="Montserrat"/>
              </a:rPr>
              <a:t>Instituto dos Filhos da Caridade.</a:t>
            </a:r>
            <a:endParaRPr lang="pt-BR" sz="3600" b="1" dirty="0">
              <a:solidFill>
                <a:srgbClr val="0070C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977100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590282" y="2700641"/>
            <a:ext cx="11011436" cy="3108543"/>
          </a:xfrm>
          <a:prstGeom prst="rect">
            <a:avLst/>
          </a:prstGeom>
          <a:noFill/>
          <a:ln w="9525">
            <a:noFill/>
            <a:miter lim="800000"/>
            <a:headEnd/>
            <a:tailEnd/>
          </a:ln>
        </p:spPr>
        <p:txBody>
          <a:bodyPr wrap="square">
            <a:spAutoFit/>
          </a:bodyPr>
          <a:lstStyle/>
          <a:p>
            <a:pPr algn="just" fontAlgn="base"/>
            <a:r>
              <a:rPr lang="pt-BR" sz="2800" dirty="0">
                <a:latin typeface="Montserrat"/>
                <a:cs typeface="Arial" panose="020B0604020202020204" pitchFamily="34" charset="0"/>
              </a:rPr>
              <a:t>Os Filhos da Caridade estão presentes na Itália, no Brasil, nas Filipinas, na Índia, na Tanzânia, no Quênia e em Timor-Leste contando com cerca de 200 membros entre religiosos irmãos e sacerdotes, desenvolvendo seu apostolado através dos ramos de caridade nos Oratórios e Paróquias, Obras assistenciais e Casas de Retiro, educando e catequizando as crianças, orientando jovens, preferindo os pobres e mais necessitados.</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2050" name="Picture 2" descr="Nenhuma descrição de foto disponí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6" y="951203"/>
            <a:ext cx="1723623" cy="1856391"/>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id="{C0DDD622-4592-4A7E-8DF5-C3CF6EAE2AF1}"/>
              </a:ext>
            </a:extLst>
          </p:cNvPr>
          <p:cNvSpPr/>
          <p:nvPr/>
        </p:nvSpPr>
        <p:spPr>
          <a:xfrm>
            <a:off x="2122634" y="1289117"/>
            <a:ext cx="7946731" cy="646331"/>
          </a:xfrm>
          <a:prstGeom prst="rect">
            <a:avLst/>
          </a:prstGeom>
        </p:spPr>
        <p:txBody>
          <a:bodyPr wrap="square">
            <a:spAutoFit/>
          </a:bodyPr>
          <a:lstStyle/>
          <a:p>
            <a:pPr algn="ctr">
              <a:defRPr/>
            </a:pPr>
            <a:r>
              <a:rPr lang="pt-BR" sz="3600" b="1" dirty="0">
                <a:solidFill>
                  <a:srgbClr val="0070C0"/>
                </a:solidFill>
                <a:latin typeface="Montserrat"/>
              </a:rPr>
              <a:t>Instituto dos Filhos da Caridade.</a:t>
            </a:r>
            <a:endParaRPr lang="pt-BR" sz="3600" b="1" dirty="0">
              <a:solidFill>
                <a:srgbClr val="0070C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078770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497994" y="2864883"/>
            <a:ext cx="11168129" cy="2677656"/>
          </a:xfrm>
          <a:prstGeom prst="rect">
            <a:avLst/>
          </a:prstGeom>
          <a:noFill/>
          <a:ln w="9525">
            <a:noFill/>
            <a:miter lim="800000"/>
            <a:headEnd/>
            <a:tailEnd/>
          </a:ln>
        </p:spPr>
        <p:txBody>
          <a:bodyPr wrap="square">
            <a:spAutoFit/>
          </a:bodyPr>
          <a:lstStyle/>
          <a:p>
            <a:pPr algn="just" fontAlgn="base"/>
            <a:r>
              <a:rPr lang="pt-BR" sz="2800" dirty="0">
                <a:latin typeface="Montserrat"/>
                <a:cs typeface="Arial" panose="020B0604020202020204" pitchFamily="34" charset="0"/>
              </a:rPr>
              <a:t>A vida </a:t>
            </a:r>
            <a:r>
              <a:rPr lang="pt-BR" sz="2800" dirty="0" err="1">
                <a:latin typeface="Montserrat"/>
                <a:cs typeface="Arial" panose="020B0604020202020204" pitchFamily="34" charset="0"/>
              </a:rPr>
              <a:t>canossiana</a:t>
            </a:r>
            <a:r>
              <a:rPr lang="pt-BR" sz="2800" dirty="0">
                <a:latin typeface="Montserrat"/>
                <a:cs typeface="Arial" panose="020B0604020202020204" pitchFamily="34" charset="0"/>
              </a:rPr>
              <a:t> tem como fonte e inspiração a contemplação de Jesus Crucificado e Nossa Senhora ao pé da cruz. Da contemplação desse momento de extremado amor, no qual o Crucificado, no dizer de Santa Madalena de </a:t>
            </a:r>
            <a:r>
              <a:rPr lang="pt-BR" sz="2800" dirty="0" err="1">
                <a:latin typeface="Montserrat"/>
                <a:cs typeface="Arial" panose="020B0604020202020204" pitchFamily="34" charset="0"/>
              </a:rPr>
              <a:t>Canossa</a:t>
            </a:r>
            <a:r>
              <a:rPr lang="pt-BR" sz="2800" dirty="0">
                <a:latin typeface="Montserrat"/>
                <a:cs typeface="Arial" panose="020B0604020202020204" pitchFamily="34" charset="0"/>
              </a:rPr>
              <a:t>, não respira senão caridade é que nasce o carisma e a missão no meio dos crucificados, especialmente os mais pobres, os jovens e pequeninos.</a:t>
            </a: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2050" name="Picture 2" descr="Nenhuma descrição de foto disponí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6" y="951203"/>
            <a:ext cx="1723623" cy="1856391"/>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C0DDD622-4592-4A7E-8DF5-C3CF6EAE2AF1}"/>
              </a:ext>
            </a:extLst>
          </p:cNvPr>
          <p:cNvSpPr/>
          <p:nvPr/>
        </p:nvSpPr>
        <p:spPr>
          <a:xfrm>
            <a:off x="2122634" y="1289117"/>
            <a:ext cx="7946731" cy="646331"/>
          </a:xfrm>
          <a:prstGeom prst="rect">
            <a:avLst/>
          </a:prstGeom>
        </p:spPr>
        <p:txBody>
          <a:bodyPr wrap="square">
            <a:spAutoFit/>
          </a:bodyPr>
          <a:lstStyle/>
          <a:p>
            <a:pPr algn="ctr">
              <a:defRPr/>
            </a:pPr>
            <a:r>
              <a:rPr lang="pt-BR" sz="3600" b="1" dirty="0">
                <a:solidFill>
                  <a:srgbClr val="0070C0"/>
                </a:solidFill>
                <a:latin typeface="Montserrat"/>
              </a:rPr>
              <a:t>Instituto dos Filhos da Caridade.</a:t>
            </a:r>
            <a:endParaRPr lang="pt-BR" sz="3600" b="1" dirty="0">
              <a:solidFill>
                <a:srgbClr val="0070C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573297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0" name="Retângulo 7"/>
          <p:cNvSpPr>
            <a:spLocks noChangeArrowheads="1"/>
          </p:cNvSpPr>
          <p:nvPr/>
        </p:nvSpPr>
        <p:spPr bwMode="auto">
          <a:xfrm>
            <a:off x="1017431" y="2864883"/>
            <a:ext cx="9710670" cy="2246769"/>
          </a:xfrm>
          <a:prstGeom prst="rect">
            <a:avLst/>
          </a:prstGeom>
          <a:noFill/>
          <a:ln w="9525">
            <a:noFill/>
            <a:miter lim="800000"/>
            <a:headEnd/>
            <a:tailEnd/>
          </a:ln>
        </p:spPr>
        <p:txBody>
          <a:bodyPr wrap="square">
            <a:spAutoFit/>
          </a:bodyPr>
          <a:lstStyle/>
          <a:p>
            <a:pPr algn="just" fontAlgn="base"/>
            <a:r>
              <a:rPr lang="pt-BR" sz="2800" b="1" dirty="0">
                <a:latin typeface="Montserrat"/>
                <a:cs typeface="Arial" panose="020B0604020202020204" pitchFamily="34" charset="0"/>
              </a:rPr>
              <a:t>Os Filhos da Caridade</a:t>
            </a:r>
            <a:r>
              <a:rPr lang="pt-BR" sz="2800" dirty="0">
                <a:latin typeface="Montserrat"/>
                <a:cs typeface="Arial" panose="020B0604020202020204" pitchFamily="34" charset="0"/>
              </a:rPr>
              <a:t> são chamados, como Irmãos, Diáconos ou Padres a testemunhar o amor de Deus, manifestado em Jesus Cristo, através do Espírito Santo. Servindo os pobres, trabalhando com os jovens, partilhando o carisma com os leigos e voluntários, na simplicidade.</a:t>
            </a:r>
          </a:p>
        </p:txBody>
      </p:sp>
      <p:sp>
        <p:nvSpPr>
          <p:cNvPr id="12" name="Retângulo 11">
            <a:extLst>
              <a:ext uri="{FF2B5EF4-FFF2-40B4-BE49-F238E27FC236}">
                <a16:creationId xmlns:a16="http://schemas.microsoft.com/office/drawing/2014/main" id="{C0DDD622-4592-4A7E-8DF5-C3CF6EAE2AF1}"/>
              </a:ext>
            </a:extLst>
          </p:cNvPr>
          <p:cNvSpPr/>
          <p:nvPr/>
        </p:nvSpPr>
        <p:spPr>
          <a:xfrm>
            <a:off x="2122634" y="1289117"/>
            <a:ext cx="7946731" cy="646331"/>
          </a:xfrm>
          <a:prstGeom prst="rect">
            <a:avLst/>
          </a:prstGeom>
        </p:spPr>
        <p:txBody>
          <a:bodyPr wrap="square">
            <a:spAutoFit/>
          </a:bodyPr>
          <a:lstStyle/>
          <a:p>
            <a:pPr algn="ctr">
              <a:defRPr/>
            </a:pPr>
            <a:r>
              <a:rPr lang="pt-BR" sz="3600" b="1" dirty="0">
                <a:solidFill>
                  <a:srgbClr val="0070C0"/>
                </a:solidFill>
                <a:latin typeface="Montserrat"/>
              </a:rPr>
              <a:t>Instituto dos Filhos da Caridade.</a:t>
            </a:r>
            <a:endParaRPr lang="pt-BR" sz="3600" b="1" dirty="0">
              <a:solidFill>
                <a:srgbClr val="0070C0"/>
              </a:solidFill>
              <a:latin typeface="Garamond" panose="02020404030301010803" pitchFamily="18" charset="0"/>
              <a:cs typeface="Arial" panose="020B0604020202020204" pitchFamily="34" charset="0"/>
            </a:endParaRPr>
          </a:p>
        </p:txBody>
      </p:sp>
      <p:sp>
        <p:nvSpPr>
          <p:cNvPr id="15" name="Retângulo 14">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pic>
        <p:nvPicPr>
          <p:cNvPr id="17" name="Picture 2" descr="Nenhuma descrição de foto disponí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6" y="951203"/>
            <a:ext cx="1723623" cy="185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9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3" cstate="print"/>
          <a:stretch>
            <a:fillRect/>
          </a:stretch>
        </p:blipFill>
        <p:spPr>
          <a:xfrm>
            <a:off x="10535863" y="951203"/>
            <a:ext cx="1502004" cy="1505010"/>
          </a:xfrm>
          <a:prstGeom prst="rect">
            <a:avLst/>
          </a:prstGeom>
        </p:spPr>
      </p:pic>
      <p:sp>
        <p:nvSpPr>
          <p:cNvPr id="15" name="Retângulo 14">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6" name="Retângulo 7"/>
          <p:cNvSpPr>
            <a:spLocks noChangeArrowheads="1"/>
          </p:cNvSpPr>
          <p:nvPr/>
        </p:nvSpPr>
        <p:spPr bwMode="auto">
          <a:xfrm>
            <a:off x="212035" y="2765185"/>
            <a:ext cx="11825832" cy="3416320"/>
          </a:xfrm>
          <a:prstGeom prst="rect">
            <a:avLst/>
          </a:prstGeom>
          <a:noFill/>
          <a:ln w="9525">
            <a:noFill/>
            <a:miter lim="800000"/>
            <a:headEnd/>
            <a:tailEnd/>
          </a:ln>
        </p:spPr>
        <p:txBody>
          <a:bodyPr wrap="square">
            <a:spAutoFit/>
          </a:bodyPr>
          <a:lstStyle/>
          <a:p>
            <a:pPr algn="just"/>
            <a:r>
              <a:rPr lang="pt-BR" sz="2800" dirty="0">
                <a:latin typeface="Montserrat"/>
              </a:rPr>
              <a:t>Os Ramos da </a:t>
            </a:r>
            <a:r>
              <a:rPr lang="pt-BR" sz="2800" dirty="0" err="1">
                <a:latin typeface="Montserrat"/>
              </a:rPr>
              <a:t>Famvin</a:t>
            </a:r>
            <a:r>
              <a:rPr lang="pt-BR" sz="2800" dirty="0">
                <a:latin typeface="Montserrat"/>
              </a:rPr>
              <a:t> são unidos pelo espírito de amor efetivo de SVP a Jesus Cristo, através do serviço aos Pobres.  </a:t>
            </a:r>
          </a:p>
          <a:p>
            <a:pPr algn="just"/>
            <a:endParaRPr lang="pt-BR" sz="1000" dirty="0">
              <a:latin typeface="Montserrat"/>
            </a:endParaRPr>
          </a:p>
          <a:p>
            <a:pPr algn="just"/>
            <a:r>
              <a:rPr lang="pt-BR" sz="2800" dirty="0">
                <a:latin typeface="Montserrat"/>
              </a:rPr>
              <a:t>Cada ramo tem sua especificidade de trabalho. Mas todos buscam a evangelização e promoção integral dos mais pobres e marginalizados. Colocam em pratica o Ev. de Jesus Cristo.</a:t>
            </a:r>
          </a:p>
          <a:p>
            <a:pPr algn="just"/>
            <a:endParaRPr lang="pt-BR" sz="1000" dirty="0">
              <a:latin typeface="Montserrat"/>
            </a:endParaRPr>
          </a:p>
          <a:p>
            <a:pPr algn="just"/>
            <a:r>
              <a:rPr lang="pt-BR" sz="2800" dirty="0">
                <a:latin typeface="Montserrat"/>
              </a:rPr>
              <a:t>Se preocupam com a dignidade, com a justiça e  com a valorização do ser humano. </a:t>
            </a:r>
          </a:p>
        </p:txBody>
      </p:sp>
      <p:pic>
        <p:nvPicPr>
          <p:cNvPr id="7" name="Picture 2" descr="https://www.pbcm.org.br/source/Logotipo%20FamVin.jpg"/>
          <p:cNvPicPr>
            <a:picLocks noChangeAspect="1" noChangeArrowheads="1"/>
          </p:cNvPicPr>
          <p:nvPr/>
        </p:nvPicPr>
        <p:blipFill>
          <a:blip r:embed="rId4" cstate="print"/>
          <a:srcRect/>
          <a:stretch>
            <a:fillRect/>
          </a:stretch>
        </p:blipFill>
        <p:spPr bwMode="auto">
          <a:xfrm>
            <a:off x="0" y="925642"/>
            <a:ext cx="2518348" cy="1562725"/>
          </a:xfrm>
          <a:prstGeom prst="rect">
            <a:avLst/>
          </a:prstGeom>
          <a:noFill/>
        </p:spPr>
      </p:pic>
      <p:sp>
        <p:nvSpPr>
          <p:cNvPr id="8" name="Retângulo 7">
            <a:extLst>
              <a:ext uri="{FF2B5EF4-FFF2-40B4-BE49-F238E27FC236}">
                <a16:creationId xmlns:a16="http://schemas.microsoft.com/office/drawing/2014/main" id="{5AED0ACA-2F18-46C2-88A4-A8AB4F31C83C}"/>
              </a:ext>
            </a:extLst>
          </p:cNvPr>
          <p:cNvSpPr/>
          <p:nvPr/>
        </p:nvSpPr>
        <p:spPr>
          <a:xfrm>
            <a:off x="2353630" y="1318987"/>
            <a:ext cx="7200900" cy="769441"/>
          </a:xfrm>
          <a:prstGeom prst="rect">
            <a:avLst/>
          </a:prstGeom>
        </p:spPr>
        <p:txBody>
          <a:bodyPr>
            <a:spAutoFit/>
          </a:bodyPr>
          <a:lstStyle/>
          <a:p>
            <a:pPr algn="ctr" eaLnBrk="1" hangingPunct="1">
              <a:defRPr/>
            </a:pPr>
            <a:r>
              <a:rPr lang="pt-BR" sz="4400" b="1" dirty="0">
                <a:solidFill>
                  <a:srgbClr val="0070C0"/>
                </a:solidFill>
                <a:latin typeface="Garamond" panose="02020404030301010803" pitchFamily="18" charset="0"/>
                <a:cs typeface="Arial" charset="0"/>
              </a:rPr>
              <a:t>Concluindo</a:t>
            </a:r>
          </a:p>
        </p:txBody>
      </p:sp>
      <p:sp>
        <p:nvSpPr>
          <p:cNvPr id="9" name="Retângulo 8">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292362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6BC9383-E10A-410C-A46E-189CD3FE8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53A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pt-BR"/>
          </a:p>
        </p:txBody>
      </p:sp>
      <p:grpSp>
        <p:nvGrpSpPr>
          <p:cNvPr id="11" name="Agrupar 10">
            <a:extLst>
              <a:ext uri="{FF2B5EF4-FFF2-40B4-BE49-F238E27FC236}">
                <a16:creationId xmlns:a16="http://schemas.microsoft.com/office/drawing/2014/main" id="{059F1084-AEB1-4312-B87B-D81F848D8136}"/>
              </a:ext>
            </a:extLst>
          </p:cNvPr>
          <p:cNvGrpSpPr/>
          <p:nvPr/>
        </p:nvGrpSpPr>
        <p:grpSpPr>
          <a:xfrm rot="5400000">
            <a:off x="4621540" y="3312663"/>
            <a:ext cx="6857997" cy="232673"/>
            <a:chOff x="0" y="6378264"/>
            <a:chExt cx="12192000" cy="305870"/>
          </a:xfrm>
        </p:grpSpPr>
        <p:sp>
          <p:nvSpPr>
            <p:cNvPr id="12" name="Retângulo 11">
              <a:extLst>
                <a:ext uri="{FF2B5EF4-FFF2-40B4-BE49-F238E27FC236}">
                  <a16:creationId xmlns:a16="http://schemas.microsoft.com/office/drawing/2014/main" id="{9C9AD26D-FEBF-4A4B-90D7-C6AD4AEFA918}"/>
                </a:ext>
              </a:extLst>
            </p:cNvPr>
            <p:cNvSpPr/>
            <p:nvPr/>
          </p:nvSpPr>
          <p:spPr>
            <a:xfrm>
              <a:off x="0" y="6378264"/>
              <a:ext cx="12191998" cy="30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02C62DAC-29D5-4232-91C6-D222F89C6E97}"/>
                </a:ext>
              </a:extLst>
            </p:cNvPr>
            <p:cNvGrpSpPr/>
            <p:nvPr/>
          </p:nvGrpSpPr>
          <p:grpSpPr>
            <a:xfrm>
              <a:off x="0" y="6431661"/>
              <a:ext cx="12192000" cy="185708"/>
              <a:chOff x="0" y="6251188"/>
              <a:chExt cx="12192000" cy="185708"/>
            </a:xfrm>
          </p:grpSpPr>
          <p:sp>
            <p:nvSpPr>
              <p:cNvPr id="14" name="Retângulo 13">
                <a:extLst>
                  <a:ext uri="{FF2B5EF4-FFF2-40B4-BE49-F238E27FC236}">
                    <a16:creationId xmlns:a16="http://schemas.microsoft.com/office/drawing/2014/main" id="{7B3ED004-2012-4130-B00B-DF2250722C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3976EDA3-8AF0-417D-B32E-FB6617E6979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Retângulo 2"/>
          <p:cNvSpPr/>
          <p:nvPr/>
        </p:nvSpPr>
        <p:spPr>
          <a:xfrm>
            <a:off x="8126257" y="0"/>
            <a:ext cx="4065743" cy="6857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057" y="2083498"/>
            <a:ext cx="3042141" cy="3060000"/>
          </a:xfrm>
          <a:prstGeom prst="rect">
            <a:avLst/>
          </a:prstGeom>
        </p:spPr>
      </p:pic>
      <p:sp>
        <p:nvSpPr>
          <p:cNvPr id="17" name="Título 1">
            <a:extLst>
              <a:ext uri="{FF2B5EF4-FFF2-40B4-BE49-F238E27FC236}">
                <a16:creationId xmlns:a16="http://schemas.microsoft.com/office/drawing/2014/main" id="{ED90EC3D-482A-4E73-B198-E8341A0D0973}"/>
              </a:ext>
            </a:extLst>
          </p:cNvPr>
          <p:cNvSpPr txBox="1">
            <a:spLocks/>
          </p:cNvSpPr>
          <p:nvPr/>
        </p:nvSpPr>
        <p:spPr>
          <a:xfrm>
            <a:off x="193183" y="3163746"/>
            <a:ext cx="7505428" cy="899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pt-BR" sz="4800" b="1" dirty="0">
                <a:solidFill>
                  <a:schemeClr val="bg1"/>
                </a:solidFill>
                <a:latin typeface="Garamond" panose="02020404030301010803" pitchFamily="18" charset="0"/>
              </a:rPr>
              <a:t>CONGREGAÇÕES</a:t>
            </a:r>
          </a:p>
        </p:txBody>
      </p:sp>
    </p:spTree>
    <p:extLst>
      <p:ext uri="{BB962C8B-B14F-4D97-AF65-F5344CB8AC3E}">
        <p14:creationId xmlns:p14="http://schemas.microsoft.com/office/powerpoint/2010/main" val="40714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53A1"/>
        </a:solidFill>
        <a:effectLst/>
      </p:bgPr>
    </p:bg>
    <p:spTree>
      <p:nvGrpSpPr>
        <p:cNvPr id="1" name=""/>
        <p:cNvGrpSpPr/>
        <p:nvPr/>
      </p:nvGrpSpPr>
      <p:grpSpPr>
        <a:xfrm>
          <a:off x="0" y="0"/>
          <a:ext cx="0" cy="0"/>
          <a:chOff x="0" y="0"/>
          <a:chExt cx="0" cy="0"/>
        </a:xfrm>
      </p:grpSpPr>
      <p:pic>
        <p:nvPicPr>
          <p:cNvPr id="47106" name="Imagem 2">
            <a:extLst>
              <a:ext uri="{FF2B5EF4-FFF2-40B4-BE49-F238E27FC236}">
                <a16:creationId xmlns:a16="http://schemas.microsoft.com/office/drawing/2014/main" id="{B38FADEC-EAE4-4E69-9B4B-3743B5568E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826" y="1577976"/>
            <a:ext cx="28860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id="{5BB00FD6-89D6-4C66-B6C6-A65DFB24B992}"/>
              </a:ext>
            </a:extLst>
          </p:cNvPr>
          <p:cNvSpPr txBox="1"/>
          <p:nvPr/>
        </p:nvSpPr>
        <p:spPr>
          <a:xfrm>
            <a:off x="1968098" y="4923263"/>
            <a:ext cx="8595529" cy="954107"/>
          </a:xfrm>
          <a:prstGeom prst="rect">
            <a:avLst/>
          </a:prstGeom>
          <a:noFill/>
        </p:spPr>
        <p:txBody>
          <a:bodyPr wrap="square">
            <a:spAutoFit/>
          </a:bodyPr>
          <a:lstStyle/>
          <a:p>
            <a:pPr algn="ctr" defTabSz="685800">
              <a:defRPr/>
            </a:pPr>
            <a:r>
              <a:rPr lang="pt-BR" sz="2800" b="1" dirty="0">
                <a:solidFill>
                  <a:prstClr val="white"/>
                </a:solidFill>
                <a:latin typeface="Montserrat"/>
                <a:cs typeface="Arial" panose="020B0604020202020204" pitchFamily="34" charset="0"/>
              </a:rPr>
              <a:t>Louvado Seja Nosso Senhor Jesus Cristo! </a:t>
            </a:r>
          </a:p>
          <a:p>
            <a:pPr algn="ctr" defTabSz="685800">
              <a:defRPr/>
            </a:pPr>
            <a:r>
              <a:rPr lang="pt-BR" sz="2800" b="1" dirty="0">
                <a:solidFill>
                  <a:prstClr val="white"/>
                </a:solidFill>
                <a:latin typeface="Montserrat"/>
                <a:cs typeface="Arial" panose="020B0604020202020204" pitchFamily="34" charset="0"/>
              </a:rPr>
              <a:t>ecafo@ssvpbrasil.org.br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154546" y="951203"/>
            <a:ext cx="11883321" cy="495520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r>
              <a:rPr lang="pt-BR" sz="3600" b="1" dirty="0">
                <a:solidFill>
                  <a:srgbClr val="0070C0"/>
                </a:solidFill>
                <a:latin typeface="Garamond" panose="02020404030301010803" pitchFamily="18" charset="0"/>
              </a:rPr>
              <a:t>CONGREGAÇÕES FEMININAS:</a:t>
            </a:r>
          </a:p>
          <a:p>
            <a:pPr fontAlgn="base"/>
            <a:endParaRPr lang="pt-BR" sz="2800" dirty="0">
              <a:solidFill>
                <a:srgbClr val="0070C0"/>
              </a:solidFill>
              <a:latin typeface="Montserrat"/>
            </a:endParaRPr>
          </a:p>
          <a:p>
            <a:pPr fontAlgn="base"/>
            <a:br>
              <a:rPr lang="pt-BR" sz="2800" dirty="0">
                <a:solidFill>
                  <a:srgbClr val="0070C0"/>
                </a:solidFill>
                <a:latin typeface="Montserrat"/>
              </a:rPr>
            </a:br>
            <a:r>
              <a:rPr lang="pt-BR" sz="2800" dirty="0">
                <a:latin typeface="Montserrat"/>
              </a:rPr>
              <a:t>01. Companhia das Filhas da Caridade;</a:t>
            </a:r>
            <a:br>
              <a:rPr lang="pt-BR" sz="2800" dirty="0">
                <a:latin typeface="Montserrat"/>
              </a:rPr>
            </a:br>
            <a:endParaRPr lang="pt-BR" sz="2800" dirty="0">
              <a:latin typeface="Montserrat"/>
            </a:endParaRPr>
          </a:p>
          <a:p>
            <a:pPr fontAlgn="base"/>
            <a:r>
              <a:rPr lang="pt-BR" sz="2800" dirty="0">
                <a:latin typeface="Montserrat"/>
              </a:rPr>
              <a:t>02. Irmãs de São Vic. de Paulo de </a:t>
            </a:r>
            <a:r>
              <a:rPr lang="pt-BR" sz="2800" dirty="0" err="1">
                <a:latin typeface="Montserrat"/>
              </a:rPr>
              <a:t>Gysegem</a:t>
            </a:r>
            <a:r>
              <a:rPr lang="pt-BR" sz="2800" dirty="0">
                <a:latin typeface="Montserrat"/>
              </a:rPr>
              <a:t> – “Servas dos Pobres”;</a:t>
            </a:r>
            <a:br>
              <a:rPr lang="pt-BR" sz="2800" dirty="0">
                <a:latin typeface="Montserrat"/>
              </a:rPr>
            </a:br>
            <a:endParaRPr lang="pt-BR" sz="2800" dirty="0">
              <a:latin typeface="Montserrat"/>
            </a:endParaRPr>
          </a:p>
          <a:p>
            <a:pPr fontAlgn="base"/>
            <a:r>
              <a:rPr lang="pt-BR" sz="2800" dirty="0">
                <a:latin typeface="Montserrat"/>
              </a:rPr>
              <a:t>03. Congregação das Irmãs de Caridade da Mãe de Misericórdia;</a:t>
            </a:r>
          </a:p>
          <a:p>
            <a:pPr fontAlgn="base"/>
            <a:r>
              <a:rPr lang="pt-BR" sz="2800" b="1" i="1" dirty="0">
                <a:effectLst/>
                <a:latin typeface="verdana" panose="020B0604030504040204" pitchFamily="34" charset="0"/>
              </a:rPr>
              <a:t>Instituto das Irmãs Servas dos Pobres</a:t>
            </a:r>
          </a:p>
          <a:p>
            <a:pPr fontAlgn="base"/>
            <a:r>
              <a:rPr lang="pt-BR" sz="2800" b="1" i="1" dirty="0">
                <a:effectLst/>
                <a:latin typeface="verdana" panose="020B0604030504040204" pitchFamily="34" charset="0"/>
              </a:rPr>
              <a:t>Instituto das Filhas de Maria Servas da Caridade</a:t>
            </a:r>
            <a:br>
              <a:rPr lang="pt-BR" sz="2800" dirty="0">
                <a:latin typeface="Montserrat"/>
              </a:rPr>
            </a:br>
            <a:endParaRPr lang="pt-BR" sz="2800" dirty="0">
              <a:latin typeface="Montserrat"/>
            </a:endParaRPr>
          </a:p>
        </p:txBody>
      </p:sp>
      <p:sp>
        <p:nvSpPr>
          <p:cNvPr id="17" name="Retângulo 16">
            <a:extLst>
              <a:ext uri="{FF2B5EF4-FFF2-40B4-BE49-F238E27FC236}">
                <a16:creationId xmlns:a16="http://schemas.microsoft.com/office/drawing/2014/main" id="{C0DDD622-4592-4A7E-8DF5-C3CF6EAE2AF1}"/>
              </a:ext>
            </a:extLst>
          </p:cNvPr>
          <p:cNvSpPr/>
          <p:nvPr/>
        </p:nvSpPr>
        <p:spPr>
          <a:xfrm>
            <a:off x="2481609" y="0"/>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46136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484857" y="2679237"/>
            <a:ext cx="10947041" cy="31085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r>
              <a:rPr lang="pt-BR" sz="2800" b="1" u="sng" dirty="0">
                <a:latin typeface="Montserrat"/>
              </a:rPr>
              <a:t>A Origem</a:t>
            </a:r>
          </a:p>
          <a:p>
            <a:pPr algn="ctr" fontAlgn="base"/>
            <a:endParaRPr lang="pt-BR" sz="2800" b="1" dirty="0">
              <a:solidFill>
                <a:srgbClr val="0070C0"/>
              </a:solidFill>
              <a:latin typeface="Montserrat"/>
            </a:endParaRPr>
          </a:p>
          <a:p>
            <a:pPr fontAlgn="base"/>
            <a:r>
              <a:rPr lang="pt-BR" sz="2800" dirty="0">
                <a:latin typeface="Montserrat"/>
              </a:rPr>
              <a:t>A Companhia, fundada no século XVII por São Vicente de Paulo e Santa Luísa de </a:t>
            </a:r>
            <a:r>
              <a:rPr lang="pt-BR" sz="2800" dirty="0" err="1">
                <a:latin typeface="Montserrat"/>
              </a:rPr>
              <a:t>Marillac</a:t>
            </a:r>
            <a:r>
              <a:rPr lang="pt-BR" sz="2800" dirty="0">
                <a:latin typeface="Montserrat"/>
              </a:rPr>
              <a:t>, é conhecida na Igreja pelo nome de </a:t>
            </a:r>
            <a:r>
              <a:rPr lang="pt-BR" sz="2800" b="1" dirty="0">
                <a:latin typeface="Montserrat"/>
              </a:rPr>
              <a:t>Companhia das Filhas da Caridade de São Vicente de Paulo, Servas dos Pobres.</a:t>
            </a:r>
            <a:r>
              <a:rPr lang="pt-BR" sz="2800" dirty="0">
                <a:latin typeface="Montserrat"/>
              </a:rPr>
              <a:t> (c.1.1)</a:t>
            </a:r>
          </a:p>
          <a:p>
            <a:pPr fontAlgn="base"/>
            <a:r>
              <a:rPr lang="pt-BR" sz="2800" dirty="0">
                <a:latin typeface="Montserrat"/>
              </a:rPr>
              <a:t> </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285261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1154031" y="2692116"/>
            <a:ext cx="10499237" cy="267765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pt-BR" sz="2800" b="1" u="sng" dirty="0">
                <a:latin typeface="Montserrat"/>
              </a:rPr>
              <a:t>São Vicente dizia às Irmãs: </a:t>
            </a:r>
          </a:p>
          <a:p>
            <a:pPr fontAlgn="base"/>
            <a:endParaRPr lang="pt-BR" sz="2800" dirty="0">
              <a:latin typeface="Montserrat"/>
            </a:endParaRPr>
          </a:p>
          <a:p>
            <a:pPr fontAlgn="base"/>
            <a:r>
              <a:rPr lang="pt-BR" sz="2800" dirty="0">
                <a:latin typeface="Montserrat"/>
              </a:rPr>
              <a:t>"Tende presente: foi o povo, ao ver o que fazeis e o serviço que nossas primeiras Irmãs prestavam aos Pobres, que vos deu tal nome; este permaneceu como característico de vossa atividade" (S.V.P. 04.03. J 658).</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38019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643945" y="2413365"/>
            <a:ext cx="10393250" cy="338554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A Companhia das Filhas da Caridade é uma Sociedade de Vida Apostólica em comunidade, que assume os Conselhos Evangélicos de castidade, pobreza e obediência, conforme suas constituições e estatutos, para servir corporal e espiritualmente os Pobres, vendo neles a pessoa de Jesus Cristo Crucificado.</a:t>
            </a:r>
            <a:endParaRPr lang="pt-BR" sz="1600" dirty="0">
              <a:latin typeface="Montserrat"/>
            </a:endParaRPr>
          </a:p>
          <a:p>
            <a:pPr algn="just" fontAlgn="base"/>
            <a:r>
              <a:rPr lang="pt-BR" sz="1600" dirty="0">
                <a:latin typeface="Montserrat"/>
              </a:rPr>
              <a:t> </a:t>
            </a:r>
            <a:endParaRPr lang="pt-BR" sz="900" dirty="0">
              <a:latin typeface="Montserrat"/>
            </a:endParaRPr>
          </a:p>
          <a:p>
            <a:pPr algn="just" fontAlgn="base"/>
            <a:r>
              <a:rPr lang="pt-BR" sz="2800" dirty="0">
                <a:latin typeface="Montserrat"/>
              </a:rPr>
              <a:t>O início da Companhia das Filhas da Caridade de São Vicente de Paulo foi muito simples e inesperado:</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0" y="962050"/>
            <a:ext cx="1524000" cy="1524001"/>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185596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5" name="Imagem 4">
            <a:extLst>
              <a:ext uri="{FF2B5EF4-FFF2-40B4-BE49-F238E27FC236}">
                <a16:creationId xmlns:a16="http://schemas.microsoft.com/office/drawing/2014/main" id="{F12B3EF3-57DA-D76C-3407-EA6EFCF43B1D}"/>
              </a:ext>
            </a:extLst>
          </p:cNvPr>
          <p:cNvPicPr>
            <a:picLocks noChangeAspect="1"/>
          </p:cNvPicPr>
          <p:nvPr/>
        </p:nvPicPr>
        <p:blipFill>
          <a:blip r:embed="rId2" cstate="print"/>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AD207996-2EEA-D6D9-EABC-0733B4F7009D}"/>
              </a:ext>
            </a:extLst>
          </p:cNvPr>
          <p:cNvSpPr/>
          <p:nvPr/>
        </p:nvSpPr>
        <p:spPr>
          <a:xfrm>
            <a:off x="0" y="-15100"/>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dirty="0">
              <a:latin typeface="Garamond" panose="02020404030301010803" pitchFamily="18" charset="0"/>
            </a:endParaRPr>
          </a:p>
        </p:txBody>
      </p:sp>
      <p:sp>
        <p:nvSpPr>
          <p:cNvPr id="15" name="Retângulo 6">
            <a:extLst>
              <a:ext uri="{FF2B5EF4-FFF2-40B4-BE49-F238E27FC236}">
                <a16:creationId xmlns:a16="http://schemas.microsoft.com/office/drawing/2014/main" id="{31649A3D-A20C-4C95-94E6-6FB2150F59BC}"/>
              </a:ext>
            </a:extLst>
          </p:cNvPr>
          <p:cNvSpPr>
            <a:spLocks noChangeArrowheads="1"/>
          </p:cNvSpPr>
          <p:nvPr/>
        </p:nvSpPr>
        <p:spPr bwMode="auto">
          <a:xfrm>
            <a:off x="290859" y="2699884"/>
            <a:ext cx="11582399" cy="32778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r>
              <a:rPr lang="pt-BR" sz="2800" dirty="0">
                <a:latin typeface="Montserrat"/>
              </a:rPr>
              <a:t>Uma família do Vilarejo, hoje cidade de CHATILLON - SUR - CHALARONNE, estava ameaçada pela doença e na casa não havia nenhuma pessoa em condições de dar assistência aos doentes.</a:t>
            </a:r>
          </a:p>
          <a:p>
            <a:pPr algn="just" fontAlgn="base"/>
            <a:endParaRPr lang="pt-BR" sz="1100" dirty="0">
              <a:latin typeface="Montserrat"/>
            </a:endParaRPr>
          </a:p>
          <a:p>
            <a:pPr algn="just" fontAlgn="base"/>
            <a:r>
              <a:rPr lang="pt-BR" sz="2800" dirty="0">
                <a:latin typeface="Montserrat"/>
              </a:rPr>
              <a:t>Durante a Missa, São Vicente recomenda esta família necessitada aos fiéis. E à tarde, quando ele mesmo vai visitar a família, ele encontra uma multidão de pessoas indo e vindo. </a:t>
            </a:r>
          </a:p>
        </p:txBody>
      </p:sp>
      <p:pic>
        <p:nvPicPr>
          <p:cNvPr id="61442" name="Picture 2" descr="https://filhasdacaridade.com.br/views/geral/img/medalha.png"/>
          <p:cNvPicPr>
            <a:picLocks noChangeAspect="1" noChangeArrowheads="1"/>
          </p:cNvPicPr>
          <p:nvPr/>
        </p:nvPicPr>
        <p:blipFill>
          <a:blip r:embed="rId3" cstate="print"/>
          <a:srcRect/>
          <a:stretch>
            <a:fillRect/>
          </a:stretch>
        </p:blipFill>
        <p:spPr bwMode="auto">
          <a:xfrm>
            <a:off x="1" y="1184222"/>
            <a:ext cx="1211886" cy="1211887"/>
          </a:xfrm>
          <a:prstGeom prst="rect">
            <a:avLst/>
          </a:prstGeom>
          <a:noFill/>
        </p:spPr>
      </p:pic>
      <p:sp>
        <p:nvSpPr>
          <p:cNvPr id="12" name="Retângulo 11">
            <a:extLst>
              <a:ext uri="{FF2B5EF4-FFF2-40B4-BE49-F238E27FC236}">
                <a16:creationId xmlns:a16="http://schemas.microsoft.com/office/drawing/2014/main" id="{C0DDD622-4592-4A7E-8DF5-C3CF6EAE2AF1}"/>
              </a:ext>
            </a:extLst>
          </p:cNvPr>
          <p:cNvSpPr/>
          <p:nvPr/>
        </p:nvSpPr>
        <p:spPr>
          <a:xfrm>
            <a:off x="1154031" y="1292582"/>
            <a:ext cx="9608695" cy="769441"/>
          </a:xfrm>
          <a:prstGeom prst="rect">
            <a:avLst/>
          </a:prstGeom>
        </p:spPr>
        <p:txBody>
          <a:bodyPr wrap="square">
            <a:spAutoFit/>
          </a:bodyPr>
          <a:lstStyle/>
          <a:p>
            <a:pPr algn="ctr" eaLnBrk="1" hangingPunct="1">
              <a:defRPr/>
            </a:pPr>
            <a:r>
              <a:rPr lang="pt-BR" sz="4400" b="1" dirty="0">
                <a:solidFill>
                  <a:srgbClr val="0070C0"/>
                </a:solidFill>
                <a:latin typeface="Garamond" panose="02020404030301010803" pitchFamily="18" charset="0"/>
                <a:cs typeface="Arial" charset="0"/>
              </a:rPr>
              <a:t>Companhia das Filhas da Caridade</a:t>
            </a:r>
          </a:p>
        </p:txBody>
      </p:sp>
      <p:sp>
        <p:nvSpPr>
          <p:cNvPr id="18" name="Retângulo 17">
            <a:extLst>
              <a:ext uri="{FF2B5EF4-FFF2-40B4-BE49-F238E27FC236}">
                <a16:creationId xmlns:a16="http://schemas.microsoft.com/office/drawing/2014/main" id="{C0DDD622-4592-4A7E-8DF5-C3CF6EAE2AF1}"/>
              </a:ext>
            </a:extLst>
          </p:cNvPr>
          <p:cNvSpPr/>
          <p:nvPr/>
        </p:nvSpPr>
        <p:spPr>
          <a:xfrm>
            <a:off x="2481609" y="47952"/>
            <a:ext cx="7200900" cy="769441"/>
          </a:xfrm>
          <a:prstGeom prst="rect">
            <a:avLst/>
          </a:prstGeom>
        </p:spPr>
        <p:txBody>
          <a:bodyPr>
            <a:spAutoFit/>
          </a:bodyPr>
          <a:lstStyle/>
          <a:p>
            <a:pPr algn="ctr" eaLnBrk="1" hangingPunct="1">
              <a:defRPr/>
            </a:pPr>
            <a:r>
              <a:rPr lang="pt-BR" sz="4400" b="1" dirty="0">
                <a:solidFill>
                  <a:schemeClr val="bg1"/>
                </a:solidFill>
                <a:latin typeface="Garamond" panose="02020404030301010803" pitchFamily="18" charset="0"/>
                <a:cs typeface="Arial" charset="0"/>
              </a:rPr>
              <a:t>Família Vicentina</a:t>
            </a:r>
          </a:p>
        </p:txBody>
      </p:sp>
    </p:spTree>
    <p:extLst>
      <p:ext uri="{BB962C8B-B14F-4D97-AF65-F5344CB8AC3E}">
        <p14:creationId xmlns:p14="http://schemas.microsoft.com/office/powerpoint/2010/main" val="5906655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2233</Words>
  <Application>Microsoft Office PowerPoint</Application>
  <PresentationFormat>Widescreen</PresentationFormat>
  <Paragraphs>170</Paragraphs>
  <Slides>40</Slides>
  <Notes>4</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40</vt:i4>
      </vt:variant>
    </vt:vector>
  </HeadingPairs>
  <TitlesOfParts>
    <vt:vector size="48" baseType="lpstr">
      <vt:lpstr>Arial</vt:lpstr>
      <vt:lpstr>Calibri</vt:lpstr>
      <vt:lpstr>Calibri Light</vt:lpstr>
      <vt:lpstr>Garamond</vt:lpstr>
      <vt:lpstr>Montserrat</vt:lpstr>
      <vt:lpstr>verdana</vt:lpstr>
      <vt:lpstr>Tema do Office</vt:lpstr>
      <vt:lpstr>1_Tema do Office</vt:lpstr>
      <vt:lpstr>Apresentação do PowerPoint</vt:lpstr>
      <vt:lpstr>Formação Básica 1ª parte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césar custódio da silva</cp:lastModifiedBy>
  <cp:revision>180</cp:revision>
  <dcterms:created xsi:type="dcterms:W3CDTF">2022-08-23T14:33:21Z</dcterms:created>
  <dcterms:modified xsi:type="dcterms:W3CDTF">2024-08-20T18:59:01Z</dcterms:modified>
</cp:coreProperties>
</file>