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2"/>
  </p:notesMasterIdLst>
  <p:sldIdLst>
    <p:sldId id="258" r:id="rId3"/>
    <p:sldId id="685" r:id="rId4"/>
    <p:sldId id="294" r:id="rId5"/>
    <p:sldId id="677" r:id="rId6"/>
    <p:sldId id="623" r:id="rId7"/>
    <p:sldId id="698" r:id="rId8"/>
    <p:sldId id="624" r:id="rId9"/>
    <p:sldId id="734" r:id="rId10"/>
    <p:sldId id="678" r:id="rId11"/>
    <p:sldId id="694" r:id="rId12"/>
    <p:sldId id="625" r:id="rId13"/>
    <p:sldId id="626" r:id="rId14"/>
    <p:sldId id="695" r:id="rId15"/>
    <p:sldId id="627" r:id="rId16"/>
    <p:sldId id="628" r:id="rId17"/>
    <p:sldId id="629" r:id="rId18"/>
    <p:sldId id="696" r:id="rId19"/>
    <p:sldId id="630" r:id="rId20"/>
    <p:sldId id="679" r:id="rId21"/>
    <p:sldId id="631" r:id="rId22"/>
    <p:sldId id="632" r:id="rId23"/>
    <p:sldId id="693" r:id="rId24"/>
    <p:sldId id="633" r:id="rId25"/>
    <p:sldId id="699" r:id="rId26"/>
    <p:sldId id="700" r:id="rId27"/>
    <p:sldId id="701" r:id="rId28"/>
    <p:sldId id="702" r:id="rId29"/>
    <p:sldId id="703" r:id="rId30"/>
    <p:sldId id="704" r:id="rId31"/>
    <p:sldId id="705" r:id="rId32"/>
    <p:sldId id="706" r:id="rId33"/>
    <p:sldId id="707" r:id="rId34"/>
    <p:sldId id="708" r:id="rId35"/>
    <p:sldId id="709" r:id="rId36"/>
    <p:sldId id="710" r:id="rId37"/>
    <p:sldId id="711" r:id="rId38"/>
    <p:sldId id="712" r:id="rId39"/>
    <p:sldId id="713" r:id="rId40"/>
    <p:sldId id="714" r:id="rId41"/>
    <p:sldId id="715" r:id="rId42"/>
    <p:sldId id="716" r:id="rId43"/>
    <p:sldId id="717" r:id="rId44"/>
    <p:sldId id="718" r:id="rId45"/>
    <p:sldId id="719" r:id="rId46"/>
    <p:sldId id="722" r:id="rId47"/>
    <p:sldId id="724" r:id="rId48"/>
    <p:sldId id="725" r:id="rId49"/>
    <p:sldId id="726" r:id="rId50"/>
    <p:sldId id="738" r:id="rId51"/>
    <p:sldId id="727" r:id="rId52"/>
    <p:sldId id="728" r:id="rId53"/>
    <p:sldId id="729" r:id="rId54"/>
    <p:sldId id="730" r:id="rId55"/>
    <p:sldId id="731" r:id="rId56"/>
    <p:sldId id="766" r:id="rId57"/>
    <p:sldId id="767" r:id="rId58"/>
    <p:sldId id="768" r:id="rId59"/>
    <p:sldId id="769" r:id="rId60"/>
    <p:sldId id="622" r:id="rId6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50" autoAdjust="0"/>
    <p:restoredTop sz="94249" autoAdjust="0"/>
  </p:normalViewPr>
  <p:slideViewPr>
    <p:cSldViewPr snapToGrid="0">
      <p:cViewPr varScale="1">
        <p:scale>
          <a:sx n="72" d="100"/>
          <a:sy n="72" d="100"/>
        </p:scale>
        <p:origin x="708" y="66"/>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6AFCD-46DF-4B76-990C-698C333ACC10}" type="datetimeFigureOut">
              <a:rPr lang="pt-BR" smtClean="0"/>
              <a:pPr/>
              <a:t>20/08/2024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31D683-805F-4558-A1F8-9B1123409F06}" type="slidenum">
              <a:rPr lang="pt-BR" smtClean="0"/>
              <a:pPr/>
              <a:t>‹nº›</a:t>
            </a:fld>
            <a:endParaRPr lang="pt-BR"/>
          </a:p>
        </p:txBody>
      </p:sp>
    </p:spTree>
    <p:extLst>
      <p:ext uri="{BB962C8B-B14F-4D97-AF65-F5344CB8AC3E}">
        <p14:creationId xmlns:p14="http://schemas.microsoft.com/office/powerpoint/2010/main" val="2216600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E931D683-805F-4558-A1F8-9B1123409F06}" type="slidenum">
              <a:rPr lang="pt-BR" smtClean="0"/>
              <a:pPr/>
              <a:t>1</a:t>
            </a:fld>
            <a:endParaRPr lang="pt-BR"/>
          </a:p>
        </p:txBody>
      </p:sp>
    </p:spTree>
    <p:extLst>
      <p:ext uri="{BB962C8B-B14F-4D97-AF65-F5344CB8AC3E}">
        <p14:creationId xmlns:p14="http://schemas.microsoft.com/office/powerpoint/2010/main" val="3337376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7CC1DC4E-A6C2-41F2-AAA0-F6053844181F}" type="slidenum">
              <a:rPr lang="pt-BR" smtClean="0"/>
              <a:t>2</a:t>
            </a:fld>
            <a:endParaRPr lang="pt-BR"/>
          </a:p>
        </p:txBody>
      </p:sp>
    </p:spTree>
    <p:extLst>
      <p:ext uri="{BB962C8B-B14F-4D97-AF65-F5344CB8AC3E}">
        <p14:creationId xmlns:p14="http://schemas.microsoft.com/office/powerpoint/2010/main" val="606290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7CC1DC4E-A6C2-41F2-AAA0-F6053844181F}" type="slidenum">
              <a:rPr lang="pt-BR" smtClean="0"/>
              <a:t>10</a:t>
            </a:fld>
            <a:endParaRPr lang="pt-BR"/>
          </a:p>
        </p:txBody>
      </p:sp>
    </p:spTree>
    <p:extLst>
      <p:ext uri="{BB962C8B-B14F-4D97-AF65-F5344CB8AC3E}">
        <p14:creationId xmlns:p14="http://schemas.microsoft.com/office/powerpoint/2010/main" val="1431450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7CC1DC4E-A6C2-41F2-AAA0-F6053844181F}" type="slidenum">
              <a:rPr lang="pt-BR" smtClean="0"/>
              <a:t>13</a:t>
            </a:fld>
            <a:endParaRPr lang="pt-BR"/>
          </a:p>
        </p:txBody>
      </p:sp>
    </p:spTree>
    <p:extLst>
      <p:ext uri="{BB962C8B-B14F-4D97-AF65-F5344CB8AC3E}">
        <p14:creationId xmlns:p14="http://schemas.microsoft.com/office/powerpoint/2010/main" val="3175836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7CC1DC4E-A6C2-41F2-AAA0-F6053844181F}" type="slidenum">
              <a:rPr lang="pt-BR" smtClean="0"/>
              <a:t>17</a:t>
            </a:fld>
            <a:endParaRPr lang="pt-BR"/>
          </a:p>
        </p:txBody>
      </p:sp>
    </p:spTree>
    <p:extLst>
      <p:ext uri="{BB962C8B-B14F-4D97-AF65-F5344CB8AC3E}">
        <p14:creationId xmlns:p14="http://schemas.microsoft.com/office/powerpoint/2010/main" val="4068105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7CC1DC4E-A6C2-41F2-AAA0-F6053844181F}" type="slidenum">
              <a:rPr lang="pt-BR" smtClean="0"/>
              <a:t>22</a:t>
            </a:fld>
            <a:endParaRPr lang="pt-BR"/>
          </a:p>
        </p:txBody>
      </p:sp>
    </p:spTree>
    <p:extLst>
      <p:ext uri="{BB962C8B-B14F-4D97-AF65-F5344CB8AC3E}">
        <p14:creationId xmlns:p14="http://schemas.microsoft.com/office/powerpoint/2010/main" val="1658160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BBD2C0-FC6D-460A-8EFD-F312500ED775}"/>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D13CE73-BD10-4B15-926B-BDB222FC3F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8A4771B5-030E-42D9-9B76-6255847E1131}"/>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5" name="Espaço Reservado para Rodapé 4">
            <a:extLst>
              <a:ext uri="{FF2B5EF4-FFF2-40B4-BE49-F238E27FC236}">
                <a16:creationId xmlns:a16="http://schemas.microsoft.com/office/drawing/2014/main" id="{F088357B-40A3-4C2A-9FD7-A8EA67C9860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2C363DB4-53F1-4C4A-A559-541228CDDD48}"/>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339828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FABB27-6A98-43A6-B7AB-848369A65A5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3BFE070-371A-45B2-973C-1BEF9A937A82}"/>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63587DA-83B3-4427-800F-9F382D59E065}"/>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5" name="Espaço Reservado para Rodapé 4">
            <a:extLst>
              <a:ext uri="{FF2B5EF4-FFF2-40B4-BE49-F238E27FC236}">
                <a16:creationId xmlns:a16="http://schemas.microsoft.com/office/drawing/2014/main" id="{68A03BC6-1802-4853-A9B2-5D78486979E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F70AEFD-B6FD-47BA-8F05-BA27C6773C30}"/>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193284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FDAB268-246C-4BDD-9F3B-FD294615AFD6}"/>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D1C9803-8BAA-4F68-937C-5099F47EE4D0}"/>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4E34698-6E52-4A03-9C90-406CEBE2E182}"/>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5" name="Espaço Reservado para Rodapé 4">
            <a:extLst>
              <a:ext uri="{FF2B5EF4-FFF2-40B4-BE49-F238E27FC236}">
                <a16:creationId xmlns:a16="http://schemas.microsoft.com/office/drawing/2014/main" id="{AC097EA3-CD5F-48CB-BDAE-EAF4B7CE610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05DDE6C-40DC-445C-8F64-221438DBE0FF}"/>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3629108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45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B955E5A3-B527-4968-9543-C04CE1CD0259}"/>
              </a:ext>
            </a:extLst>
          </p:cNvPr>
          <p:cNvSpPr>
            <a:spLocks noGrp="1"/>
          </p:cNvSpPr>
          <p:nvPr>
            <p:ph type="dt" sz="half" idx="10"/>
          </p:nvPr>
        </p:nvSpPr>
        <p:spPr/>
        <p:txBody>
          <a:bodyPr/>
          <a:lstStyle>
            <a:lvl1pPr>
              <a:defRPr/>
            </a:lvl1pPr>
          </a:lstStyle>
          <a:p>
            <a:pPr>
              <a:defRPr/>
            </a:pPr>
            <a:fld id="{5E2278C9-FE54-4FDC-AD7F-1EEF6BF0EF87}" type="datetimeFigureOut">
              <a:rPr lang="pt-BR"/>
              <a:pPr>
                <a:defRPr/>
              </a:pPr>
              <a:t>20/08/2024</a:t>
            </a:fld>
            <a:endParaRPr lang="pt-BR"/>
          </a:p>
        </p:txBody>
      </p:sp>
      <p:sp>
        <p:nvSpPr>
          <p:cNvPr id="5" name="Espaço Reservado para Rodapé 4">
            <a:extLst>
              <a:ext uri="{FF2B5EF4-FFF2-40B4-BE49-F238E27FC236}">
                <a16:creationId xmlns:a16="http://schemas.microsoft.com/office/drawing/2014/main" id="{67CD18E6-6471-4E87-B680-1D7C93959663}"/>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48137336-99E4-4F7C-94D8-7EB461363545}"/>
              </a:ext>
            </a:extLst>
          </p:cNvPr>
          <p:cNvSpPr>
            <a:spLocks noGrp="1"/>
          </p:cNvSpPr>
          <p:nvPr>
            <p:ph type="sldNum" sz="quarter" idx="12"/>
          </p:nvPr>
        </p:nvSpPr>
        <p:spPr/>
        <p:txBody>
          <a:bodyPr/>
          <a:lstStyle>
            <a:lvl1pPr>
              <a:defRPr/>
            </a:lvl1pPr>
          </a:lstStyle>
          <a:p>
            <a:pPr>
              <a:defRPr/>
            </a:pPr>
            <a:fld id="{E6F6C975-6EE4-47CC-9EA3-28B20CD2D213}" type="slidenum">
              <a:rPr lang="pt-BR"/>
              <a:pPr>
                <a:defRPr/>
              </a:pPr>
              <a:t>‹nº›</a:t>
            </a:fld>
            <a:endParaRPr lang="pt-BR"/>
          </a:p>
        </p:txBody>
      </p:sp>
    </p:spTree>
    <p:extLst>
      <p:ext uri="{BB962C8B-B14F-4D97-AF65-F5344CB8AC3E}">
        <p14:creationId xmlns:p14="http://schemas.microsoft.com/office/powerpoint/2010/main" val="318733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6F0AA51-4BC4-4C37-91E5-00AA9871E7B8}"/>
              </a:ext>
            </a:extLst>
          </p:cNvPr>
          <p:cNvSpPr>
            <a:spLocks noGrp="1"/>
          </p:cNvSpPr>
          <p:nvPr>
            <p:ph type="dt" sz="half" idx="10"/>
          </p:nvPr>
        </p:nvSpPr>
        <p:spPr/>
        <p:txBody>
          <a:bodyPr/>
          <a:lstStyle>
            <a:lvl1pPr>
              <a:defRPr/>
            </a:lvl1pPr>
          </a:lstStyle>
          <a:p>
            <a:pPr>
              <a:defRPr/>
            </a:pPr>
            <a:fld id="{32FB7A17-7628-4702-AFF0-303CA693B54D}" type="datetimeFigureOut">
              <a:rPr lang="pt-BR"/>
              <a:pPr>
                <a:defRPr/>
              </a:pPr>
              <a:t>20/08/2024</a:t>
            </a:fld>
            <a:endParaRPr lang="pt-BR"/>
          </a:p>
        </p:txBody>
      </p:sp>
      <p:sp>
        <p:nvSpPr>
          <p:cNvPr id="5" name="Espaço Reservado para Rodapé 4">
            <a:extLst>
              <a:ext uri="{FF2B5EF4-FFF2-40B4-BE49-F238E27FC236}">
                <a16:creationId xmlns:a16="http://schemas.microsoft.com/office/drawing/2014/main" id="{CB2E02A2-5AA7-46D8-8B8D-D3260CD30F4A}"/>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0F4877F7-B858-478C-9470-2B1214CFA5B4}"/>
              </a:ext>
            </a:extLst>
          </p:cNvPr>
          <p:cNvSpPr>
            <a:spLocks noGrp="1"/>
          </p:cNvSpPr>
          <p:nvPr>
            <p:ph type="sldNum" sz="quarter" idx="12"/>
          </p:nvPr>
        </p:nvSpPr>
        <p:spPr/>
        <p:txBody>
          <a:bodyPr/>
          <a:lstStyle>
            <a:lvl1pPr>
              <a:defRPr/>
            </a:lvl1pPr>
          </a:lstStyle>
          <a:p>
            <a:pPr>
              <a:defRPr/>
            </a:pPr>
            <a:fld id="{95211A35-8F5D-4ED9-BDE8-1FE5CFB47421}" type="slidenum">
              <a:rPr lang="pt-BR"/>
              <a:pPr>
                <a:defRPr/>
              </a:pPr>
              <a:t>‹nº›</a:t>
            </a:fld>
            <a:endParaRPr lang="pt-BR"/>
          </a:p>
        </p:txBody>
      </p:sp>
    </p:spTree>
    <p:extLst>
      <p:ext uri="{BB962C8B-B14F-4D97-AF65-F5344CB8AC3E}">
        <p14:creationId xmlns:p14="http://schemas.microsoft.com/office/powerpoint/2010/main" val="1854976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40"/>
            <a:ext cx="10515600" cy="2852737"/>
          </a:xfrm>
        </p:spPr>
        <p:txBody>
          <a:bodyPr anchor="b"/>
          <a:lstStyle>
            <a:lvl1pPr>
              <a:defRPr sz="4500"/>
            </a:lvl1pPr>
          </a:lstStyle>
          <a:p>
            <a:r>
              <a:rPr lang="pt-BR"/>
              <a:t>Clique para editar o título Mestre</a:t>
            </a:r>
          </a:p>
        </p:txBody>
      </p:sp>
      <p:sp>
        <p:nvSpPr>
          <p:cNvPr id="3" name="Espaço Reservado para Texto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7F3E36AB-6414-406C-B405-ADA0DBE98442}"/>
              </a:ext>
            </a:extLst>
          </p:cNvPr>
          <p:cNvSpPr>
            <a:spLocks noGrp="1"/>
          </p:cNvSpPr>
          <p:nvPr>
            <p:ph type="dt" sz="half" idx="10"/>
          </p:nvPr>
        </p:nvSpPr>
        <p:spPr/>
        <p:txBody>
          <a:bodyPr/>
          <a:lstStyle>
            <a:lvl1pPr>
              <a:defRPr/>
            </a:lvl1pPr>
          </a:lstStyle>
          <a:p>
            <a:pPr>
              <a:defRPr/>
            </a:pPr>
            <a:fld id="{A7C28FA3-00FE-4304-8EE2-47251ACB14D1}" type="datetimeFigureOut">
              <a:rPr lang="pt-BR"/>
              <a:pPr>
                <a:defRPr/>
              </a:pPr>
              <a:t>20/08/2024</a:t>
            </a:fld>
            <a:endParaRPr lang="pt-BR"/>
          </a:p>
        </p:txBody>
      </p:sp>
      <p:sp>
        <p:nvSpPr>
          <p:cNvPr id="5" name="Espaço Reservado para Rodapé 4">
            <a:extLst>
              <a:ext uri="{FF2B5EF4-FFF2-40B4-BE49-F238E27FC236}">
                <a16:creationId xmlns:a16="http://schemas.microsoft.com/office/drawing/2014/main" id="{F7DBB47E-400D-4A76-AF5B-5A9DFD5C3A0D}"/>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509C0A4D-C5F7-433B-B33A-FBB0908FC188}"/>
              </a:ext>
            </a:extLst>
          </p:cNvPr>
          <p:cNvSpPr>
            <a:spLocks noGrp="1"/>
          </p:cNvSpPr>
          <p:nvPr>
            <p:ph type="sldNum" sz="quarter" idx="12"/>
          </p:nvPr>
        </p:nvSpPr>
        <p:spPr/>
        <p:txBody>
          <a:bodyPr/>
          <a:lstStyle>
            <a:lvl1pPr>
              <a:defRPr/>
            </a:lvl1pPr>
          </a:lstStyle>
          <a:p>
            <a:pPr>
              <a:defRPr/>
            </a:pPr>
            <a:fld id="{C09E7D06-44A9-4438-93B6-E202845CD2D8}" type="slidenum">
              <a:rPr lang="pt-BR"/>
              <a:pPr>
                <a:defRPr/>
              </a:pPr>
              <a:t>‹nº›</a:t>
            </a:fld>
            <a:endParaRPr lang="pt-BR"/>
          </a:p>
        </p:txBody>
      </p:sp>
    </p:spTree>
    <p:extLst>
      <p:ext uri="{BB962C8B-B14F-4D97-AF65-F5344CB8AC3E}">
        <p14:creationId xmlns:p14="http://schemas.microsoft.com/office/powerpoint/2010/main" val="4026772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a:extLst>
              <a:ext uri="{FF2B5EF4-FFF2-40B4-BE49-F238E27FC236}">
                <a16:creationId xmlns:a16="http://schemas.microsoft.com/office/drawing/2014/main" id="{712AEBD4-07A5-4445-A138-9DF03A2A25F2}"/>
              </a:ext>
            </a:extLst>
          </p:cNvPr>
          <p:cNvSpPr>
            <a:spLocks noGrp="1"/>
          </p:cNvSpPr>
          <p:nvPr>
            <p:ph type="dt" sz="half" idx="10"/>
          </p:nvPr>
        </p:nvSpPr>
        <p:spPr/>
        <p:txBody>
          <a:bodyPr/>
          <a:lstStyle>
            <a:lvl1pPr>
              <a:defRPr/>
            </a:lvl1pPr>
          </a:lstStyle>
          <a:p>
            <a:pPr>
              <a:defRPr/>
            </a:pPr>
            <a:fld id="{F14B238F-3697-4537-8A37-BA26ED21D499}" type="datetimeFigureOut">
              <a:rPr lang="pt-BR"/>
              <a:pPr>
                <a:defRPr/>
              </a:pPr>
              <a:t>20/08/2024</a:t>
            </a:fld>
            <a:endParaRPr lang="pt-BR"/>
          </a:p>
        </p:txBody>
      </p:sp>
      <p:sp>
        <p:nvSpPr>
          <p:cNvPr id="6" name="Espaço Reservado para Rodapé 4">
            <a:extLst>
              <a:ext uri="{FF2B5EF4-FFF2-40B4-BE49-F238E27FC236}">
                <a16:creationId xmlns:a16="http://schemas.microsoft.com/office/drawing/2014/main" id="{E6AFCAFC-A091-4749-AD57-E5DA47A8FECB}"/>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1C97D1A7-0F20-404E-B99A-C7A44E7A6E21}"/>
              </a:ext>
            </a:extLst>
          </p:cNvPr>
          <p:cNvSpPr>
            <a:spLocks noGrp="1"/>
          </p:cNvSpPr>
          <p:nvPr>
            <p:ph type="sldNum" sz="quarter" idx="12"/>
          </p:nvPr>
        </p:nvSpPr>
        <p:spPr/>
        <p:txBody>
          <a:bodyPr/>
          <a:lstStyle>
            <a:lvl1pPr>
              <a:defRPr/>
            </a:lvl1pPr>
          </a:lstStyle>
          <a:p>
            <a:pPr>
              <a:defRPr/>
            </a:pPr>
            <a:fld id="{AD772742-B896-42EE-9D0D-45E646945C31}" type="slidenum">
              <a:rPr lang="pt-BR"/>
              <a:pPr>
                <a:defRPr/>
              </a:pPr>
              <a:t>‹nº›</a:t>
            </a:fld>
            <a:endParaRPr lang="pt-BR"/>
          </a:p>
        </p:txBody>
      </p:sp>
    </p:spTree>
    <p:extLst>
      <p:ext uri="{BB962C8B-B14F-4D97-AF65-F5344CB8AC3E}">
        <p14:creationId xmlns:p14="http://schemas.microsoft.com/office/powerpoint/2010/main" val="926516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7"/>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Espaço Reservado para Conteúdo 3"/>
          <p:cNvSpPr>
            <a:spLocks noGrp="1"/>
          </p:cNvSpPr>
          <p:nvPr>
            <p:ph sz="half" idx="2"/>
          </p:nvPr>
        </p:nvSpPr>
        <p:spPr>
          <a:xfrm>
            <a:off x="839789"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Espaço Reservado para Conteúdo 5"/>
          <p:cNvSpPr>
            <a:spLocks noGrp="1"/>
          </p:cNvSpPr>
          <p:nvPr>
            <p:ph sz="quarter" idx="4"/>
          </p:nvPr>
        </p:nvSpPr>
        <p:spPr>
          <a:xfrm>
            <a:off x="6172201"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a:extLst>
              <a:ext uri="{FF2B5EF4-FFF2-40B4-BE49-F238E27FC236}">
                <a16:creationId xmlns:a16="http://schemas.microsoft.com/office/drawing/2014/main" id="{15A86229-4BF7-4825-912A-80E709E4776E}"/>
              </a:ext>
            </a:extLst>
          </p:cNvPr>
          <p:cNvSpPr>
            <a:spLocks noGrp="1"/>
          </p:cNvSpPr>
          <p:nvPr>
            <p:ph type="dt" sz="half" idx="10"/>
          </p:nvPr>
        </p:nvSpPr>
        <p:spPr/>
        <p:txBody>
          <a:bodyPr/>
          <a:lstStyle>
            <a:lvl1pPr>
              <a:defRPr/>
            </a:lvl1pPr>
          </a:lstStyle>
          <a:p>
            <a:pPr>
              <a:defRPr/>
            </a:pPr>
            <a:fld id="{E436C2B3-3949-44E2-BCCB-9637F17EEEF7}" type="datetimeFigureOut">
              <a:rPr lang="pt-BR"/>
              <a:pPr>
                <a:defRPr/>
              </a:pPr>
              <a:t>20/08/2024</a:t>
            </a:fld>
            <a:endParaRPr lang="pt-BR"/>
          </a:p>
        </p:txBody>
      </p:sp>
      <p:sp>
        <p:nvSpPr>
          <p:cNvPr id="8" name="Espaço Reservado para Rodapé 4">
            <a:extLst>
              <a:ext uri="{FF2B5EF4-FFF2-40B4-BE49-F238E27FC236}">
                <a16:creationId xmlns:a16="http://schemas.microsoft.com/office/drawing/2014/main" id="{6605006E-8424-4A97-9805-9F820029CF7B}"/>
              </a:ext>
            </a:extLst>
          </p:cNvPr>
          <p:cNvSpPr>
            <a:spLocks noGrp="1"/>
          </p:cNvSpPr>
          <p:nvPr>
            <p:ph type="ftr" sz="quarter" idx="11"/>
          </p:nvPr>
        </p:nvSpPr>
        <p:spPr/>
        <p:txBody>
          <a:bodyPr/>
          <a:lstStyle>
            <a:lvl1pPr>
              <a:defRPr/>
            </a:lvl1pPr>
          </a:lstStyle>
          <a:p>
            <a:pPr>
              <a:defRPr/>
            </a:pPr>
            <a:endParaRPr lang="pt-BR"/>
          </a:p>
        </p:txBody>
      </p:sp>
      <p:sp>
        <p:nvSpPr>
          <p:cNvPr id="9" name="Espaço Reservado para Número de Slide 5">
            <a:extLst>
              <a:ext uri="{FF2B5EF4-FFF2-40B4-BE49-F238E27FC236}">
                <a16:creationId xmlns:a16="http://schemas.microsoft.com/office/drawing/2014/main" id="{AE8FB62A-B0EF-4D4A-AEDB-6CC83FA92DF8}"/>
              </a:ext>
            </a:extLst>
          </p:cNvPr>
          <p:cNvSpPr>
            <a:spLocks noGrp="1"/>
          </p:cNvSpPr>
          <p:nvPr>
            <p:ph type="sldNum" sz="quarter" idx="12"/>
          </p:nvPr>
        </p:nvSpPr>
        <p:spPr/>
        <p:txBody>
          <a:bodyPr/>
          <a:lstStyle>
            <a:lvl1pPr>
              <a:defRPr/>
            </a:lvl1pPr>
          </a:lstStyle>
          <a:p>
            <a:pPr>
              <a:defRPr/>
            </a:pPr>
            <a:fld id="{35411970-2D3D-46D7-89FE-404A595FC6C4}" type="slidenum">
              <a:rPr lang="pt-BR"/>
              <a:pPr>
                <a:defRPr/>
              </a:pPr>
              <a:t>‹nº›</a:t>
            </a:fld>
            <a:endParaRPr lang="pt-BR"/>
          </a:p>
        </p:txBody>
      </p:sp>
    </p:spTree>
    <p:extLst>
      <p:ext uri="{BB962C8B-B14F-4D97-AF65-F5344CB8AC3E}">
        <p14:creationId xmlns:p14="http://schemas.microsoft.com/office/powerpoint/2010/main" val="1583558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3">
            <a:extLst>
              <a:ext uri="{FF2B5EF4-FFF2-40B4-BE49-F238E27FC236}">
                <a16:creationId xmlns:a16="http://schemas.microsoft.com/office/drawing/2014/main" id="{A44572CE-9000-46D0-BC23-DC4635C90652}"/>
              </a:ext>
            </a:extLst>
          </p:cNvPr>
          <p:cNvSpPr>
            <a:spLocks noGrp="1"/>
          </p:cNvSpPr>
          <p:nvPr>
            <p:ph type="dt" sz="half" idx="10"/>
          </p:nvPr>
        </p:nvSpPr>
        <p:spPr/>
        <p:txBody>
          <a:bodyPr/>
          <a:lstStyle>
            <a:lvl1pPr>
              <a:defRPr/>
            </a:lvl1pPr>
          </a:lstStyle>
          <a:p>
            <a:pPr>
              <a:defRPr/>
            </a:pPr>
            <a:fld id="{BDC10B8B-082D-4055-A47C-B83E37DC9085}" type="datetimeFigureOut">
              <a:rPr lang="pt-BR"/>
              <a:pPr>
                <a:defRPr/>
              </a:pPr>
              <a:t>20/08/2024</a:t>
            </a:fld>
            <a:endParaRPr lang="pt-BR"/>
          </a:p>
        </p:txBody>
      </p:sp>
      <p:sp>
        <p:nvSpPr>
          <p:cNvPr id="4" name="Espaço Reservado para Rodapé 4">
            <a:extLst>
              <a:ext uri="{FF2B5EF4-FFF2-40B4-BE49-F238E27FC236}">
                <a16:creationId xmlns:a16="http://schemas.microsoft.com/office/drawing/2014/main" id="{9534B732-81CD-43EC-BDA3-1374C3CBDF9F}"/>
              </a:ext>
            </a:extLst>
          </p:cNvPr>
          <p:cNvSpPr>
            <a:spLocks noGrp="1"/>
          </p:cNvSpPr>
          <p:nvPr>
            <p:ph type="ftr" sz="quarter" idx="11"/>
          </p:nvPr>
        </p:nvSpPr>
        <p:spPr/>
        <p:txBody>
          <a:bodyPr/>
          <a:lstStyle>
            <a:lvl1pPr>
              <a:defRPr/>
            </a:lvl1pPr>
          </a:lstStyle>
          <a:p>
            <a:pPr>
              <a:defRPr/>
            </a:pPr>
            <a:endParaRPr lang="pt-BR"/>
          </a:p>
        </p:txBody>
      </p:sp>
      <p:sp>
        <p:nvSpPr>
          <p:cNvPr id="5" name="Espaço Reservado para Número de Slide 5">
            <a:extLst>
              <a:ext uri="{FF2B5EF4-FFF2-40B4-BE49-F238E27FC236}">
                <a16:creationId xmlns:a16="http://schemas.microsoft.com/office/drawing/2014/main" id="{7D2EADE1-DE25-4D02-BD28-515D7E889714}"/>
              </a:ext>
            </a:extLst>
          </p:cNvPr>
          <p:cNvSpPr>
            <a:spLocks noGrp="1"/>
          </p:cNvSpPr>
          <p:nvPr>
            <p:ph type="sldNum" sz="quarter" idx="12"/>
          </p:nvPr>
        </p:nvSpPr>
        <p:spPr/>
        <p:txBody>
          <a:bodyPr/>
          <a:lstStyle>
            <a:lvl1pPr>
              <a:defRPr/>
            </a:lvl1pPr>
          </a:lstStyle>
          <a:p>
            <a:pPr>
              <a:defRPr/>
            </a:pPr>
            <a:fld id="{60834B86-E989-445C-AB42-5C97E4DF77DB}" type="slidenum">
              <a:rPr lang="pt-BR"/>
              <a:pPr>
                <a:defRPr/>
              </a:pPr>
              <a:t>‹nº›</a:t>
            </a:fld>
            <a:endParaRPr lang="pt-BR"/>
          </a:p>
        </p:txBody>
      </p:sp>
    </p:spTree>
    <p:extLst>
      <p:ext uri="{BB962C8B-B14F-4D97-AF65-F5344CB8AC3E}">
        <p14:creationId xmlns:p14="http://schemas.microsoft.com/office/powerpoint/2010/main" val="24526718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a:extLst>
              <a:ext uri="{FF2B5EF4-FFF2-40B4-BE49-F238E27FC236}">
                <a16:creationId xmlns:a16="http://schemas.microsoft.com/office/drawing/2014/main" id="{B4B1966D-678B-4ED8-A20C-C83FC7C3B5D2}"/>
              </a:ext>
            </a:extLst>
          </p:cNvPr>
          <p:cNvSpPr>
            <a:spLocks noGrp="1"/>
          </p:cNvSpPr>
          <p:nvPr>
            <p:ph type="dt" sz="half" idx="10"/>
          </p:nvPr>
        </p:nvSpPr>
        <p:spPr/>
        <p:txBody>
          <a:bodyPr/>
          <a:lstStyle>
            <a:lvl1pPr>
              <a:defRPr/>
            </a:lvl1pPr>
          </a:lstStyle>
          <a:p>
            <a:pPr>
              <a:defRPr/>
            </a:pPr>
            <a:fld id="{D35EC54F-F2C3-40DB-8F57-0660B1358569}" type="datetimeFigureOut">
              <a:rPr lang="pt-BR"/>
              <a:pPr>
                <a:defRPr/>
              </a:pPr>
              <a:t>20/08/2024</a:t>
            </a:fld>
            <a:endParaRPr lang="pt-BR"/>
          </a:p>
        </p:txBody>
      </p:sp>
      <p:sp>
        <p:nvSpPr>
          <p:cNvPr id="3" name="Espaço Reservado para Rodapé 4">
            <a:extLst>
              <a:ext uri="{FF2B5EF4-FFF2-40B4-BE49-F238E27FC236}">
                <a16:creationId xmlns:a16="http://schemas.microsoft.com/office/drawing/2014/main" id="{6E40B2CE-02A3-496E-8D55-3C0444CFAC23}"/>
              </a:ext>
            </a:extLst>
          </p:cNvPr>
          <p:cNvSpPr>
            <a:spLocks noGrp="1"/>
          </p:cNvSpPr>
          <p:nvPr>
            <p:ph type="ftr" sz="quarter" idx="11"/>
          </p:nvPr>
        </p:nvSpPr>
        <p:spPr/>
        <p:txBody>
          <a:bodyPr/>
          <a:lstStyle>
            <a:lvl1pPr>
              <a:defRPr/>
            </a:lvl1pPr>
          </a:lstStyle>
          <a:p>
            <a:pPr>
              <a:defRPr/>
            </a:pPr>
            <a:endParaRPr lang="pt-BR"/>
          </a:p>
        </p:txBody>
      </p:sp>
      <p:sp>
        <p:nvSpPr>
          <p:cNvPr id="4" name="Espaço Reservado para Número de Slide 5">
            <a:extLst>
              <a:ext uri="{FF2B5EF4-FFF2-40B4-BE49-F238E27FC236}">
                <a16:creationId xmlns:a16="http://schemas.microsoft.com/office/drawing/2014/main" id="{6ED84A4E-5699-40B9-8289-63E795AE20D4}"/>
              </a:ext>
            </a:extLst>
          </p:cNvPr>
          <p:cNvSpPr>
            <a:spLocks noGrp="1"/>
          </p:cNvSpPr>
          <p:nvPr>
            <p:ph type="sldNum" sz="quarter" idx="12"/>
          </p:nvPr>
        </p:nvSpPr>
        <p:spPr/>
        <p:txBody>
          <a:bodyPr/>
          <a:lstStyle>
            <a:lvl1pPr>
              <a:defRPr/>
            </a:lvl1pPr>
          </a:lstStyle>
          <a:p>
            <a:pPr>
              <a:defRPr/>
            </a:pPr>
            <a:fld id="{8DF20333-1582-4FC2-B010-9BF8C46819AD}" type="slidenum">
              <a:rPr lang="pt-BR"/>
              <a:pPr>
                <a:defRPr/>
              </a:pPr>
              <a:t>‹nº›</a:t>
            </a:fld>
            <a:endParaRPr lang="pt-BR"/>
          </a:p>
        </p:txBody>
      </p:sp>
    </p:spTree>
    <p:extLst>
      <p:ext uri="{BB962C8B-B14F-4D97-AF65-F5344CB8AC3E}">
        <p14:creationId xmlns:p14="http://schemas.microsoft.com/office/powerpoint/2010/main" val="1886077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2400"/>
            </a:lvl1pPr>
          </a:lstStyle>
          <a:p>
            <a:r>
              <a:rPr lang="pt-BR"/>
              <a:t>Clique para editar o título Mestre</a:t>
            </a:r>
          </a:p>
        </p:txBody>
      </p:sp>
      <p:sp>
        <p:nvSpPr>
          <p:cNvPr id="3" name="Espaço Reservado para Conteúdo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Espaço Reservado para Data 3">
            <a:extLst>
              <a:ext uri="{FF2B5EF4-FFF2-40B4-BE49-F238E27FC236}">
                <a16:creationId xmlns:a16="http://schemas.microsoft.com/office/drawing/2014/main" id="{4C7A6F81-014C-497E-94CF-85ACA8BFEA9D}"/>
              </a:ext>
            </a:extLst>
          </p:cNvPr>
          <p:cNvSpPr>
            <a:spLocks noGrp="1"/>
          </p:cNvSpPr>
          <p:nvPr>
            <p:ph type="dt" sz="half" idx="10"/>
          </p:nvPr>
        </p:nvSpPr>
        <p:spPr/>
        <p:txBody>
          <a:bodyPr/>
          <a:lstStyle>
            <a:lvl1pPr>
              <a:defRPr/>
            </a:lvl1pPr>
          </a:lstStyle>
          <a:p>
            <a:pPr>
              <a:defRPr/>
            </a:pPr>
            <a:fld id="{18211E4C-80AF-4E95-9C63-09D496256FAC}" type="datetimeFigureOut">
              <a:rPr lang="pt-BR"/>
              <a:pPr>
                <a:defRPr/>
              </a:pPr>
              <a:t>20/08/2024</a:t>
            </a:fld>
            <a:endParaRPr lang="pt-BR"/>
          </a:p>
        </p:txBody>
      </p:sp>
      <p:sp>
        <p:nvSpPr>
          <p:cNvPr id="6" name="Espaço Reservado para Rodapé 4">
            <a:extLst>
              <a:ext uri="{FF2B5EF4-FFF2-40B4-BE49-F238E27FC236}">
                <a16:creationId xmlns:a16="http://schemas.microsoft.com/office/drawing/2014/main" id="{CCF2811C-E6F1-4220-8865-B19591C1E24D}"/>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5CC0F1F3-5A9C-444E-9B95-A3AEF1174F24}"/>
              </a:ext>
            </a:extLst>
          </p:cNvPr>
          <p:cNvSpPr>
            <a:spLocks noGrp="1"/>
          </p:cNvSpPr>
          <p:nvPr>
            <p:ph type="sldNum" sz="quarter" idx="12"/>
          </p:nvPr>
        </p:nvSpPr>
        <p:spPr/>
        <p:txBody>
          <a:bodyPr/>
          <a:lstStyle>
            <a:lvl1pPr>
              <a:defRPr/>
            </a:lvl1pPr>
          </a:lstStyle>
          <a:p>
            <a:pPr>
              <a:defRPr/>
            </a:pPr>
            <a:fld id="{855C4DB9-956B-49A6-BFD7-B0AAF60E8AF8}" type="slidenum">
              <a:rPr lang="pt-BR"/>
              <a:pPr>
                <a:defRPr/>
              </a:pPr>
              <a:t>‹nº›</a:t>
            </a:fld>
            <a:endParaRPr lang="pt-BR"/>
          </a:p>
        </p:txBody>
      </p:sp>
    </p:spTree>
    <p:extLst>
      <p:ext uri="{BB962C8B-B14F-4D97-AF65-F5344CB8AC3E}">
        <p14:creationId xmlns:p14="http://schemas.microsoft.com/office/powerpoint/2010/main" val="206366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EFE6FA-F2E2-4644-992C-3BF79D2ADC6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CB4FCBD-EF52-4668-9595-67911CB1F145}"/>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EAD75E6-3B66-4BB9-8DAA-29164BDFD1E4}"/>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5" name="Espaço Reservado para Rodapé 4">
            <a:extLst>
              <a:ext uri="{FF2B5EF4-FFF2-40B4-BE49-F238E27FC236}">
                <a16:creationId xmlns:a16="http://schemas.microsoft.com/office/drawing/2014/main" id="{7F28C8AA-6B16-469A-8990-65ED7939009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9B02DD33-911B-4F73-85AA-605655BBABCB}"/>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3906915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2400"/>
            </a:lvl1pPr>
          </a:lstStyle>
          <a:p>
            <a:r>
              <a:rPr lang="pt-BR"/>
              <a:t>Clique para editar o título Mestre</a:t>
            </a:r>
          </a:p>
        </p:txBody>
      </p:sp>
      <p:sp>
        <p:nvSpPr>
          <p:cNvPr id="3" name="Espaço Reservado para Imagem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t-BR" noProof="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Espaço Reservado para Data 3">
            <a:extLst>
              <a:ext uri="{FF2B5EF4-FFF2-40B4-BE49-F238E27FC236}">
                <a16:creationId xmlns:a16="http://schemas.microsoft.com/office/drawing/2014/main" id="{912A4EC2-E854-4B2A-86FB-1B7856CD9470}"/>
              </a:ext>
            </a:extLst>
          </p:cNvPr>
          <p:cNvSpPr>
            <a:spLocks noGrp="1"/>
          </p:cNvSpPr>
          <p:nvPr>
            <p:ph type="dt" sz="half" idx="10"/>
          </p:nvPr>
        </p:nvSpPr>
        <p:spPr/>
        <p:txBody>
          <a:bodyPr/>
          <a:lstStyle>
            <a:lvl1pPr>
              <a:defRPr/>
            </a:lvl1pPr>
          </a:lstStyle>
          <a:p>
            <a:pPr>
              <a:defRPr/>
            </a:pPr>
            <a:fld id="{4064EBE4-A7EA-4EDA-87A1-E5005AA6BC77}" type="datetimeFigureOut">
              <a:rPr lang="pt-BR"/>
              <a:pPr>
                <a:defRPr/>
              </a:pPr>
              <a:t>20/08/2024</a:t>
            </a:fld>
            <a:endParaRPr lang="pt-BR"/>
          </a:p>
        </p:txBody>
      </p:sp>
      <p:sp>
        <p:nvSpPr>
          <p:cNvPr id="6" name="Espaço Reservado para Rodapé 4">
            <a:extLst>
              <a:ext uri="{FF2B5EF4-FFF2-40B4-BE49-F238E27FC236}">
                <a16:creationId xmlns:a16="http://schemas.microsoft.com/office/drawing/2014/main" id="{62512FC6-9396-4802-A562-2CC877EEED97}"/>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DCF9F1AF-2926-4C13-AF6A-1D05966D3B3D}"/>
              </a:ext>
            </a:extLst>
          </p:cNvPr>
          <p:cNvSpPr>
            <a:spLocks noGrp="1"/>
          </p:cNvSpPr>
          <p:nvPr>
            <p:ph type="sldNum" sz="quarter" idx="12"/>
          </p:nvPr>
        </p:nvSpPr>
        <p:spPr/>
        <p:txBody>
          <a:bodyPr/>
          <a:lstStyle>
            <a:lvl1pPr>
              <a:defRPr/>
            </a:lvl1pPr>
          </a:lstStyle>
          <a:p>
            <a:pPr>
              <a:defRPr/>
            </a:pPr>
            <a:fld id="{64241233-8C46-44F7-BE1F-2C29E69E428F}" type="slidenum">
              <a:rPr lang="pt-BR"/>
              <a:pPr>
                <a:defRPr/>
              </a:pPr>
              <a:t>‹nº›</a:t>
            </a:fld>
            <a:endParaRPr lang="pt-BR"/>
          </a:p>
        </p:txBody>
      </p:sp>
    </p:spTree>
    <p:extLst>
      <p:ext uri="{BB962C8B-B14F-4D97-AF65-F5344CB8AC3E}">
        <p14:creationId xmlns:p14="http://schemas.microsoft.com/office/powerpoint/2010/main" val="32100432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9059B64-B322-4DCE-9797-EE5A43E70BC7}"/>
              </a:ext>
            </a:extLst>
          </p:cNvPr>
          <p:cNvSpPr>
            <a:spLocks noGrp="1"/>
          </p:cNvSpPr>
          <p:nvPr>
            <p:ph type="dt" sz="half" idx="10"/>
          </p:nvPr>
        </p:nvSpPr>
        <p:spPr/>
        <p:txBody>
          <a:bodyPr/>
          <a:lstStyle>
            <a:lvl1pPr>
              <a:defRPr/>
            </a:lvl1pPr>
          </a:lstStyle>
          <a:p>
            <a:pPr>
              <a:defRPr/>
            </a:pPr>
            <a:fld id="{B4E07059-4D63-4753-9B75-71A54F425A92}" type="datetimeFigureOut">
              <a:rPr lang="pt-BR"/>
              <a:pPr>
                <a:defRPr/>
              </a:pPr>
              <a:t>20/08/2024</a:t>
            </a:fld>
            <a:endParaRPr lang="pt-BR"/>
          </a:p>
        </p:txBody>
      </p:sp>
      <p:sp>
        <p:nvSpPr>
          <p:cNvPr id="5" name="Espaço Reservado para Rodapé 4">
            <a:extLst>
              <a:ext uri="{FF2B5EF4-FFF2-40B4-BE49-F238E27FC236}">
                <a16:creationId xmlns:a16="http://schemas.microsoft.com/office/drawing/2014/main" id="{B4A0EAF7-2213-4C4F-AB5B-47BF18D4CA1A}"/>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C22B40EA-37B3-4164-8F68-7C4E54B7DC02}"/>
              </a:ext>
            </a:extLst>
          </p:cNvPr>
          <p:cNvSpPr>
            <a:spLocks noGrp="1"/>
          </p:cNvSpPr>
          <p:nvPr>
            <p:ph type="sldNum" sz="quarter" idx="12"/>
          </p:nvPr>
        </p:nvSpPr>
        <p:spPr/>
        <p:txBody>
          <a:bodyPr/>
          <a:lstStyle>
            <a:lvl1pPr>
              <a:defRPr/>
            </a:lvl1pPr>
          </a:lstStyle>
          <a:p>
            <a:pPr>
              <a:defRPr/>
            </a:pPr>
            <a:fld id="{452086B1-46B4-45D0-858C-27FAA78CD86B}" type="slidenum">
              <a:rPr lang="pt-BR"/>
              <a:pPr>
                <a:defRPr/>
              </a:pPr>
              <a:t>‹nº›</a:t>
            </a:fld>
            <a:endParaRPr lang="pt-BR"/>
          </a:p>
        </p:txBody>
      </p:sp>
    </p:spTree>
    <p:extLst>
      <p:ext uri="{BB962C8B-B14F-4D97-AF65-F5344CB8AC3E}">
        <p14:creationId xmlns:p14="http://schemas.microsoft.com/office/powerpoint/2010/main" val="3590373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1"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1"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894B2D06-01D3-414A-8BD1-1ECB33CF65F0}"/>
              </a:ext>
            </a:extLst>
          </p:cNvPr>
          <p:cNvSpPr>
            <a:spLocks noGrp="1"/>
          </p:cNvSpPr>
          <p:nvPr>
            <p:ph type="dt" sz="half" idx="10"/>
          </p:nvPr>
        </p:nvSpPr>
        <p:spPr/>
        <p:txBody>
          <a:bodyPr/>
          <a:lstStyle>
            <a:lvl1pPr>
              <a:defRPr/>
            </a:lvl1pPr>
          </a:lstStyle>
          <a:p>
            <a:pPr>
              <a:defRPr/>
            </a:pPr>
            <a:fld id="{A00FF5A4-8857-41C6-AD04-0DED60724D4B}" type="datetimeFigureOut">
              <a:rPr lang="pt-BR"/>
              <a:pPr>
                <a:defRPr/>
              </a:pPr>
              <a:t>20/08/2024</a:t>
            </a:fld>
            <a:endParaRPr lang="pt-BR"/>
          </a:p>
        </p:txBody>
      </p:sp>
      <p:sp>
        <p:nvSpPr>
          <p:cNvPr id="5" name="Espaço Reservado para Rodapé 4">
            <a:extLst>
              <a:ext uri="{FF2B5EF4-FFF2-40B4-BE49-F238E27FC236}">
                <a16:creationId xmlns:a16="http://schemas.microsoft.com/office/drawing/2014/main" id="{F955511F-930A-4A8F-A5FE-AA7BAB8C24B9}"/>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3857F1A8-8035-4561-BD16-D7379FF567AA}"/>
              </a:ext>
            </a:extLst>
          </p:cNvPr>
          <p:cNvSpPr>
            <a:spLocks noGrp="1"/>
          </p:cNvSpPr>
          <p:nvPr>
            <p:ph type="sldNum" sz="quarter" idx="12"/>
          </p:nvPr>
        </p:nvSpPr>
        <p:spPr/>
        <p:txBody>
          <a:bodyPr/>
          <a:lstStyle>
            <a:lvl1pPr>
              <a:defRPr/>
            </a:lvl1pPr>
          </a:lstStyle>
          <a:p>
            <a:pPr>
              <a:defRPr/>
            </a:pPr>
            <a:fld id="{C77174C1-F1C4-42B3-8ADE-1AE65710F180}" type="slidenum">
              <a:rPr lang="pt-BR"/>
              <a:pPr>
                <a:defRPr/>
              </a:pPr>
              <a:t>‹nº›</a:t>
            </a:fld>
            <a:endParaRPr lang="pt-BR"/>
          </a:p>
        </p:txBody>
      </p:sp>
    </p:spTree>
    <p:extLst>
      <p:ext uri="{BB962C8B-B14F-4D97-AF65-F5344CB8AC3E}">
        <p14:creationId xmlns:p14="http://schemas.microsoft.com/office/powerpoint/2010/main" val="30870916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Imagem ou gráfic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72936" y="64679"/>
            <a:ext cx="11617291" cy="6316651"/>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t-BR" noProof="0" dirty="0"/>
          </a:p>
        </p:txBody>
      </p:sp>
    </p:spTree>
    <p:extLst>
      <p:ext uri="{BB962C8B-B14F-4D97-AF65-F5344CB8AC3E}">
        <p14:creationId xmlns:p14="http://schemas.microsoft.com/office/powerpoint/2010/main" val="2258561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D59CD-9586-4B13-909C-ED950829FCC6}"/>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2D0714F5-1DD0-490D-AC51-2F5B1552D0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ED98CA95-99CA-4F52-8346-7491606A8466}"/>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5" name="Espaço Reservado para Rodapé 4">
            <a:extLst>
              <a:ext uri="{FF2B5EF4-FFF2-40B4-BE49-F238E27FC236}">
                <a16:creationId xmlns:a16="http://schemas.microsoft.com/office/drawing/2014/main" id="{3F39E06F-E225-420E-94B2-F65D5B96B1C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4FE1C59A-B848-446B-88A1-007F7F7A664D}"/>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356676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9C5FB0-405A-436A-9A08-CC452E035B72}"/>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70ADE73-6A6A-48F4-8161-0A60D74131D0}"/>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148E9DEE-FCD0-46F0-9AC4-7C0D7CAB7239}"/>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DF59034-D1E8-44ED-B179-0359F2275A6A}"/>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6" name="Espaço Reservado para Rodapé 5">
            <a:extLst>
              <a:ext uri="{FF2B5EF4-FFF2-40B4-BE49-F238E27FC236}">
                <a16:creationId xmlns:a16="http://schemas.microsoft.com/office/drawing/2014/main" id="{B079A953-39CC-4E47-B0E0-B6554E19D0B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D23F7F68-F463-4E83-A2C3-3F93A35A510A}"/>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1653692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5344DD-B359-4589-AF6A-83AA044E7753}"/>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30B555A4-C681-4771-8AE2-63357EF808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DC1617FB-EB75-49BC-BFA0-EA3640560ECE}"/>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574BCBAA-7DA9-4980-978F-AA9A7DB290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B3900BC7-2C2E-4C0A-A719-9F2BC919D9A6}"/>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9EC56BE5-CDDF-42E1-8D43-760D8886CF0A}"/>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8" name="Espaço Reservado para Rodapé 7">
            <a:extLst>
              <a:ext uri="{FF2B5EF4-FFF2-40B4-BE49-F238E27FC236}">
                <a16:creationId xmlns:a16="http://schemas.microsoft.com/office/drawing/2014/main" id="{D11F873E-7EBE-4DED-86EC-65CAD70F495E}"/>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C87F3883-828A-48B5-8A7E-3772DC98319A}"/>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93679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6A9DD5-B6E5-444C-B344-2B84E9C010F4}"/>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3CB1F10B-4D77-41BB-A809-4A0C54017687}"/>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4" name="Espaço Reservado para Rodapé 3">
            <a:extLst>
              <a:ext uri="{FF2B5EF4-FFF2-40B4-BE49-F238E27FC236}">
                <a16:creationId xmlns:a16="http://schemas.microsoft.com/office/drawing/2014/main" id="{56174A52-8501-467C-848C-3D0424FBBECC}"/>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07929797-E00F-416D-B776-54AD107EFDF3}"/>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1856202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400F94BD-2961-40FB-BD6B-A2D189D8CC64}"/>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3" name="Espaço Reservado para Rodapé 2">
            <a:extLst>
              <a:ext uri="{FF2B5EF4-FFF2-40B4-BE49-F238E27FC236}">
                <a16:creationId xmlns:a16="http://schemas.microsoft.com/office/drawing/2014/main" id="{65158D13-1BB7-43CE-A2DB-39760ECAC149}"/>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FB976DAF-0198-40F3-A9F7-E465537128DE}"/>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396597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88C0CC-A6E4-4205-89ED-E6C688733E4C}"/>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B5AEB8B8-0377-4A61-912D-B068471A2C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2BCEDF00-405B-40BE-BA66-75E036B9DD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AF37940-9FA8-4A2B-B88C-42530F3F9B02}"/>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6" name="Espaço Reservado para Rodapé 5">
            <a:extLst>
              <a:ext uri="{FF2B5EF4-FFF2-40B4-BE49-F238E27FC236}">
                <a16:creationId xmlns:a16="http://schemas.microsoft.com/office/drawing/2014/main" id="{187F2AED-4522-4F1D-970A-2E633E825B46}"/>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BB7F7880-50AC-4304-B4A6-B43E32550F8E}"/>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263538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A721A9-3A96-4B92-A8EE-7F2C76B30947}"/>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A775EB7F-735E-43E8-B797-48D2A899BE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4C5BE947-6A26-420D-9660-4A17591898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918C770-026B-4211-BAA7-9426A1617B1D}"/>
              </a:ext>
            </a:extLst>
          </p:cNvPr>
          <p:cNvSpPr>
            <a:spLocks noGrp="1"/>
          </p:cNvSpPr>
          <p:nvPr>
            <p:ph type="dt" sz="half" idx="10"/>
          </p:nvPr>
        </p:nvSpPr>
        <p:spPr/>
        <p:txBody>
          <a:bodyPr/>
          <a:lstStyle/>
          <a:p>
            <a:fld id="{F0EA2EA1-8292-44DA-8F9F-4133E0E04F55}" type="datetimeFigureOut">
              <a:rPr lang="pt-BR" smtClean="0"/>
              <a:pPr/>
              <a:t>20/08/2024</a:t>
            </a:fld>
            <a:endParaRPr lang="pt-BR"/>
          </a:p>
        </p:txBody>
      </p:sp>
      <p:sp>
        <p:nvSpPr>
          <p:cNvPr id="6" name="Espaço Reservado para Rodapé 5">
            <a:extLst>
              <a:ext uri="{FF2B5EF4-FFF2-40B4-BE49-F238E27FC236}">
                <a16:creationId xmlns:a16="http://schemas.microsoft.com/office/drawing/2014/main" id="{3D1F0E9F-A7C9-498F-B83C-F351E1523D6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F260D605-416B-415F-A2CB-003AA0227A94}"/>
              </a:ext>
            </a:extLst>
          </p:cNvPr>
          <p:cNvSpPr>
            <a:spLocks noGrp="1"/>
          </p:cNvSpPr>
          <p:nvPr>
            <p:ph type="sldNum" sz="quarter" idx="12"/>
          </p:nvPr>
        </p:nvSpPr>
        <p:spPr/>
        <p:txBody>
          <a:bodyPr/>
          <a:lstStyle/>
          <a:p>
            <a:fld id="{51CC8ED0-D1FF-4D7D-95F5-BD1FD362114A}" type="slidenum">
              <a:rPr lang="pt-BR" smtClean="0"/>
              <a:pPr/>
              <a:t>‹nº›</a:t>
            </a:fld>
            <a:endParaRPr lang="pt-BR"/>
          </a:p>
        </p:txBody>
      </p:sp>
    </p:spTree>
    <p:extLst>
      <p:ext uri="{BB962C8B-B14F-4D97-AF65-F5344CB8AC3E}">
        <p14:creationId xmlns:p14="http://schemas.microsoft.com/office/powerpoint/2010/main" val="2521565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AB4CF572-AB65-4B15-9CBA-E5683F0E5F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CC2C9293-8B07-4A8A-BB7A-5DE378DE4C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E16EFB99-CCDD-4228-9C70-1B62D06019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EA2EA1-8292-44DA-8F9F-4133E0E04F55}" type="datetimeFigureOut">
              <a:rPr lang="pt-BR" smtClean="0"/>
              <a:pPr/>
              <a:t>20/08/2024</a:t>
            </a:fld>
            <a:endParaRPr lang="pt-BR"/>
          </a:p>
        </p:txBody>
      </p:sp>
      <p:sp>
        <p:nvSpPr>
          <p:cNvPr id="5" name="Espaço Reservado para Rodapé 4">
            <a:extLst>
              <a:ext uri="{FF2B5EF4-FFF2-40B4-BE49-F238E27FC236}">
                <a16:creationId xmlns:a16="http://schemas.microsoft.com/office/drawing/2014/main" id="{D4B8B270-DBFA-483A-9831-CAD4045E50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37FE891D-248E-4E83-B4F4-D0A29D2C29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C8ED0-D1FF-4D7D-95F5-BD1FD362114A}" type="slidenum">
              <a:rPr lang="pt-BR" smtClean="0"/>
              <a:pPr/>
              <a:t>‹nº›</a:t>
            </a:fld>
            <a:endParaRPr lang="pt-BR"/>
          </a:p>
        </p:txBody>
      </p:sp>
    </p:spTree>
    <p:extLst>
      <p:ext uri="{BB962C8B-B14F-4D97-AF65-F5344CB8AC3E}">
        <p14:creationId xmlns:p14="http://schemas.microsoft.com/office/powerpoint/2010/main" val="2955591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Espaço Reservado para Título 1">
            <a:extLst>
              <a:ext uri="{FF2B5EF4-FFF2-40B4-BE49-F238E27FC236}">
                <a16:creationId xmlns:a16="http://schemas.microsoft.com/office/drawing/2014/main" id="{19AB643A-CCA8-442A-ABA0-C0A27437D15A}"/>
              </a:ext>
            </a:extLst>
          </p:cNvPr>
          <p:cNvSpPr>
            <a:spLocks noGrp="1" noChangeArrowheads="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título Mestre</a:t>
            </a:r>
          </a:p>
        </p:txBody>
      </p:sp>
      <p:sp>
        <p:nvSpPr>
          <p:cNvPr id="3" name="Espaço Reservado para Texto 2">
            <a:extLst>
              <a:ext uri="{FF2B5EF4-FFF2-40B4-BE49-F238E27FC236}">
                <a16:creationId xmlns:a16="http://schemas.microsoft.com/office/drawing/2014/main" id="{6E481861-4164-4B86-B202-5598E0B9CF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CCE9AC0-5837-4AB9-AC38-68866F33B473}"/>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smtClean="0">
                <a:solidFill>
                  <a:schemeClr val="tx1">
                    <a:tint val="75000"/>
                  </a:schemeClr>
                </a:solidFill>
              </a:defRPr>
            </a:lvl1pPr>
          </a:lstStyle>
          <a:p>
            <a:pPr>
              <a:defRPr/>
            </a:pPr>
            <a:fld id="{6BF3AD87-287A-47BF-8D05-D8FF9CD4A5B8}" type="datetimeFigureOut">
              <a:rPr lang="pt-BR"/>
              <a:pPr>
                <a:defRPr/>
              </a:pPr>
              <a:t>20/08/2024</a:t>
            </a:fld>
            <a:endParaRPr lang="pt-BR"/>
          </a:p>
        </p:txBody>
      </p:sp>
      <p:sp>
        <p:nvSpPr>
          <p:cNvPr id="5" name="Espaço Reservado para Rodapé 4">
            <a:extLst>
              <a:ext uri="{FF2B5EF4-FFF2-40B4-BE49-F238E27FC236}">
                <a16:creationId xmlns:a16="http://schemas.microsoft.com/office/drawing/2014/main" id="{06D46AC5-B96C-427E-8555-271AF78E9E37}"/>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pt-BR"/>
          </a:p>
        </p:txBody>
      </p:sp>
      <p:sp>
        <p:nvSpPr>
          <p:cNvPr id="6" name="Espaço Reservado para Número de Slide 5">
            <a:extLst>
              <a:ext uri="{FF2B5EF4-FFF2-40B4-BE49-F238E27FC236}">
                <a16:creationId xmlns:a16="http://schemas.microsoft.com/office/drawing/2014/main" id="{C527A36D-ACDC-4914-8D9D-6BF456C32148}"/>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900" smtClean="0">
                <a:solidFill>
                  <a:schemeClr val="tx1">
                    <a:tint val="75000"/>
                  </a:schemeClr>
                </a:solidFill>
              </a:defRPr>
            </a:lvl1pPr>
          </a:lstStyle>
          <a:p>
            <a:pPr>
              <a:defRPr/>
            </a:pPr>
            <a:fld id="{43C8DCCA-70C8-4187-AED4-78288D9F9EAA}" type="slidenum">
              <a:rPr lang="pt-BR"/>
              <a:pPr>
                <a:defRPr/>
              </a:pPr>
              <a:t>‹nº›</a:t>
            </a:fld>
            <a:endParaRPr lang="pt-BR"/>
          </a:p>
        </p:txBody>
      </p:sp>
    </p:spTree>
    <p:extLst>
      <p:ext uri="{BB962C8B-B14F-4D97-AF65-F5344CB8AC3E}">
        <p14:creationId xmlns:p14="http://schemas.microsoft.com/office/powerpoint/2010/main" val="2140161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5CFF523A-C0E0-4A4C-A226-3EAAADECCC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4930" y="1899000"/>
            <a:ext cx="3042141" cy="3060000"/>
          </a:xfrm>
          <a:prstGeom prst="rect">
            <a:avLst/>
          </a:prstGeom>
        </p:spPr>
      </p:pic>
      <p:grpSp>
        <p:nvGrpSpPr>
          <p:cNvPr id="6" name="Agrupar 5">
            <a:extLst>
              <a:ext uri="{FF2B5EF4-FFF2-40B4-BE49-F238E27FC236}">
                <a16:creationId xmlns:a16="http://schemas.microsoft.com/office/drawing/2014/main" id="{B75C4FD3-8A23-4170-9D91-4D4B3C8FE43E}"/>
              </a:ext>
            </a:extLst>
          </p:cNvPr>
          <p:cNvGrpSpPr/>
          <p:nvPr/>
        </p:nvGrpSpPr>
        <p:grpSpPr>
          <a:xfrm>
            <a:off x="0" y="6404994"/>
            <a:ext cx="12192000" cy="249336"/>
            <a:chOff x="0" y="6356350"/>
            <a:chExt cx="12192000" cy="327775"/>
          </a:xfrm>
        </p:grpSpPr>
        <p:sp>
          <p:nvSpPr>
            <p:cNvPr id="7" name="Retângulo 6">
              <a:extLst>
                <a:ext uri="{FF2B5EF4-FFF2-40B4-BE49-F238E27FC236}">
                  <a16:creationId xmlns:a16="http://schemas.microsoft.com/office/drawing/2014/main" id="{07F27E93-A654-4FBB-BEBE-D8DA7E08E125}"/>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pSp>
          <p:nvGrpSpPr>
            <p:cNvPr id="8" name="Agrupar 7">
              <a:extLst>
                <a:ext uri="{FF2B5EF4-FFF2-40B4-BE49-F238E27FC236}">
                  <a16:creationId xmlns:a16="http://schemas.microsoft.com/office/drawing/2014/main" id="{D4AAACE4-E90F-4A52-8617-9D469A802C7C}"/>
                </a:ext>
              </a:extLst>
            </p:cNvPr>
            <p:cNvGrpSpPr/>
            <p:nvPr/>
          </p:nvGrpSpPr>
          <p:grpSpPr>
            <a:xfrm>
              <a:off x="0" y="6431661"/>
              <a:ext cx="12192000" cy="185708"/>
              <a:chOff x="0" y="6251188"/>
              <a:chExt cx="12192000" cy="185708"/>
            </a:xfrm>
          </p:grpSpPr>
          <p:sp>
            <p:nvSpPr>
              <p:cNvPr id="9" name="Retângulo 8">
                <a:extLst>
                  <a:ext uri="{FF2B5EF4-FFF2-40B4-BE49-F238E27FC236}">
                    <a16:creationId xmlns:a16="http://schemas.microsoft.com/office/drawing/2014/main" id="{2A6CE31F-AD77-4616-B330-B72BB36F4CA5}"/>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0" name="Retângulo 9">
                <a:extLst>
                  <a:ext uri="{FF2B5EF4-FFF2-40B4-BE49-F238E27FC236}">
                    <a16:creationId xmlns:a16="http://schemas.microsoft.com/office/drawing/2014/main" id="{26EC8621-2C05-40EC-98D5-A67FF1F8CBA7}"/>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grpSp>
      </p:grpSp>
    </p:spTree>
    <p:extLst>
      <p:ext uri="{BB962C8B-B14F-4D97-AF65-F5344CB8AC3E}">
        <p14:creationId xmlns:p14="http://schemas.microsoft.com/office/powerpoint/2010/main" val="1290752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a:extLst>
              <a:ext uri="{FF2B5EF4-FFF2-40B4-BE49-F238E27FC236}">
                <a16:creationId xmlns:a16="http://schemas.microsoft.com/office/drawing/2014/main" id="{D6BC9383-E10A-410C-A46E-189CD3FE8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53A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pt-BR"/>
          </a:p>
        </p:txBody>
      </p:sp>
      <p:sp>
        <p:nvSpPr>
          <p:cNvPr id="2" name="Título 1">
            <a:extLst>
              <a:ext uri="{FF2B5EF4-FFF2-40B4-BE49-F238E27FC236}">
                <a16:creationId xmlns:a16="http://schemas.microsoft.com/office/drawing/2014/main" id="{ED90EC3D-482A-4E73-B198-E8341A0D0973}"/>
              </a:ext>
            </a:extLst>
          </p:cNvPr>
          <p:cNvSpPr>
            <a:spLocks noGrp="1"/>
          </p:cNvSpPr>
          <p:nvPr>
            <p:ph type="ctrTitle"/>
          </p:nvPr>
        </p:nvSpPr>
        <p:spPr>
          <a:xfrm>
            <a:off x="401785" y="2962142"/>
            <a:ext cx="6705494" cy="1717718"/>
          </a:xfrm>
        </p:spPr>
        <p:txBody>
          <a:bodyPr rtlCol="0" anchor="b">
            <a:noAutofit/>
          </a:bodyPr>
          <a:lstStyle/>
          <a:p>
            <a:pPr>
              <a:defRPr/>
            </a:pPr>
            <a:r>
              <a:rPr lang="pt-BR" sz="4400" b="1" dirty="0">
                <a:solidFill>
                  <a:srgbClr val="0053A1"/>
                </a:solidFill>
                <a:latin typeface="Garamond" panose="02020404030301010803" pitchFamily="18" charset="0"/>
                <a:cs typeface="Arial" charset="0"/>
              </a:rPr>
              <a:t>Formação Básica</a:t>
            </a:r>
            <a:br>
              <a:rPr lang="pt-BR" sz="4400" b="1" dirty="0">
                <a:solidFill>
                  <a:srgbClr val="0053A1"/>
                </a:solidFill>
                <a:latin typeface="Garamond" panose="02020404030301010803" pitchFamily="18" charset="0"/>
                <a:cs typeface="Arial" charset="0"/>
              </a:rPr>
            </a:br>
            <a:r>
              <a:rPr lang="pt-BR" sz="4400" b="1" dirty="0">
                <a:solidFill>
                  <a:srgbClr val="0053A1"/>
                </a:solidFill>
                <a:latin typeface="Garamond" panose="02020404030301010803" pitchFamily="18" charset="0"/>
                <a:cs typeface="Arial" charset="0"/>
              </a:rPr>
              <a:t>1ª parte</a:t>
            </a:r>
            <a:endParaRPr lang="pt-BR" sz="4400" b="1" dirty="0">
              <a:latin typeface="Garamond" panose="02020404030301010803" pitchFamily="18" charset="0"/>
            </a:endParaRPr>
          </a:p>
        </p:txBody>
      </p:sp>
      <p:grpSp>
        <p:nvGrpSpPr>
          <p:cNvPr id="11" name="Agrupar 10">
            <a:extLst>
              <a:ext uri="{FF2B5EF4-FFF2-40B4-BE49-F238E27FC236}">
                <a16:creationId xmlns:a16="http://schemas.microsoft.com/office/drawing/2014/main" id="{059F1084-AEB1-4312-B87B-D81F848D8136}"/>
              </a:ext>
            </a:extLst>
          </p:cNvPr>
          <p:cNvGrpSpPr/>
          <p:nvPr/>
        </p:nvGrpSpPr>
        <p:grpSpPr>
          <a:xfrm rot="5400000">
            <a:off x="4621540" y="3312663"/>
            <a:ext cx="6857997" cy="232673"/>
            <a:chOff x="0" y="6378264"/>
            <a:chExt cx="12192000" cy="305870"/>
          </a:xfrm>
        </p:grpSpPr>
        <p:sp>
          <p:nvSpPr>
            <p:cNvPr id="12" name="Retângulo 11">
              <a:extLst>
                <a:ext uri="{FF2B5EF4-FFF2-40B4-BE49-F238E27FC236}">
                  <a16:creationId xmlns:a16="http://schemas.microsoft.com/office/drawing/2014/main" id="{9C9AD26D-FEBF-4A4B-90D7-C6AD4AEFA918}"/>
                </a:ext>
              </a:extLst>
            </p:cNvPr>
            <p:cNvSpPr/>
            <p:nvPr/>
          </p:nvSpPr>
          <p:spPr>
            <a:xfrm>
              <a:off x="0" y="6378264"/>
              <a:ext cx="12191998" cy="30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3" name="Agrupar 12">
              <a:extLst>
                <a:ext uri="{FF2B5EF4-FFF2-40B4-BE49-F238E27FC236}">
                  <a16:creationId xmlns:a16="http://schemas.microsoft.com/office/drawing/2014/main" id="{02C62DAC-29D5-4232-91C6-D222F89C6E97}"/>
                </a:ext>
              </a:extLst>
            </p:cNvPr>
            <p:cNvGrpSpPr/>
            <p:nvPr/>
          </p:nvGrpSpPr>
          <p:grpSpPr>
            <a:xfrm>
              <a:off x="0" y="6431661"/>
              <a:ext cx="12192000" cy="185708"/>
              <a:chOff x="0" y="6251188"/>
              <a:chExt cx="12192000" cy="185708"/>
            </a:xfrm>
          </p:grpSpPr>
          <p:sp>
            <p:nvSpPr>
              <p:cNvPr id="14" name="Retângulo 13">
                <a:extLst>
                  <a:ext uri="{FF2B5EF4-FFF2-40B4-BE49-F238E27FC236}">
                    <a16:creationId xmlns:a16="http://schemas.microsoft.com/office/drawing/2014/main" id="{7B3ED004-2012-4130-B00B-DF2250722C53}"/>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a:extLst>
                  <a:ext uri="{FF2B5EF4-FFF2-40B4-BE49-F238E27FC236}">
                    <a16:creationId xmlns:a16="http://schemas.microsoft.com/office/drawing/2014/main" id="{3976EDA3-8AF0-417D-B32E-FB6617E69791}"/>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sp>
        <p:nvSpPr>
          <p:cNvPr id="3" name="Retângulo 2"/>
          <p:cNvSpPr/>
          <p:nvPr/>
        </p:nvSpPr>
        <p:spPr>
          <a:xfrm>
            <a:off x="8126257" y="0"/>
            <a:ext cx="4065743" cy="68579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6" name="Imagem 15">
            <a:extLst>
              <a:ext uri="{FF2B5EF4-FFF2-40B4-BE49-F238E27FC236}">
                <a16:creationId xmlns:a16="http://schemas.microsoft.com/office/drawing/2014/main" id="{5CFF523A-C0E0-4A4C-A226-3EAAADECCC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8057" y="2083498"/>
            <a:ext cx="3042141" cy="3060000"/>
          </a:xfrm>
          <a:prstGeom prst="rect">
            <a:avLst/>
          </a:prstGeom>
        </p:spPr>
      </p:pic>
      <p:sp>
        <p:nvSpPr>
          <p:cNvPr id="17" name="Título 1">
            <a:extLst>
              <a:ext uri="{FF2B5EF4-FFF2-40B4-BE49-F238E27FC236}">
                <a16:creationId xmlns:a16="http://schemas.microsoft.com/office/drawing/2014/main" id="{ED90EC3D-482A-4E73-B198-E8341A0D0973}"/>
              </a:ext>
            </a:extLst>
          </p:cNvPr>
          <p:cNvSpPr txBox="1">
            <a:spLocks/>
          </p:cNvSpPr>
          <p:nvPr/>
        </p:nvSpPr>
        <p:spPr>
          <a:xfrm>
            <a:off x="129561" y="2918558"/>
            <a:ext cx="7624293" cy="13898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pt-BR" sz="4400" b="1" dirty="0">
                <a:solidFill>
                  <a:schemeClr val="bg1"/>
                </a:solidFill>
                <a:latin typeface="Garamond" panose="02020404030301010803" pitchFamily="18" charset="0"/>
                <a:cs typeface="Arial" charset="0"/>
              </a:rPr>
              <a:t>PROPOSTA DE ARTICULAÇÃO DA FAMVIN</a:t>
            </a:r>
            <a:endParaRPr lang="pt-BR" sz="4400" b="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146650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260808" y="1103517"/>
            <a:ext cx="11642501" cy="5078313"/>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r>
              <a:rPr lang="pt-BR" sz="3200" b="1" dirty="0">
                <a:solidFill>
                  <a:srgbClr val="0070C0"/>
                </a:solidFill>
                <a:latin typeface="Garamond" panose="02020404030301010803" pitchFamily="18" charset="0"/>
              </a:rPr>
              <a:t>           A PROPOSTA DE ARTICULAÇÃO DA FV:</a:t>
            </a:r>
          </a:p>
          <a:p>
            <a:pPr algn="ctr" fontAlgn="base"/>
            <a:endParaRPr lang="pt-BR" sz="2800" b="1" dirty="0">
              <a:solidFill>
                <a:srgbClr val="0070C0"/>
              </a:solidFill>
              <a:latin typeface="Montserrat"/>
            </a:endParaRPr>
          </a:p>
          <a:p>
            <a:pPr algn="ctr" fontAlgn="base"/>
            <a:endParaRPr lang="pt-BR" sz="2800" dirty="0">
              <a:solidFill>
                <a:srgbClr val="0070C0"/>
              </a:solidFill>
              <a:latin typeface="Montserrat"/>
            </a:endParaRPr>
          </a:p>
          <a:p>
            <a:pPr algn="just" fontAlgn="base"/>
            <a:r>
              <a:rPr lang="pt-BR" sz="2800" dirty="0">
                <a:latin typeface="Montserrat"/>
              </a:rPr>
              <a:t> Ao longo dos tempos, diversos ramos da FV sempre desenvolveram alguma forma espontânea de aproximação e colaboração mútua.</a:t>
            </a:r>
          </a:p>
          <a:p>
            <a:pPr algn="just" fontAlgn="base"/>
            <a:r>
              <a:rPr lang="pt-BR" sz="1200" dirty="0">
                <a:latin typeface="Montserrat"/>
              </a:rPr>
              <a:t> </a:t>
            </a:r>
          </a:p>
          <a:p>
            <a:pPr algn="just" fontAlgn="base"/>
            <a:r>
              <a:rPr lang="pt-BR" sz="2800" dirty="0">
                <a:latin typeface="Montserrat"/>
              </a:rPr>
              <a:t>Nos últimos anos, esta aproximação e colaboração mútua têm crescido cada vez mais. No Brasil, nos anos 80, surgiu a Frente Ampla Vicentina, que desenvolveu uma significativa ação por ocasião das comemorações do 4° Centenário do </a:t>
            </a:r>
            <a:r>
              <a:rPr lang="pt-BR" sz="2800" dirty="0" err="1">
                <a:latin typeface="Montserrat"/>
              </a:rPr>
              <a:t>Nasc</a:t>
            </a:r>
            <a:r>
              <a:rPr lang="pt-BR" sz="2800" dirty="0">
                <a:latin typeface="Montserrat"/>
              </a:rPr>
              <a:t>. de São Vicente de Paulo-1981</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759854" y="2545656"/>
            <a:ext cx="10689464" cy="2677656"/>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r>
              <a:rPr lang="pt-BR" sz="2800" dirty="0">
                <a:latin typeface="Montserrat"/>
              </a:rPr>
              <a:t>Na década de 90, a partir de diversas experiências positivas em vários países, os Superiores Maiores de alguns ramos têm se reunido e daí tem surgido uma insistente proposta de colaboração vicentina, trata-se de um convite a todos os grupos e pessoas que participam da herança vicentina, para que se entrosem e colaborem entre si, sempre buscando melhor serviço aos pobres.</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
        <p:nvSpPr>
          <p:cNvPr id="4" name="Retângulo 3"/>
          <p:cNvSpPr/>
          <p:nvPr/>
        </p:nvSpPr>
        <p:spPr>
          <a:xfrm>
            <a:off x="2415141" y="1159053"/>
            <a:ext cx="8120722" cy="584775"/>
          </a:xfrm>
          <a:prstGeom prst="rect">
            <a:avLst/>
          </a:prstGeom>
        </p:spPr>
        <p:txBody>
          <a:bodyPr wrap="square">
            <a:spAutoFit/>
          </a:bodyPr>
          <a:lstStyle/>
          <a:p>
            <a:pPr algn="ctr" fontAlgn="base"/>
            <a:r>
              <a:rPr lang="pt-BR" sz="3200" b="1" dirty="0">
                <a:solidFill>
                  <a:srgbClr val="0070C0"/>
                </a:solidFill>
                <a:latin typeface="Garamond" panose="02020404030301010803" pitchFamily="18" charset="0"/>
              </a:rPr>
              <a:t>A PROPOSTA DE ARTICULAÇÃO DA FV:</a:t>
            </a:r>
          </a:p>
        </p:txBody>
      </p:sp>
    </p:spTree>
    <p:extLst>
      <p:ext uri="{BB962C8B-B14F-4D97-AF65-F5344CB8AC3E}">
        <p14:creationId xmlns:p14="http://schemas.microsoft.com/office/powerpoint/2010/main" val="461363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a:extLst>
              <a:ext uri="{FF2B5EF4-FFF2-40B4-BE49-F238E27FC236}">
                <a16:creationId xmlns:a16="http://schemas.microsoft.com/office/drawing/2014/main" id="{D6BC9383-E10A-410C-A46E-189CD3FE8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53A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pt-BR"/>
          </a:p>
        </p:txBody>
      </p:sp>
      <p:sp>
        <p:nvSpPr>
          <p:cNvPr id="2" name="Título 1">
            <a:extLst>
              <a:ext uri="{FF2B5EF4-FFF2-40B4-BE49-F238E27FC236}">
                <a16:creationId xmlns:a16="http://schemas.microsoft.com/office/drawing/2014/main" id="{ED90EC3D-482A-4E73-B198-E8341A0D0973}"/>
              </a:ext>
            </a:extLst>
          </p:cNvPr>
          <p:cNvSpPr>
            <a:spLocks noGrp="1"/>
          </p:cNvSpPr>
          <p:nvPr>
            <p:ph type="ctrTitle"/>
          </p:nvPr>
        </p:nvSpPr>
        <p:spPr>
          <a:xfrm>
            <a:off x="401785" y="2962142"/>
            <a:ext cx="6705494" cy="1717718"/>
          </a:xfrm>
        </p:spPr>
        <p:txBody>
          <a:bodyPr rtlCol="0" anchor="b">
            <a:noAutofit/>
          </a:bodyPr>
          <a:lstStyle/>
          <a:p>
            <a:pPr>
              <a:defRPr/>
            </a:pPr>
            <a:r>
              <a:rPr lang="pt-BR" sz="4400" b="1" dirty="0">
                <a:solidFill>
                  <a:srgbClr val="0053A1"/>
                </a:solidFill>
                <a:latin typeface="Garamond" panose="02020404030301010803" pitchFamily="18" charset="0"/>
                <a:cs typeface="Arial" charset="0"/>
              </a:rPr>
              <a:t>Formação Básica</a:t>
            </a:r>
            <a:br>
              <a:rPr lang="pt-BR" sz="4400" b="1" dirty="0">
                <a:solidFill>
                  <a:srgbClr val="0053A1"/>
                </a:solidFill>
                <a:latin typeface="Garamond" panose="02020404030301010803" pitchFamily="18" charset="0"/>
                <a:cs typeface="Arial" charset="0"/>
              </a:rPr>
            </a:br>
            <a:r>
              <a:rPr lang="pt-BR" sz="4400" b="1" dirty="0">
                <a:solidFill>
                  <a:srgbClr val="0053A1"/>
                </a:solidFill>
                <a:latin typeface="Garamond" panose="02020404030301010803" pitchFamily="18" charset="0"/>
                <a:cs typeface="Arial" charset="0"/>
              </a:rPr>
              <a:t>1ª parte</a:t>
            </a:r>
            <a:endParaRPr lang="pt-BR" sz="4400" b="1" dirty="0">
              <a:latin typeface="Garamond" panose="02020404030301010803" pitchFamily="18" charset="0"/>
            </a:endParaRPr>
          </a:p>
        </p:txBody>
      </p:sp>
      <p:grpSp>
        <p:nvGrpSpPr>
          <p:cNvPr id="11" name="Agrupar 10">
            <a:extLst>
              <a:ext uri="{FF2B5EF4-FFF2-40B4-BE49-F238E27FC236}">
                <a16:creationId xmlns:a16="http://schemas.microsoft.com/office/drawing/2014/main" id="{059F1084-AEB1-4312-B87B-D81F848D8136}"/>
              </a:ext>
            </a:extLst>
          </p:cNvPr>
          <p:cNvGrpSpPr/>
          <p:nvPr/>
        </p:nvGrpSpPr>
        <p:grpSpPr>
          <a:xfrm rot="5400000">
            <a:off x="4621540" y="3312663"/>
            <a:ext cx="6857997" cy="232673"/>
            <a:chOff x="0" y="6378264"/>
            <a:chExt cx="12192000" cy="305870"/>
          </a:xfrm>
        </p:grpSpPr>
        <p:sp>
          <p:nvSpPr>
            <p:cNvPr id="12" name="Retângulo 11">
              <a:extLst>
                <a:ext uri="{FF2B5EF4-FFF2-40B4-BE49-F238E27FC236}">
                  <a16:creationId xmlns:a16="http://schemas.microsoft.com/office/drawing/2014/main" id="{9C9AD26D-FEBF-4A4B-90D7-C6AD4AEFA918}"/>
                </a:ext>
              </a:extLst>
            </p:cNvPr>
            <p:cNvSpPr/>
            <p:nvPr/>
          </p:nvSpPr>
          <p:spPr>
            <a:xfrm>
              <a:off x="0" y="6378264"/>
              <a:ext cx="12191998" cy="30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3" name="Agrupar 12">
              <a:extLst>
                <a:ext uri="{FF2B5EF4-FFF2-40B4-BE49-F238E27FC236}">
                  <a16:creationId xmlns:a16="http://schemas.microsoft.com/office/drawing/2014/main" id="{02C62DAC-29D5-4232-91C6-D222F89C6E97}"/>
                </a:ext>
              </a:extLst>
            </p:cNvPr>
            <p:cNvGrpSpPr/>
            <p:nvPr/>
          </p:nvGrpSpPr>
          <p:grpSpPr>
            <a:xfrm>
              <a:off x="0" y="6431661"/>
              <a:ext cx="12192000" cy="185708"/>
              <a:chOff x="0" y="6251188"/>
              <a:chExt cx="12192000" cy="185708"/>
            </a:xfrm>
          </p:grpSpPr>
          <p:sp>
            <p:nvSpPr>
              <p:cNvPr id="14" name="Retângulo 13">
                <a:extLst>
                  <a:ext uri="{FF2B5EF4-FFF2-40B4-BE49-F238E27FC236}">
                    <a16:creationId xmlns:a16="http://schemas.microsoft.com/office/drawing/2014/main" id="{7B3ED004-2012-4130-B00B-DF2250722C53}"/>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a:extLst>
                  <a:ext uri="{FF2B5EF4-FFF2-40B4-BE49-F238E27FC236}">
                    <a16:creationId xmlns:a16="http://schemas.microsoft.com/office/drawing/2014/main" id="{3976EDA3-8AF0-417D-B32E-FB6617E69791}"/>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sp>
        <p:nvSpPr>
          <p:cNvPr id="3" name="Retângulo 2"/>
          <p:cNvSpPr/>
          <p:nvPr/>
        </p:nvSpPr>
        <p:spPr>
          <a:xfrm>
            <a:off x="8126257" y="0"/>
            <a:ext cx="4065743" cy="68579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6" name="Imagem 15">
            <a:extLst>
              <a:ext uri="{FF2B5EF4-FFF2-40B4-BE49-F238E27FC236}">
                <a16:creationId xmlns:a16="http://schemas.microsoft.com/office/drawing/2014/main" id="{5CFF523A-C0E0-4A4C-A226-3EAAADECCC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8057" y="2083498"/>
            <a:ext cx="3042141" cy="3060000"/>
          </a:xfrm>
          <a:prstGeom prst="rect">
            <a:avLst/>
          </a:prstGeom>
        </p:spPr>
      </p:pic>
      <p:sp>
        <p:nvSpPr>
          <p:cNvPr id="17" name="Título 1">
            <a:extLst>
              <a:ext uri="{FF2B5EF4-FFF2-40B4-BE49-F238E27FC236}">
                <a16:creationId xmlns:a16="http://schemas.microsoft.com/office/drawing/2014/main" id="{ED90EC3D-482A-4E73-B198-E8341A0D0973}"/>
              </a:ext>
            </a:extLst>
          </p:cNvPr>
          <p:cNvSpPr txBox="1">
            <a:spLocks/>
          </p:cNvSpPr>
          <p:nvPr/>
        </p:nvSpPr>
        <p:spPr>
          <a:xfrm>
            <a:off x="129561" y="2918558"/>
            <a:ext cx="7624293" cy="13898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pt-BR" sz="4400" b="1" dirty="0">
                <a:solidFill>
                  <a:schemeClr val="bg1"/>
                </a:solidFill>
                <a:latin typeface="Garamond" panose="02020404030301010803" pitchFamily="18" charset="0"/>
                <a:cs typeface="Arial" charset="0"/>
              </a:rPr>
              <a:t>OBJETIVOS E PRINCÍPIOS DA FAMVIN</a:t>
            </a:r>
            <a:endParaRPr lang="pt-BR" sz="4400" b="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517078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265042" y="1306700"/>
            <a:ext cx="11622157" cy="4708981"/>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r>
              <a:rPr lang="pt-BR" sz="3200" b="1" dirty="0">
                <a:solidFill>
                  <a:srgbClr val="0070C0"/>
                </a:solidFill>
                <a:latin typeface="Garamond" panose="02020404030301010803" pitchFamily="18" charset="0"/>
              </a:rPr>
              <a:t>OBJETIVOS E PRINCÍPIOS DA FV:</a:t>
            </a:r>
          </a:p>
          <a:p>
            <a:pPr algn="ctr" fontAlgn="base"/>
            <a:r>
              <a:rPr lang="pt-BR" sz="2800" dirty="0">
                <a:latin typeface="Montserrat"/>
              </a:rPr>
              <a:t> </a:t>
            </a:r>
          </a:p>
          <a:p>
            <a:pPr algn="ctr" fontAlgn="base"/>
            <a:endParaRPr lang="pt-BR" sz="2800" dirty="0">
              <a:latin typeface="Montserrat"/>
            </a:endParaRPr>
          </a:p>
          <a:p>
            <a:pPr algn="ctr" fontAlgn="base"/>
            <a:endParaRPr lang="pt-BR" sz="1600" dirty="0">
              <a:latin typeface="Montserrat"/>
            </a:endParaRPr>
          </a:p>
          <a:p>
            <a:pPr algn="just" fontAlgn="base"/>
            <a:r>
              <a:rPr lang="pt-BR" sz="2800" dirty="0">
                <a:latin typeface="Montserrat"/>
              </a:rPr>
              <a:t>A proposta de organização da FV se apoia na convicção de nossa responsabilidade missionária a serviço do Reino, na força profética e dinamizadora do carisma vicentino. Animados pela força da caridade, com criatividade e abertura, queremos criar mecanismos para uma efetiva colaboração mútua, aprofundando as atuais exigências do carisma vicentino e respondendo juntos aos atuais e urgentes clamores dos pobres.</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318053" y="1461246"/>
            <a:ext cx="11719814" cy="4462760"/>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r>
              <a:rPr lang="pt-BR" sz="3200" b="1" dirty="0">
                <a:solidFill>
                  <a:srgbClr val="0070C0"/>
                </a:solidFill>
                <a:latin typeface="Garamond" panose="02020404030301010803" pitchFamily="18" charset="0"/>
              </a:rPr>
              <a:t>OBJETIVOS E PRINCÍPIOS DA FV:</a:t>
            </a:r>
          </a:p>
          <a:p>
            <a:pPr algn="ctr" fontAlgn="base"/>
            <a:endParaRPr lang="pt-BR" sz="2800" b="1" dirty="0">
              <a:solidFill>
                <a:srgbClr val="0070C0"/>
              </a:solidFill>
              <a:latin typeface="Montserrat"/>
            </a:endParaRPr>
          </a:p>
          <a:p>
            <a:pPr algn="ctr" fontAlgn="base"/>
            <a:endParaRPr lang="pt-BR" sz="2800" b="1" dirty="0">
              <a:solidFill>
                <a:srgbClr val="0070C0"/>
              </a:solidFill>
              <a:latin typeface="Montserrat"/>
            </a:endParaRPr>
          </a:p>
          <a:p>
            <a:pPr fontAlgn="base"/>
            <a:r>
              <a:rPr lang="pt-BR" sz="2800" dirty="0">
                <a:latin typeface="Montserrat"/>
              </a:rPr>
              <a:t>A proposta de articulação da FV tem como objetivos específicos:</a:t>
            </a:r>
            <a:br>
              <a:rPr lang="pt-BR" sz="2800" dirty="0">
                <a:latin typeface="Montserrat"/>
              </a:rPr>
            </a:br>
            <a:r>
              <a:rPr lang="pt-BR" sz="2800" dirty="0">
                <a:latin typeface="Montserrat"/>
              </a:rPr>
              <a:t>- </a:t>
            </a:r>
            <a:r>
              <a:rPr lang="pt-BR" sz="2700" dirty="0">
                <a:latin typeface="Montserrat"/>
              </a:rPr>
              <a:t>Intensificar os laços de fraternidade e conhecimento entre ramos.</a:t>
            </a:r>
            <a:br>
              <a:rPr lang="pt-BR" sz="2700" dirty="0">
                <a:latin typeface="Montserrat"/>
              </a:rPr>
            </a:br>
            <a:r>
              <a:rPr lang="pt-BR" sz="2800" dirty="0">
                <a:latin typeface="Montserrat"/>
              </a:rPr>
              <a:t>- Aprofundar o carisma vicentino à luz dos apelos de hoje.</a:t>
            </a:r>
            <a:br>
              <a:rPr lang="pt-BR" sz="2800" dirty="0">
                <a:latin typeface="Montserrat"/>
              </a:rPr>
            </a:br>
            <a:r>
              <a:rPr lang="pt-BR" sz="2800" dirty="0">
                <a:latin typeface="Montserrat"/>
              </a:rPr>
              <a:t>- Desenvolver formas de colaboração na formação dos membros dos diversos ramos.</a:t>
            </a:r>
          </a:p>
          <a:p>
            <a:pPr fontAlgn="base"/>
            <a:r>
              <a:rPr lang="pt-BR" sz="2800" dirty="0">
                <a:latin typeface="Montserrat"/>
              </a:rPr>
              <a:t> - Empreender projetos conjuntos de serviço aos pobres, em conformidade com os seus novos e atuais clamores.</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167425" y="1226674"/>
            <a:ext cx="11870442" cy="4832092"/>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r>
              <a:rPr lang="pt-BR" sz="3200" b="1" dirty="0">
                <a:solidFill>
                  <a:srgbClr val="0070C0"/>
                </a:solidFill>
                <a:latin typeface="Garamond" panose="02020404030301010803" pitchFamily="18" charset="0"/>
              </a:rPr>
              <a:t>OBJETIVOS E PRINCÍPIOS DA FV:</a:t>
            </a:r>
          </a:p>
          <a:p>
            <a:pPr algn="ctr" fontAlgn="base"/>
            <a:endParaRPr lang="pt-BR" sz="2800" b="1" dirty="0">
              <a:solidFill>
                <a:srgbClr val="0070C0"/>
              </a:solidFill>
              <a:latin typeface="Montserrat"/>
            </a:endParaRPr>
          </a:p>
          <a:p>
            <a:pPr algn="just" fontAlgn="base"/>
            <a:endParaRPr lang="pt-BR" sz="2800" b="1" dirty="0">
              <a:solidFill>
                <a:srgbClr val="0070C0"/>
              </a:solidFill>
              <a:latin typeface="Montserrat"/>
            </a:endParaRPr>
          </a:p>
          <a:p>
            <a:pPr fontAlgn="base"/>
            <a:r>
              <a:rPr lang="pt-BR" sz="2400" b="1" dirty="0">
                <a:latin typeface="Montserrat"/>
              </a:rPr>
              <a:t>A CONCRETIZAÇÃO DESTES OBJETIVOS TERÁ COMO PRINCÍPIOS:</a:t>
            </a:r>
            <a:br>
              <a:rPr lang="pt-BR" sz="2400" b="1" dirty="0">
                <a:latin typeface="Montserrat"/>
              </a:rPr>
            </a:br>
            <a:r>
              <a:rPr lang="pt-BR" sz="2800" dirty="0">
                <a:latin typeface="Montserrat"/>
              </a:rPr>
              <a:t>- Abertura de cada ramo, dentro de uma consciência eclesial de serviço aos pobres;</a:t>
            </a:r>
          </a:p>
          <a:p>
            <a:pPr fontAlgn="base"/>
            <a:r>
              <a:rPr lang="pt-BR" sz="2800" dirty="0">
                <a:latin typeface="Montserrat"/>
              </a:rPr>
              <a:t>- Respeito à autonomia e especificidade de cada ramo;</a:t>
            </a:r>
          </a:p>
          <a:p>
            <a:pPr fontAlgn="base"/>
            <a:r>
              <a:rPr lang="pt-BR" sz="2800" dirty="0">
                <a:latin typeface="Montserrat"/>
              </a:rPr>
              <a:t>- Espírito de fraternidade, de ajuda mútua e de igualdade entre os ramos;</a:t>
            </a:r>
            <a:br>
              <a:rPr lang="pt-BR" sz="2800" dirty="0">
                <a:latin typeface="Montserrat"/>
              </a:rPr>
            </a:br>
            <a:r>
              <a:rPr lang="pt-BR" sz="2800" dirty="0">
                <a:latin typeface="Montserrat"/>
              </a:rPr>
              <a:t>- Valorização da experiência de cada ramo na sua concretização específica da herança vicentina.</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a:extLst>
              <a:ext uri="{FF2B5EF4-FFF2-40B4-BE49-F238E27FC236}">
                <a16:creationId xmlns:a16="http://schemas.microsoft.com/office/drawing/2014/main" id="{D6BC9383-E10A-410C-A46E-189CD3FE8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53A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pt-BR"/>
          </a:p>
        </p:txBody>
      </p:sp>
      <p:sp>
        <p:nvSpPr>
          <p:cNvPr id="2" name="Título 1">
            <a:extLst>
              <a:ext uri="{FF2B5EF4-FFF2-40B4-BE49-F238E27FC236}">
                <a16:creationId xmlns:a16="http://schemas.microsoft.com/office/drawing/2014/main" id="{ED90EC3D-482A-4E73-B198-E8341A0D0973}"/>
              </a:ext>
            </a:extLst>
          </p:cNvPr>
          <p:cNvSpPr>
            <a:spLocks noGrp="1"/>
          </p:cNvSpPr>
          <p:nvPr>
            <p:ph type="ctrTitle"/>
          </p:nvPr>
        </p:nvSpPr>
        <p:spPr>
          <a:xfrm>
            <a:off x="401785" y="2962142"/>
            <a:ext cx="6705494" cy="1717718"/>
          </a:xfrm>
        </p:spPr>
        <p:txBody>
          <a:bodyPr rtlCol="0" anchor="b">
            <a:noAutofit/>
          </a:bodyPr>
          <a:lstStyle/>
          <a:p>
            <a:pPr>
              <a:defRPr/>
            </a:pPr>
            <a:r>
              <a:rPr lang="pt-BR" sz="4400" b="1" dirty="0">
                <a:solidFill>
                  <a:srgbClr val="0053A1"/>
                </a:solidFill>
                <a:latin typeface="Garamond" panose="02020404030301010803" pitchFamily="18" charset="0"/>
                <a:cs typeface="Arial" charset="0"/>
              </a:rPr>
              <a:t>Formação Básica</a:t>
            </a:r>
            <a:br>
              <a:rPr lang="pt-BR" sz="4400" b="1" dirty="0">
                <a:solidFill>
                  <a:srgbClr val="0053A1"/>
                </a:solidFill>
                <a:latin typeface="Garamond" panose="02020404030301010803" pitchFamily="18" charset="0"/>
                <a:cs typeface="Arial" charset="0"/>
              </a:rPr>
            </a:br>
            <a:r>
              <a:rPr lang="pt-BR" sz="4400" b="1" dirty="0">
                <a:solidFill>
                  <a:srgbClr val="0053A1"/>
                </a:solidFill>
                <a:latin typeface="Garamond" panose="02020404030301010803" pitchFamily="18" charset="0"/>
                <a:cs typeface="Arial" charset="0"/>
              </a:rPr>
              <a:t>1ª parte</a:t>
            </a:r>
            <a:endParaRPr lang="pt-BR" sz="4400" b="1" dirty="0">
              <a:latin typeface="Garamond" panose="02020404030301010803" pitchFamily="18" charset="0"/>
            </a:endParaRPr>
          </a:p>
        </p:txBody>
      </p:sp>
      <p:grpSp>
        <p:nvGrpSpPr>
          <p:cNvPr id="11" name="Agrupar 10">
            <a:extLst>
              <a:ext uri="{FF2B5EF4-FFF2-40B4-BE49-F238E27FC236}">
                <a16:creationId xmlns:a16="http://schemas.microsoft.com/office/drawing/2014/main" id="{059F1084-AEB1-4312-B87B-D81F848D8136}"/>
              </a:ext>
            </a:extLst>
          </p:cNvPr>
          <p:cNvGrpSpPr/>
          <p:nvPr/>
        </p:nvGrpSpPr>
        <p:grpSpPr>
          <a:xfrm rot="5400000">
            <a:off x="4621540" y="3312663"/>
            <a:ext cx="6857997" cy="232673"/>
            <a:chOff x="0" y="6378264"/>
            <a:chExt cx="12192000" cy="305870"/>
          </a:xfrm>
        </p:grpSpPr>
        <p:sp>
          <p:nvSpPr>
            <p:cNvPr id="12" name="Retângulo 11">
              <a:extLst>
                <a:ext uri="{FF2B5EF4-FFF2-40B4-BE49-F238E27FC236}">
                  <a16:creationId xmlns:a16="http://schemas.microsoft.com/office/drawing/2014/main" id="{9C9AD26D-FEBF-4A4B-90D7-C6AD4AEFA918}"/>
                </a:ext>
              </a:extLst>
            </p:cNvPr>
            <p:cNvSpPr/>
            <p:nvPr/>
          </p:nvSpPr>
          <p:spPr>
            <a:xfrm>
              <a:off x="0" y="6378264"/>
              <a:ext cx="12191998" cy="30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3" name="Agrupar 12">
              <a:extLst>
                <a:ext uri="{FF2B5EF4-FFF2-40B4-BE49-F238E27FC236}">
                  <a16:creationId xmlns:a16="http://schemas.microsoft.com/office/drawing/2014/main" id="{02C62DAC-29D5-4232-91C6-D222F89C6E97}"/>
                </a:ext>
              </a:extLst>
            </p:cNvPr>
            <p:cNvGrpSpPr/>
            <p:nvPr/>
          </p:nvGrpSpPr>
          <p:grpSpPr>
            <a:xfrm>
              <a:off x="0" y="6431661"/>
              <a:ext cx="12192000" cy="185708"/>
              <a:chOff x="0" y="6251188"/>
              <a:chExt cx="12192000" cy="185708"/>
            </a:xfrm>
          </p:grpSpPr>
          <p:sp>
            <p:nvSpPr>
              <p:cNvPr id="14" name="Retângulo 13">
                <a:extLst>
                  <a:ext uri="{FF2B5EF4-FFF2-40B4-BE49-F238E27FC236}">
                    <a16:creationId xmlns:a16="http://schemas.microsoft.com/office/drawing/2014/main" id="{7B3ED004-2012-4130-B00B-DF2250722C53}"/>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a:extLst>
                  <a:ext uri="{FF2B5EF4-FFF2-40B4-BE49-F238E27FC236}">
                    <a16:creationId xmlns:a16="http://schemas.microsoft.com/office/drawing/2014/main" id="{3976EDA3-8AF0-417D-B32E-FB6617E69791}"/>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sp>
        <p:nvSpPr>
          <p:cNvPr id="3" name="Retângulo 2"/>
          <p:cNvSpPr/>
          <p:nvPr/>
        </p:nvSpPr>
        <p:spPr>
          <a:xfrm>
            <a:off x="8126257" y="0"/>
            <a:ext cx="4065743" cy="68579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6" name="Imagem 15">
            <a:extLst>
              <a:ext uri="{FF2B5EF4-FFF2-40B4-BE49-F238E27FC236}">
                <a16:creationId xmlns:a16="http://schemas.microsoft.com/office/drawing/2014/main" id="{5CFF523A-C0E0-4A4C-A226-3EAAADECCC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8057" y="2083498"/>
            <a:ext cx="3042141" cy="3060000"/>
          </a:xfrm>
          <a:prstGeom prst="rect">
            <a:avLst/>
          </a:prstGeom>
        </p:spPr>
      </p:pic>
      <p:sp>
        <p:nvSpPr>
          <p:cNvPr id="17" name="Título 1">
            <a:extLst>
              <a:ext uri="{FF2B5EF4-FFF2-40B4-BE49-F238E27FC236}">
                <a16:creationId xmlns:a16="http://schemas.microsoft.com/office/drawing/2014/main" id="{ED90EC3D-482A-4E73-B198-E8341A0D0973}"/>
              </a:ext>
            </a:extLst>
          </p:cNvPr>
          <p:cNvSpPr txBox="1">
            <a:spLocks/>
          </p:cNvSpPr>
          <p:nvPr/>
        </p:nvSpPr>
        <p:spPr>
          <a:xfrm>
            <a:off x="129561" y="2918558"/>
            <a:ext cx="7624293" cy="138988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pt-BR" sz="4400" b="1" dirty="0">
                <a:solidFill>
                  <a:schemeClr val="bg1"/>
                </a:solidFill>
                <a:latin typeface="Garamond" panose="02020404030301010803" pitchFamily="18" charset="0"/>
                <a:cs typeface="Arial" charset="0"/>
              </a:rPr>
              <a:t>LINHAS DE AÇÃO E ORGANIZAÇÃO DA FV</a:t>
            </a:r>
            <a:endParaRPr lang="pt-BR" sz="4400" b="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978413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90152" y="1746270"/>
            <a:ext cx="11947715" cy="3847207"/>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14350" indent="-514350" algn="ctr" fontAlgn="base">
              <a:buAutoNum type="arabicPeriod"/>
            </a:pPr>
            <a:r>
              <a:rPr lang="pt-BR" sz="3200" b="1" dirty="0">
                <a:solidFill>
                  <a:srgbClr val="0070C0"/>
                </a:solidFill>
                <a:latin typeface="Garamond" panose="02020404030301010803" pitchFamily="18" charset="0"/>
              </a:rPr>
              <a:t>LINHAS DE AÇÃO:</a:t>
            </a:r>
          </a:p>
          <a:p>
            <a:pPr marL="514350" indent="-514350" algn="ctr" fontAlgn="base"/>
            <a:endParaRPr lang="pt-BR" sz="2800" b="1" dirty="0">
              <a:solidFill>
                <a:srgbClr val="0070C0"/>
              </a:solidFill>
              <a:latin typeface="Montserrat"/>
            </a:endParaRPr>
          </a:p>
          <a:p>
            <a:pPr marL="514350" indent="-514350" algn="ctr" fontAlgn="base"/>
            <a:endParaRPr lang="pt-BR" sz="2800" b="1" dirty="0">
              <a:solidFill>
                <a:srgbClr val="0070C0"/>
              </a:solidFill>
              <a:latin typeface="Montserrat"/>
            </a:endParaRPr>
          </a:p>
          <a:p>
            <a:pPr marL="514350" indent="-514350" fontAlgn="base"/>
            <a:r>
              <a:rPr lang="pt-BR" sz="2800" dirty="0">
                <a:latin typeface="Montserrat"/>
              </a:rPr>
              <a:t>	Unir forças, caminhando espontaneamente, buscando o fortalecimento dos laços da FV, em vista de um forte impulso em benefício do serviço dos pobres.</a:t>
            </a:r>
          </a:p>
          <a:p>
            <a:pPr marL="514350" indent="-514350" fontAlgn="base"/>
            <a:endParaRPr lang="pt-BR" sz="1200" dirty="0">
              <a:latin typeface="Montserrat"/>
            </a:endParaRPr>
          </a:p>
          <a:p>
            <a:pPr marL="514350" indent="-514350" fontAlgn="base"/>
            <a:r>
              <a:rPr lang="pt-BR" sz="2800" dirty="0">
                <a:latin typeface="Montserrat"/>
              </a:rPr>
              <a:t>	Buscar a unidade através do conhecimento de São Vicente e seu carisma, proporcionando uma maior formação dos membros da FV.</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461363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899410" y="1341536"/>
            <a:ext cx="10794607" cy="4031873"/>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14350" indent="-514350" algn="ctr" fontAlgn="base">
              <a:buAutoNum type="arabicPeriod"/>
            </a:pPr>
            <a:r>
              <a:rPr lang="pt-BR" sz="3200" b="1" dirty="0">
                <a:solidFill>
                  <a:srgbClr val="0070C0"/>
                </a:solidFill>
                <a:latin typeface="Garamond" panose="02020404030301010803" pitchFamily="18" charset="0"/>
              </a:rPr>
              <a:t>LINHAS DE AÇÃO:</a:t>
            </a:r>
          </a:p>
          <a:p>
            <a:pPr marL="514350" indent="-514350" algn="ctr" fontAlgn="base"/>
            <a:endParaRPr lang="pt-BR" sz="2800" b="1" dirty="0">
              <a:solidFill>
                <a:srgbClr val="0070C0"/>
              </a:solidFill>
              <a:latin typeface="Montserrat"/>
            </a:endParaRPr>
          </a:p>
          <a:p>
            <a:pPr marL="514350" indent="-514350" algn="ctr" fontAlgn="base"/>
            <a:endParaRPr lang="pt-BR" sz="2800" b="1" dirty="0">
              <a:solidFill>
                <a:srgbClr val="0070C0"/>
              </a:solidFill>
              <a:latin typeface="Montserrat"/>
            </a:endParaRPr>
          </a:p>
          <a:p>
            <a:pPr marL="514350" indent="-514350" fontAlgn="base"/>
            <a:r>
              <a:rPr lang="pt-BR" sz="2800" b="1" dirty="0">
                <a:solidFill>
                  <a:srgbClr val="0070C0"/>
                </a:solidFill>
                <a:latin typeface="Montserrat"/>
              </a:rPr>
              <a:t>	</a:t>
            </a:r>
            <a:br>
              <a:rPr lang="pt-BR" sz="2800" dirty="0">
                <a:latin typeface="Montserrat"/>
              </a:rPr>
            </a:br>
            <a:r>
              <a:rPr lang="pt-BR" sz="2800" dirty="0">
                <a:latin typeface="Montserrat"/>
              </a:rPr>
              <a:t>Fortalecer a articulação da FV, buscando a participação de outros ramos e organização e desenvolvimento dos Regionais.</a:t>
            </a:r>
          </a:p>
          <a:p>
            <a:pPr marL="514350" indent="-514350" fontAlgn="base"/>
            <a:br>
              <a:rPr lang="pt-BR" sz="2800" dirty="0">
                <a:latin typeface="Montserrat"/>
              </a:rPr>
            </a:br>
            <a:r>
              <a:rPr lang="pt-BR" sz="2800" dirty="0">
                <a:latin typeface="Montserrat"/>
              </a:rPr>
              <a:t>Respeitar a autonomia de cada grupo, em espírito de cooperação mútua.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46136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a:extLst>
              <a:ext uri="{FF2B5EF4-FFF2-40B4-BE49-F238E27FC236}">
                <a16:creationId xmlns:a16="http://schemas.microsoft.com/office/drawing/2014/main" id="{D6BC9383-E10A-410C-A46E-189CD3FE8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53A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pt-BR"/>
          </a:p>
        </p:txBody>
      </p:sp>
      <p:sp>
        <p:nvSpPr>
          <p:cNvPr id="2" name="Título 1">
            <a:extLst>
              <a:ext uri="{FF2B5EF4-FFF2-40B4-BE49-F238E27FC236}">
                <a16:creationId xmlns:a16="http://schemas.microsoft.com/office/drawing/2014/main" id="{ED90EC3D-482A-4E73-B198-E8341A0D0973}"/>
              </a:ext>
            </a:extLst>
          </p:cNvPr>
          <p:cNvSpPr>
            <a:spLocks noGrp="1"/>
          </p:cNvSpPr>
          <p:nvPr>
            <p:ph type="ctrTitle"/>
          </p:nvPr>
        </p:nvSpPr>
        <p:spPr>
          <a:xfrm>
            <a:off x="401785" y="2962142"/>
            <a:ext cx="6705494" cy="1717718"/>
          </a:xfrm>
        </p:spPr>
        <p:txBody>
          <a:bodyPr rtlCol="0" anchor="b">
            <a:noAutofit/>
          </a:bodyPr>
          <a:lstStyle/>
          <a:p>
            <a:pPr>
              <a:defRPr/>
            </a:pPr>
            <a:r>
              <a:rPr lang="pt-BR" sz="4400" b="1" dirty="0">
                <a:solidFill>
                  <a:srgbClr val="0053A1"/>
                </a:solidFill>
                <a:latin typeface="Garamond" panose="02020404030301010803" pitchFamily="18" charset="0"/>
                <a:cs typeface="Arial" charset="0"/>
              </a:rPr>
              <a:t>Formação Básica</a:t>
            </a:r>
            <a:br>
              <a:rPr lang="pt-BR" sz="4400" b="1" dirty="0">
                <a:solidFill>
                  <a:srgbClr val="0053A1"/>
                </a:solidFill>
                <a:latin typeface="Garamond" panose="02020404030301010803" pitchFamily="18" charset="0"/>
                <a:cs typeface="Arial" charset="0"/>
              </a:rPr>
            </a:br>
            <a:r>
              <a:rPr lang="pt-BR" sz="4400" b="1" dirty="0">
                <a:solidFill>
                  <a:srgbClr val="0053A1"/>
                </a:solidFill>
                <a:latin typeface="Garamond" panose="02020404030301010803" pitchFamily="18" charset="0"/>
                <a:cs typeface="Arial" charset="0"/>
              </a:rPr>
              <a:t>1ª parte</a:t>
            </a:r>
            <a:endParaRPr lang="pt-BR" sz="4400" b="1" dirty="0">
              <a:latin typeface="Garamond" panose="02020404030301010803" pitchFamily="18" charset="0"/>
            </a:endParaRPr>
          </a:p>
        </p:txBody>
      </p:sp>
      <p:grpSp>
        <p:nvGrpSpPr>
          <p:cNvPr id="11" name="Agrupar 10">
            <a:extLst>
              <a:ext uri="{FF2B5EF4-FFF2-40B4-BE49-F238E27FC236}">
                <a16:creationId xmlns:a16="http://schemas.microsoft.com/office/drawing/2014/main" id="{059F1084-AEB1-4312-B87B-D81F848D8136}"/>
              </a:ext>
            </a:extLst>
          </p:cNvPr>
          <p:cNvGrpSpPr/>
          <p:nvPr/>
        </p:nvGrpSpPr>
        <p:grpSpPr>
          <a:xfrm rot="5400000">
            <a:off x="4621540" y="3312663"/>
            <a:ext cx="6857997" cy="232673"/>
            <a:chOff x="0" y="6378264"/>
            <a:chExt cx="12192000" cy="305870"/>
          </a:xfrm>
        </p:grpSpPr>
        <p:sp>
          <p:nvSpPr>
            <p:cNvPr id="12" name="Retângulo 11">
              <a:extLst>
                <a:ext uri="{FF2B5EF4-FFF2-40B4-BE49-F238E27FC236}">
                  <a16:creationId xmlns:a16="http://schemas.microsoft.com/office/drawing/2014/main" id="{9C9AD26D-FEBF-4A4B-90D7-C6AD4AEFA918}"/>
                </a:ext>
              </a:extLst>
            </p:cNvPr>
            <p:cNvSpPr/>
            <p:nvPr/>
          </p:nvSpPr>
          <p:spPr>
            <a:xfrm>
              <a:off x="0" y="6378264"/>
              <a:ext cx="12191998" cy="30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3" name="Agrupar 12">
              <a:extLst>
                <a:ext uri="{FF2B5EF4-FFF2-40B4-BE49-F238E27FC236}">
                  <a16:creationId xmlns:a16="http://schemas.microsoft.com/office/drawing/2014/main" id="{02C62DAC-29D5-4232-91C6-D222F89C6E97}"/>
                </a:ext>
              </a:extLst>
            </p:cNvPr>
            <p:cNvGrpSpPr/>
            <p:nvPr/>
          </p:nvGrpSpPr>
          <p:grpSpPr>
            <a:xfrm>
              <a:off x="0" y="6431661"/>
              <a:ext cx="12192000" cy="185708"/>
              <a:chOff x="0" y="6251188"/>
              <a:chExt cx="12192000" cy="185708"/>
            </a:xfrm>
          </p:grpSpPr>
          <p:sp>
            <p:nvSpPr>
              <p:cNvPr id="14" name="Retângulo 13">
                <a:extLst>
                  <a:ext uri="{FF2B5EF4-FFF2-40B4-BE49-F238E27FC236}">
                    <a16:creationId xmlns:a16="http://schemas.microsoft.com/office/drawing/2014/main" id="{7B3ED004-2012-4130-B00B-DF2250722C53}"/>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a:extLst>
                  <a:ext uri="{FF2B5EF4-FFF2-40B4-BE49-F238E27FC236}">
                    <a16:creationId xmlns:a16="http://schemas.microsoft.com/office/drawing/2014/main" id="{3976EDA3-8AF0-417D-B32E-FB6617E69791}"/>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sp>
        <p:nvSpPr>
          <p:cNvPr id="3" name="Retângulo 2"/>
          <p:cNvSpPr/>
          <p:nvPr/>
        </p:nvSpPr>
        <p:spPr>
          <a:xfrm>
            <a:off x="8126257" y="0"/>
            <a:ext cx="4065743" cy="68579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6" name="Imagem 15">
            <a:extLst>
              <a:ext uri="{FF2B5EF4-FFF2-40B4-BE49-F238E27FC236}">
                <a16:creationId xmlns:a16="http://schemas.microsoft.com/office/drawing/2014/main" id="{5CFF523A-C0E0-4A4C-A226-3EAAADECCC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8057" y="2083498"/>
            <a:ext cx="3042141" cy="3060000"/>
          </a:xfrm>
          <a:prstGeom prst="rect">
            <a:avLst/>
          </a:prstGeom>
        </p:spPr>
      </p:pic>
      <p:sp>
        <p:nvSpPr>
          <p:cNvPr id="17" name="Título 1">
            <a:extLst>
              <a:ext uri="{FF2B5EF4-FFF2-40B4-BE49-F238E27FC236}">
                <a16:creationId xmlns:a16="http://schemas.microsoft.com/office/drawing/2014/main" id="{ED90EC3D-482A-4E73-B198-E8341A0D0973}"/>
              </a:ext>
            </a:extLst>
          </p:cNvPr>
          <p:cNvSpPr txBox="1">
            <a:spLocks/>
          </p:cNvSpPr>
          <p:nvPr/>
        </p:nvSpPr>
        <p:spPr>
          <a:xfrm>
            <a:off x="0" y="3184068"/>
            <a:ext cx="7944370" cy="858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pt-BR" sz="4400" b="1" dirty="0">
                <a:solidFill>
                  <a:schemeClr val="bg1"/>
                </a:solidFill>
                <a:latin typeface="Garamond" panose="02020404030301010803" pitchFamily="18" charset="0"/>
                <a:cs typeface="Arial" charset="0"/>
              </a:rPr>
              <a:t>FAMÍLIA VICENTINA – FV</a:t>
            </a:r>
          </a:p>
          <a:p>
            <a:pPr>
              <a:defRPr/>
            </a:pPr>
            <a:r>
              <a:rPr lang="pt-BR" sz="4400" b="1" dirty="0">
                <a:solidFill>
                  <a:schemeClr val="bg1"/>
                </a:solidFill>
                <a:latin typeface="Garamond" panose="02020404030301010803" pitchFamily="18" charset="0"/>
                <a:cs typeface="Arial" charset="0"/>
              </a:rPr>
              <a:t>1ª Parte</a:t>
            </a:r>
            <a:endParaRPr lang="pt-BR" sz="4400" b="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480481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781879" y="1596368"/>
            <a:ext cx="11255988" cy="3170099"/>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r>
              <a:rPr lang="pt-BR" sz="3200" b="1" dirty="0">
                <a:solidFill>
                  <a:srgbClr val="0070C0"/>
                </a:solidFill>
                <a:latin typeface="Garamond" panose="02020404030301010803" pitchFamily="18" charset="0"/>
              </a:rPr>
              <a:t>2. ORGANIZAÇÃO:</a:t>
            </a:r>
          </a:p>
          <a:p>
            <a:pPr algn="ctr" fontAlgn="base"/>
            <a:endParaRPr lang="pt-BR" sz="2800" b="1" dirty="0">
              <a:solidFill>
                <a:srgbClr val="0070C0"/>
              </a:solidFill>
              <a:latin typeface="Montserrat"/>
            </a:endParaRPr>
          </a:p>
          <a:p>
            <a:pPr algn="ctr" fontAlgn="base"/>
            <a:endParaRPr lang="pt-BR" sz="2800" b="1" dirty="0">
              <a:solidFill>
                <a:srgbClr val="0070C0"/>
              </a:solidFill>
              <a:latin typeface="Montserrat"/>
            </a:endParaRPr>
          </a:p>
          <a:p>
            <a:pPr fontAlgn="base"/>
            <a:r>
              <a:rPr lang="pt-BR" sz="2800" dirty="0">
                <a:latin typeface="Montserrat"/>
              </a:rPr>
              <a:t>Organização de Regionais;</a:t>
            </a:r>
            <a:br>
              <a:rPr lang="pt-BR" sz="2800" dirty="0">
                <a:latin typeface="Montserrat"/>
              </a:rPr>
            </a:br>
            <a:r>
              <a:rPr lang="pt-BR" sz="2800" dirty="0">
                <a:latin typeface="Montserrat"/>
              </a:rPr>
              <a:t>Criação de uma Coordenação Nacional; </a:t>
            </a:r>
          </a:p>
          <a:p>
            <a:pPr fontAlgn="base"/>
            <a:r>
              <a:rPr lang="pt-BR" sz="2800" dirty="0">
                <a:latin typeface="Montserrat"/>
              </a:rPr>
              <a:t>Organização da Secretaria Nacional da FV; </a:t>
            </a:r>
          </a:p>
          <a:p>
            <a:pPr fontAlgn="base"/>
            <a:r>
              <a:rPr lang="pt-BR" sz="2800" dirty="0">
                <a:latin typeface="Montserrat"/>
              </a:rPr>
              <a:t>Constituição de uma Equipe de Coordenação da Mídia da FV. </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34343" y="1094350"/>
            <a:ext cx="12157657" cy="5509200"/>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r>
              <a:rPr lang="pt-BR" sz="2800" b="1" dirty="0">
                <a:solidFill>
                  <a:srgbClr val="0070C0"/>
                </a:solidFill>
                <a:latin typeface="Garamond" panose="02020404030301010803" pitchFamily="18" charset="0"/>
              </a:rPr>
              <a:t>3. ESFORÇOS E ATIVIDADES QUE ESTÃO </a:t>
            </a:r>
          </a:p>
          <a:p>
            <a:pPr algn="ctr" fontAlgn="base"/>
            <a:r>
              <a:rPr lang="pt-BR" sz="2800" b="1" dirty="0">
                <a:solidFill>
                  <a:srgbClr val="0070C0"/>
                </a:solidFill>
                <a:latin typeface="Garamond" panose="02020404030301010803" pitchFamily="18" charset="0"/>
              </a:rPr>
              <a:t>SENDO DESENVOLVIDOS:</a:t>
            </a:r>
          </a:p>
          <a:p>
            <a:pPr fontAlgn="base"/>
            <a:endParaRPr lang="pt-BR" sz="2800" b="1" dirty="0">
              <a:solidFill>
                <a:srgbClr val="0070C0"/>
              </a:solidFill>
              <a:latin typeface="Montserrat"/>
            </a:endParaRPr>
          </a:p>
          <a:p>
            <a:pPr fontAlgn="base"/>
            <a:r>
              <a:rPr lang="pt-BR" sz="2800" dirty="0">
                <a:latin typeface="Montserrat"/>
              </a:rPr>
              <a:t>- Realização anual do Encontro dos Representantes dos Ramos da FV;</a:t>
            </a:r>
            <a:br>
              <a:rPr lang="pt-BR" sz="2800" dirty="0">
                <a:latin typeface="Montserrat"/>
              </a:rPr>
            </a:br>
            <a:endParaRPr lang="pt-BR" sz="800" dirty="0">
              <a:latin typeface="Montserrat"/>
            </a:endParaRPr>
          </a:p>
          <a:p>
            <a:pPr fontAlgn="base"/>
            <a:r>
              <a:rPr lang="pt-BR" sz="2800" dirty="0">
                <a:latin typeface="Montserrat"/>
              </a:rPr>
              <a:t>- Divulgação de Notícias da FV (no Boletim Brasileiro da SSVP);</a:t>
            </a:r>
            <a:br>
              <a:rPr lang="pt-BR" sz="2800" dirty="0">
                <a:latin typeface="Montserrat"/>
              </a:rPr>
            </a:br>
            <a:endParaRPr lang="pt-BR" sz="700" dirty="0">
              <a:latin typeface="Montserrat"/>
            </a:endParaRPr>
          </a:p>
          <a:p>
            <a:pPr fontAlgn="base"/>
            <a:r>
              <a:rPr lang="pt-BR" sz="2800" dirty="0">
                <a:latin typeface="Montserrat"/>
              </a:rPr>
              <a:t>- Publicação e Intercâmbio de Material de Animação e Formação Vicentina;</a:t>
            </a:r>
          </a:p>
          <a:p>
            <a:pPr fontAlgn="base"/>
            <a:endParaRPr lang="pt-BR" sz="900" dirty="0">
              <a:latin typeface="Montserrat"/>
            </a:endParaRPr>
          </a:p>
          <a:p>
            <a:pPr fontAlgn="base"/>
            <a:r>
              <a:rPr lang="pt-BR" sz="2800" dirty="0">
                <a:latin typeface="Montserrat"/>
              </a:rPr>
              <a:t>- Realização do Congresso da Mídia da FV; </a:t>
            </a:r>
          </a:p>
          <a:p>
            <a:pPr fontAlgn="base"/>
            <a:endParaRPr lang="pt-BR" sz="700" dirty="0">
              <a:latin typeface="Montserrat"/>
            </a:endParaRPr>
          </a:p>
          <a:p>
            <a:pPr fontAlgn="base"/>
            <a:r>
              <a:rPr lang="pt-BR" sz="2800" dirty="0">
                <a:latin typeface="Montserrat"/>
              </a:rPr>
              <a:t>- Celebração conjunta do Momento de Oração comum da FV e de outras festas vicentinas; </a:t>
            </a:r>
            <a:br>
              <a:rPr lang="pt-BR" sz="2800" dirty="0">
                <a:latin typeface="Montserrat"/>
              </a:rPr>
            </a:br>
            <a:endParaRPr lang="pt-BR" sz="2800" dirty="0">
              <a:latin typeface="Montserrat"/>
            </a:endParaRPr>
          </a:p>
          <a:p>
            <a:pPr fontAlgn="base"/>
            <a:endParaRPr lang="pt-BR" sz="2800" dirty="0">
              <a:latin typeface="Montserrat"/>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a:extLst>
              <a:ext uri="{FF2B5EF4-FFF2-40B4-BE49-F238E27FC236}">
                <a16:creationId xmlns:a16="http://schemas.microsoft.com/office/drawing/2014/main" id="{D6BC9383-E10A-410C-A46E-189CD3FE8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53A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pt-BR"/>
          </a:p>
        </p:txBody>
      </p:sp>
      <p:grpSp>
        <p:nvGrpSpPr>
          <p:cNvPr id="11" name="Agrupar 10">
            <a:extLst>
              <a:ext uri="{FF2B5EF4-FFF2-40B4-BE49-F238E27FC236}">
                <a16:creationId xmlns:a16="http://schemas.microsoft.com/office/drawing/2014/main" id="{059F1084-AEB1-4312-B87B-D81F848D8136}"/>
              </a:ext>
            </a:extLst>
          </p:cNvPr>
          <p:cNvGrpSpPr/>
          <p:nvPr/>
        </p:nvGrpSpPr>
        <p:grpSpPr>
          <a:xfrm rot="5400000">
            <a:off x="4621540" y="3312663"/>
            <a:ext cx="6857997" cy="232673"/>
            <a:chOff x="0" y="6378264"/>
            <a:chExt cx="12192000" cy="305870"/>
          </a:xfrm>
        </p:grpSpPr>
        <p:sp>
          <p:nvSpPr>
            <p:cNvPr id="12" name="Retângulo 11">
              <a:extLst>
                <a:ext uri="{FF2B5EF4-FFF2-40B4-BE49-F238E27FC236}">
                  <a16:creationId xmlns:a16="http://schemas.microsoft.com/office/drawing/2014/main" id="{9C9AD26D-FEBF-4A4B-90D7-C6AD4AEFA918}"/>
                </a:ext>
              </a:extLst>
            </p:cNvPr>
            <p:cNvSpPr/>
            <p:nvPr/>
          </p:nvSpPr>
          <p:spPr>
            <a:xfrm>
              <a:off x="0" y="6378264"/>
              <a:ext cx="12191998" cy="305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3" name="Agrupar 12">
              <a:extLst>
                <a:ext uri="{FF2B5EF4-FFF2-40B4-BE49-F238E27FC236}">
                  <a16:creationId xmlns:a16="http://schemas.microsoft.com/office/drawing/2014/main" id="{02C62DAC-29D5-4232-91C6-D222F89C6E97}"/>
                </a:ext>
              </a:extLst>
            </p:cNvPr>
            <p:cNvGrpSpPr/>
            <p:nvPr/>
          </p:nvGrpSpPr>
          <p:grpSpPr>
            <a:xfrm>
              <a:off x="0" y="6431661"/>
              <a:ext cx="12192000" cy="185708"/>
              <a:chOff x="0" y="6251188"/>
              <a:chExt cx="12192000" cy="185708"/>
            </a:xfrm>
          </p:grpSpPr>
          <p:sp>
            <p:nvSpPr>
              <p:cNvPr id="14" name="Retângulo 13">
                <a:extLst>
                  <a:ext uri="{FF2B5EF4-FFF2-40B4-BE49-F238E27FC236}">
                    <a16:creationId xmlns:a16="http://schemas.microsoft.com/office/drawing/2014/main" id="{7B3ED004-2012-4130-B00B-DF2250722C53}"/>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5" name="Retângulo 14">
                <a:extLst>
                  <a:ext uri="{FF2B5EF4-FFF2-40B4-BE49-F238E27FC236}">
                    <a16:creationId xmlns:a16="http://schemas.microsoft.com/office/drawing/2014/main" id="{3976EDA3-8AF0-417D-B32E-FB6617E69791}"/>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sp>
        <p:nvSpPr>
          <p:cNvPr id="3" name="Retângulo 2"/>
          <p:cNvSpPr/>
          <p:nvPr/>
        </p:nvSpPr>
        <p:spPr>
          <a:xfrm>
            <a:off x="8126257" y="0"/>
            <a:ext cx="4065743" cy="68579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6" name="Imagem 15">
            <a:extLst>
              <a:ext uri="{FF2B5EF4-FFF2-40B4-BE49-F238E27FC236}">
                <a16:creationId xmlns:a16="http://schemas.microsoft.com/office/drawing/2014/main" id="{5CFF523A-C0E0-4A4C-A226-3EAAADECCC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38057" y="2083498"/>
            <a:ext cx="3042141" cy="3060000"/>
          </a:xfrm>
          <a:prstGeom prst="rect">
            <a:avLst/>
          </a:prstGeom>
        </p:spPr>
      </p:pic>
      <p:sp>
        <p:nvSpPr>
          <p:cNvPr id="17" name="Título 1">
            <a:extLst>
              <a:ext uri="{FF2B5EF4-FFF2-40B4-BE49-F238E27FC236}">
                <a16:creationId xmlns:a16="http://schemas.microsoft.com/office/drawing/2014/main" id="{ED90EC3D-482A-4E73-B198-E8341A0D0973}"/>
              </a:ext>
            </a:extLst>
          </p:cNvPr>
          <p:cNvSpPr txBox="1">
            <a:spLocks/>
          </p:cNvSpPr>
          <p:nvPr/>
        </p:nvSpPr>
        <p:spPr>
          <a:xfrm>
            <a:off x="194960" y="2898493"/>
            <a:ext cx="7764635" cy="143000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pt-BR" sz="4800" b="1" dirty="0">
                <a:solidFill>
                  <a:schemeClr val="bg1"/>
                </a:solidFill>
                <a:latin typeface="Garamond" panose="02020404030301010803" pitchFamily="18" charset="0"/>
              </a:rPr>
              <a:t>Associações Vicentinas de Leigas e Leigos</a:t>
            </a:r>
          </a:p>
        </p:txBody>
      </p:sp>
    </p:spTree>
    <p:extLst>
      <p:ext uri="{BB962C8B-B14F-4D97-AF65-F5344CB8AC3E}">
        <p14:creationId xmlns:p14="http://schemas.microsoft.com/office/powerpoint/2010/main" val="1910429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344557" y="1011752"/>
            <a:ext cx="11693310" cy="4970591"/>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r>
              <a:rPr lang="pt-BR" sz="3600" b="1" dirty="0">
                <a:solidFill>
                  <a:srgbClr val="0070C0"/>
                </a:solidFill>
                <a:latin typeface="Garamond" panose="02020404030301010803" pitchFamily="18" charset="0"/>
              </a:rPr>
              <a:t>Associações Vicentinas de Leigas e Leigos</a:t>
            </a:r>
            <a:br>
              <a:rPr lang="pt-BR" sz="2800" dirty="0">
                <a:latin typeface="Garamond" panose="02020404030301010803" pitchFamily="18" charset="0"/>
              </a:rPr>
            </a:br>
            <a:endParaRPr lang="pt-BR" sz="500" dirty="0">
              <a:latin typeface="Garamond" panose="02020404030301010803" pitchFamily="18" charset="0"/>
            </a:endParaRPr>
          </a:p>
          <a:p>
            <a:pPr fontAlgn="base"/>
            <a:endParaRPr lang="pt-BR" sz="2800" dirty="0">
              <a:latin typeface="Montserrat"/>
            </a:endParaRPr>
          </a:p>
          <a:p>
            <a:pPr fontAlgn="base"/>
            <a:r>
              <a:rPr lang="pt-BR" sz="2800" dirty="0">
                <a:latin typeface="Montserrat"/>
              </a:rPr>
              <a:t>01. Associação Internacional de Caridades;</a:t>
            </a:r>
            <a:br>
              <a:rPr lang="pt-BR" sz="2800" dirty="0">
                <a:latin typeface="Montserrat"/>
              </a:rPr>
            </a:br>
            <a:r>
              <a:rPr lang="pt-BR" sz="2800" dirty="0">
                <a:latin typeface="Montserrat"/>
              </a:rPr>
              <a:t>02. Juventude Mariana Vicentina;</a:t>
            </a:r>
            <a:br>
              <a:rPr lang="pt-BR" sz="2800" dirty="0">
                <a:latin typeface="Montserrat"/>
              </a:rPr>
            </a:br>
            <a:r>
              <a:rPr lang="pt-BR" sz="2800" dirty="0">
                <a:latin typeface="Montserrat"/>
              </a:rPr>
              <a:t>03. Associação da Medalha Milagrosa;</a:t>
            </a:r>
            <a:br>
              <a:rPr lang="pt-BR" sz="2800" dirty="0">
                <a:latin typeface="Montserrat"/>
              </a:rPr>
            </a:br>
            <a:r>
              <a:rPr lang="pt-BR" sz="2800" dirty="0">
                <a:latin typeface="Montserrat"/>
              </a:rPr>
              <a:t>04. Sociedade de São Vicente de Paulo;</a:t>
            </a:r>
            <a:br>
              <a:rPr lang="pt-BR" sz="2800" dirty="0">
                <a:latin typeface="Montserrat"/>
              </a:rPr>
            </a:br>
            <a:r>
              <a:rPr lang="pt-BR" sz="2800" dirty="0">
                <a:latin typeface="Montserrat"/>
              </a:rPr>
              <a:t>05. Associação Padre </a:t>
            </a:r>
            <a:r>
              <a:rPr lang="pt-BR" sz="2800" dirty="0" err="1">
                <a:latin typeface="Montserrat"/>
              </a:rPr>
              <a:t>Giácomo</a:t>
            </a:r>
            <a:r>
              <a:rPr lang="pt-BR" sz="2800" dirty="0">
                <a:latin typeface="Montserrat"/>
              </a:rPr>
              <a:t> </a:t>
            </a:r>
            <a:r>
              <a:rPr lang="pt-BR" sz="2800" dirty="0" err="1">
                <a:latin typeface="Montserrat"/>
              </a:rPr>
              <a:t>Cusmano</a:t>
            </a:r>
            <a:r>
              <a:rPr lang="pt-BR" sz="2800" dirty="0">
                <a:latin typeface="Montserrat"/>
              </a:rPr>
              <a:t>;</a:t>
            </a:r>
            <a:br>
              <a:rPr lang="pt-BR" sz="2800" dirty="0">
                <a:latin typeface="Montserrat"/>
              </a:rPr>
            </a:br>
            <a:r>
              <a:rPr lang="pt-BR" sz="2800" dirty="0">
                <a:latin typeface="Montserrat"/>
              </a:rPr>
              <a:t>06. Associação Luiza de </a:t>
            </a:r>
            <a:r>
              <a:rPr lang="pt-BR" sz="2800" dirty="0" err="1">
                <a:latin typeface="Montserrat"/>
              </a:rPr>
              <a:t>Marillac</a:t>
            </a:r>
            <a:r>
              <a:rPr lang="pt-BR" sz="2800" dirty="0">
                <a:latin typeface="Montserrat"/>
              </a:rPr>
              <a:t>;</a:t>
            </a:r>
            <a:br>
              <a:rPr lang="pt-BR" sz="2800" dirty="0">
                <a:latin typeface="Montserrat"/>
              </a:rPr>
            </a:br>
            <a:r>
              <a:rPr lang="pt-BR" sz="2400" dirty="0">
                <a:latin typeface="Montserrat"/>
              </a:rPr>
              <a:t>07. Associação dos ex-alunos Lazaristas e dos Amigos e Amigas do Caraça;</a:t>
            </a:r>
            <a:br>
              <a:rPr lang="pt-BR" sz="2400" dirty="0">
                <a:latin typeface="Montserrat"/>
              </a:rPr>
            </a:br>
            <a:r>
              <a:rPr lang="pt-BR" sz="2800" dirty="0">
                <a:latin typeface="Montserrat"/>
              </a:rPr>
              <a:t>08. Missionários(as) Leigos(as) Vicentinos(as);</a:t>
            </a:r>
            <a:br>
              <a:rPr lang="pt-BR" sz="2800" dirty="0">
                <a:latin typeface="Montserrat"/>
              </a:rPr>
            </a:br>
            <a:endParaRPr lang="pt-BR" sz="2800" dirty="0"/>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461363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1"/>
          <p:cNvPicPr>
            <a:picLocks noChangeAspect="1" noChangeArrowheads="1"/>
          </p:cNvPicPr>
          <p:nvPr/>
        </p:nvPicPr>
        <p:blipFill>
          <a:blip r:embed="rId2" cstate="print"/>
          <a:srcRect/>
          <a:stretch>
            <a:fillRect/>
          </a:stretch>
        </p:blipFill>
        <p:spPr bwMode="auto">
          <a:xfrm>
            <a:off x="119920" y="686169"/>
            <a:ext cx="1714500" cy="1714500"/>
          </a:xfrm>
          <a:prstGeom prst="rect">
            <a:avLst/>
          </a:prstGeom>
          <a:noFill/>
          <a:ln w="9525">
            <a:noFill/>
            <a:miter lim="800000"/>
            <a:headEnd/>
            <a:tailEnd/>
          </a:ln>
          <a:effectLst/>
        </p:spPr>
      </p:pic>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3"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296214" y="2342296"/>
            <a:ext cx="11741653" cy="3970318"/>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sz="2800" dirty="0">
                <a:latin typeface="Montserrat"/>
              </a:rPr>
              <a:t>É a mais antiga associação feminina na história do voluntariado. </a:t>
            </a:r>
          </a:p>
          <a:p>
            <a:pPr algn="just"/>
            <a:r>
              <a:rPr lang="pt-BR" sz="2800" dirty="0">
                <a:latin typeface="Montserrat"/>
              </a:rPr>
              <a:t>Criada por SVP em 1617, denominadas </a:t>
            </a:r>
            <a:r>
              <a:rPr lang="pt-BR" sz="2800" i="1" dirty="0">
                <a:latin typeface="Montserrat"/>
              </a:rPr>
              <a:t>“Caridades”. </a:t>
            </a:r>
          </a:p>
          <a:p>
            <a:pPr algn="just"/>
            <a:r>
              <a:rPr lang="pt-BR" sz="2800" dirty="0">
                <a:latin typeface="Montserrat"/>
              </a:rPr>
              <a:t>Ele mesmo a expandiu para a Itália e Polônia. Para favorecer a unidade, estabeleceu regras baseadas no seguimento de Jesus, no amor evangélico sem fronteiras, na organização e na criatividade de encontrar maneiras sempre novas de ajuda aos Pobres. </a:t>
            </a:r>
          </a:p>
          <a:p>
            <a:pPr algn="just"/>
            <a:r>
              <a:rPr lang="pt-BR" sz="2800" dirty="0">
                <a:latin typeface="Montserrat"/>
              </a:rPr>
              <a:t>Ele escrevia cartas constantes e criou um Boletim, </a:t>
            </a:r>
            <a:r>
              <a:rPr lang="pt-BR" sz="2800" i="1" dirty="0">
                <a:latin typeface="Montserrat"/>
              </a:rPr>
              <a:t>“Relações” </a:t>
            </a:r>
            <a:r>
              <a:rPr lang="pt-BR" sz="2800" dirty="0">
                <a:latin typeface="Montserrat"/>
              </a:rPr>
              <a:t>para facilitar a comunicação entre os grupos de </a:t>
            </a:r>
            <a:r>
              <a:rPr lang="pt-BR" sz="2800" i="1" dirty="0">
                <a:latin typeface="Montserrat"/>
              </a:rPr>
              <a:t>“Caridades”.</a:t>
            </a:r>
            <a:endParaRPr lang="pt-BR" sz="2800" dirty="0">
              <a:latin typeface="Montserrat"/>
            </a:endParaRPr>
          </a:p>
        </p:txBody>
      </p:sp>
      <p:sp>
        <p:nvSpPr>
          <p:cNvPr id="4" name="Retângulo 3"/>
          <p:cNvSpPr/>
          <p:nvPr/>
        </p:nvSpPr>
        <p:spPr>
          <a:xfrm>
            <a:off x="2101541" y="1348170"/>
            <a:ext cx="7988918" cy="584775"/>
          </a:xfrm>
          <a:prstGeom prst="rect">
            <a:avLst/>
          </a:prstGeom>
        </p:spPr>
        <p:txBody>
          <a:bodyPr wrap="none">
            <a:spAutoFit/>
          </a:bodyPr>
          <a:lstStyle/>
          <a:p>
            <a:pPr algn="ctr"/>
            <a:r>
              <a:rPr lang="pt-BR" sz="3200" b="1" dirty="0">
                <a:solidFill>
                  <a:srgbClr val="0070C0"/>
                </a:solidFill>
                <a:latin typeface="Garamond" pitchFamily="18" charset="0"/>
              </a:rPr>
              <a:t>AIC – Associação Internacional da Caridade:</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386682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
          <p:cNvPicPr>
            <a:picLocks noChangeAspect="1" noChangeArrowheads="1"/>
          </p:cNvPicPr>
          <p:nvPr/>
        </p:nvPicPr>
        <p:blipFill>
          <a:blip r:embed="rId2" cstate="print"/>
          <a:srcRect/>
          <a:stretch>
            <a:fillRect/>
          </a:stretch>
        </p:blipFill>
        <p:spPr bwMode="auto">
          <a:xfrm>
            <a:off x="119920" y="686169"/>
            <a:ext cx="1714500" cy="1714500"/>
          </a:xfrm>
          <a:prstGeom prst="rect">
            <a:avLst/>
          </a:prstGeom>
          <a:noFill/>
          <a:ln w="9525">
            <a:noFill/>
            <a:miter lim="800000"/>
            <a:headEnd/>
            <a:tailEnd/>
          </a:ln>
          <a:effectLst/>
        </p:spPr>
      </p:pic>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3"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235901" y="2400669"/>
            <a:ext cx="11720197" cy="3539430"/>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sz="2800" dirty="0">
                <a:latin typeface="Montserrat"/>
              </a:rPr>
              <a:t>AIC – Associação Internacional de Caridade – é uma ONG (Organização Não Governamental) internacional que luta contra a pobreza. </a:t>
            </a:r>
          </a:p>
          <a:p>
            <a:pPr algn="just"/>
            <a:r>
              <a:rPr lang="pt-BR" sz="2800" dirty="0">
                <a:latin typeface="Montserrat"/>
              </a:rPr>
              <a:t>É uma rede internacional composta por 53 (cinquenta e três) associações nacionais que reúne voluntários Católicos, na sua grande maioria mulheres. </a:t>
            </a:r>
          </a:p>
          <a:p>
            <a:pPr algn="just"/>
            <a:r>
              <a:rPr lang="pt-BR" sz="2800" dirty="0">
                <a:latin typeface="Montserrat"/>
              </a:rPr>
              <a:t>Através de ações locais adaptadas a diferentes situações em cada país, as voluntárias trabalham junto às pessoas menos favorecidas, especialmente as mulheres e seus filhos. </a:t>
            </a:r>
          </a:p>
        </p:txBody>
      </p:sp>
      <p:sp>
        <p:nvSpPr>
          <p:cNvPr id="18" name="Retângulo 17"/>
          <p:cNvSpPr/>
          <p:nvPr/>
        </p:nvSpPr>
        <p:spPr>
          <a:xfrm>
            <a:off x="2101541" y="1348170"/>
            <a:ext cx="7988918" cy="584775"/>
          </a:xfrm>
          <a:prstGeom prst="rect">
            <a:avLst/>
          </a:prstGeom>
        </p:spPr>
        <p:txBody>
          <a:bodyPr wrap="none">
            <a:spAutoFit/>
          </a:bodyPr>
          <a:lstStyle/>
          <a:p>
            <a:pPr algn="ctr"/>
            <a:r>
              <a:rPr lang="pt-BR" sz="3200" b="1" dirty="0">
                <a:solidFill>
                  <a:srgbClr val="0070C0"/>
                </a:solidFill>
                <a:latin typeface="Garamond" pitchFamily="18" charset="0"/>
              </a:rPr>
              <a:t>AIC – Associação Internacional da Caridade:</a:t>
            </a:r>
          </a:p>
        </p:txBody>
      </p:sp>
      <p:sp>
        <p:nvSpPr>
          <p:cNvPr id="19" name="Retângulo 18">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3413685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
          <p:cNvPicPr>
            <a:picLocks noChangeAspect="1" noChangeArrowheads="1"/>
          </p:cNvPicPr>
          <p:nvPr/>
        </p:nvPicPr>
        <p:blipFill>
          <a:blip r:embed="rId2" cstate="print"/>
          <a:srcRect/>
          <a:stretch>
            <a:fillRect/>
          </a:stretch>
        </p:blipFill>
        <p:spPr bwMode="auto">
          <a:xfrm>
            <a:off x="119920" y="686169"/>
            <a:ext cx="1714500" cy="1714500"/>
          </a:xfrm>
          <a:prstGeom prst="rect">
            <a:avLst/>
          </a:prstGeom>
          <a:noFill/>
          <a:ln w="9525">
            <a:noFill/>
            <a:miter lim="800000"/>
            <a:headEnd/>
            <a:tailEnd/>
          </a:ln>
          <a:effectLst/>
        </p:spPr>
      </p:pic>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3"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344521" y="2124795"/>
            <a:ext cx="11475076" cy="3293209"/>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4000" b="1" dirty="0">
                <a:solidFill>
                  <a:srgbClr val="0070C0"/>
                </a:solidFill>
                <a:latin typeface="Garamond" panose="02020404030301010803" pitchFamily="18" charset="0"/>
              </a:rPr>
              <a:t>Os objetivos são: </a:t>
            </a:r>
          </a:p>
          <a:p>
            <a:pPr algn="ctr"/>
            <a:endParaRPr lang="pt-BR" sz="2800" dirty="0">
              <a:solidFill>
                <a:srgbClr val="0070C0"/>
              </a:solidFill>
              <a:latin typeface="Montserrat"/>
            </a:endParaRPr>
          </a:p>
          <a:p>
            <a:pPr algn="just"/>
            <a:r>
              <a:rPr lang="pt-BR" sz="2800" dirty="0">
                <a:latin typeface="Montserrat"/>
              </a:rPr>
              <a:t>Fazer com que as pessoas mais necessitadas sejam autossuficientes e tenham controle sobre o futuro das mesmas, os acompanhando para endereçar as suas necessidades em níveis material e espiritual; Envolver a sociedade e as autoridades públicas nessa luta contra a pobreza. </a:t>
            </a:r>
          </a:p>
        </p:txBody>
      </p:sp>
      <p:sp>
        <p:nvSpPr>
          <p:cNvPr id="12" name="Retângulo 11">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7" name="Retângulo 16"/>
          <p:cNvSpPr/>
          <p:nvPr/>
        </p:nvSpPr>
        <p:spPr>
          <a:xfrm>
            <a:off x="2101541" y="1348170"/>
            <a:ext cx="7988918" cy="584775"/>
          </a:xfrm>
          <a:prstGeom prst="rect">
            <a:avLst/>
          </a:prstGeom>
        </p:spPr>
        <p:txBody>
          <a:bodyPr wrap="none">
            <a:spAutoFit/>
          </a:bodyPr>
          <a:lstStyle/>
          <a:p>
            <a:pPr algn="ctr"/>
            <a:r>
              <a:rPr lang="pt-BR" sz="3200" b="1" dirty="0">
                <a:solidFill>
                  <a:srgbClr val="0070C0"/>
                </a:solidFill>
                <a:latin typeface="Garamond" pitchFamily="18" charset="0"/>
              </a:rPr>
              <a:t>AIC – Associação Internacional da Caridade:</a:t>
            </a:r>
          </a:p>
        </p:txBody>
      </p:sp>
    </p:spTree>
    <p:extLst>
      <p:ext uri="{BB962C8B-B14F-4D97-AF65-F5344CB8AC3E}">
        <p14:creationId xmlns:p14="http://schemas.microsoft.com/office/powerpoint/2010/main" val="33842301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11"/>
          <p:cNvSpPr/>
          <p:nvPr/>
        </p:nvSpPr>
        <p:spPr>
          <a:xfrm>
            <a:off x="193184" y="2286874"/>
            <a:ext cx="11844683" cy="3108543"/>
          </a:xfrm>
          <a:prstGeom prst="rect">
            <a:avLst/>
          </a:prstGeom>
        </p:spPr>
        <p:txBody>
          <a:bodyPr wrap="square">
            <a:spAutoFit/>
          </a:bodyPr>
          <a:lstStyle/>
          <a:p>
            <a:pPr algn="ctr"/>
            <a:endParaRPr lang="pt-BR" sz="2800" dirty="0">
              <a:latin typeface="Montserrat"/>
            </a:endParaRPr>
          </a:p>
          <a:p>
            <a:pPr algn="just"/>
            <a:r>
              <a:rPr lang="pt-BR" sz="2800" dirty="0">
                <a:latin typeface="Montserrat"/>
              </a:rPr>
              <a:t>Sua história está ligada à aparição de Nossa Senhora à Santa Catarina de </a:t>
            </a:r>
            <a:r>
              <a:rPr lang="pt-BR" sz="2800" dirty="0" err="1">
                <a:latin typeface="Montserrat"/>
              </a:rPr>
              <a:t>Labouré</a:t>
            </a:r>
            <a:r>
              <a:rPr lang="pt-BR" sz="2800" dirty="0">
                <a:latin typeface="Montserrat"/>
              </a:rPr>
              <a:t>, em 1830, na Capela das Filhas da caridade em Paris.</a:t>
            </a:r>
          </a:p>
          <a:p>
            <a:pPr algn="just"/>
            <a:r>
              <a:rPr lang="pt-BR" sz="2800" dirty="0">
                <a:latin typeface="Montserrat"/>
              </a:rPr>
              <a:t>Em 20 de junho de 1847, o Papa Pio IX conferiu indulgências especiais às Associações  de juventude  confiadas às Filhas da Caridade, solicitando que em todas as escolas, instituições  e obras da Companhia se reunissem os jovens para receber uma  sólida formação cristã. </a:t>
            </a:r>
          </a:p>
        </p:txBody>
      </p:sp>
      <p:pic>
        <p:nvPicPr>
          <p:cNvPr id="35842" name="Picture 2" descr="http://lh6.ggpht.com/_BqUZjOUqOGQ/STLB1dXysSI/AAAAAAAABJ8/NJX87DWqM3c/logo160.png"/>
          <p:cNvPicPr>
            <a:picLocks noChangeAspect="1" noChangeArrowheads="1"/>
          </p:cNvPicPr>
          <p:nvPr/>
        </p:nvPicPr>
        <p:blipFill>
          <a:blip r:embed="rId3" cstate="print"/>
          <a:srcRect/>
          <a:stretch>
            <a:fillRect/>
          </a:stretch>
        </p:blipFill>
        <p:spPr bwMode="auto">
          <a:xfrm>
            <a:off x="0" y="878798"/>
            <a:ext cx="1524000" cy="1676400"/>
          </a:xfrm>
          <a:prstGeom prst="rect">
            <a:avLst/>
          </a:prstGeom>
          <a:noFill/>
        </p:spPr>
      </p:pic>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20" name="Retângulo 19">
            <a:extLst>
              <a:ext uri="{FF2B5EF4-FFF2-40B4-BE49-F238E27FC236}">
                <a16:creationId xmlns:a16="http://schemas.microsoft.com/office/drawing/2014/main" id="{C0DDD622-4592-4A7E-8DF5-C3CF6EAE2AF1}"/>
              </a:ext>
            </a:extLst>
          </p:cNvPr>
          <p:cNvSpPr/>
          <p:nvPr/>
        </p:nvSpPr>
        <p:spPr>
          <a:xfrm>
            <a:off x="1564849" y="1119084"/>
            <a:ext cx="9277775" cy="707886"/>
          </a:xfrm>
          <a:prstGeom prst="rect">
            <a:avLst/>
          </a:prstGeom>
        </p:spPr>
        <p:txBody>
          <a:bodyPr wrap="square">
            <a:spAutoFit/>
          </a:bodyPr>
          <a:lstStyle/>
          <a:p>
            <a:pPr algn="ctr">
              <a:defRPr/>
            </a:pPr>
            <a:r>
              <a:rPr lang="pt-BR" sz="4000" b="1" dirty="0">
                <a:solidFill>
                  <a:srgbClr val="0070C0"/>
                </a:solidFill>
                <a:latin typeface="Garamond" panose="02020404030301010803" pitchFamily="18" charset="0"/>
                <a:cs typeface="Arial" charset="0"/>
              </a:rPr>
              <a:t>JMV – Juventude Mariana Vicentina</a:t>
            </a:r>
          </a:p>
        </p:txBody>
      </p:sp>
    </p:spTree>
    <p:extLst>
      <p:ext uri="{BB962C8B-B14F-4D97-AF65-F5344CB8AC3E}">
        <p14:creationId xmlns:p14="http://schemas.microsoft.com/office/powerpoint/2010/main" val="43134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11"/>
          <p:cNvSpPr/>
          <p:nvPr/>
        </p:nvSpPr>
        <p:spPr>
          <a:xfrm>
            <a:off x="180304" y="2625954"/>
            <a:ext cx="11857563" cy="3477875"/>
          </a:xfrm>
          <a:prstGeom prst="rect">
            <a:avLst/>
          </a:prstGeom>
        </p:spPr>
        <p:txBody>
          <a:bodyPr wrap="square">
            <a:spAutoFit/>
          </a:bodyPr>
          <a:lstStyle/>
          <a:p>
            <a:pPr algn="just"/>
            <a:r>
              <a:rPr lang="pt-BR" sz="2800" dirty="0">
                <a:latin typeface="Montserrat"/>
              </a:rPr>
              <a:t>Em 25 de março de 1931, o Papa Pio IX  solicitou a  todos os párocos que formassem grupos da mesma associação  nas paróquias. Com mais de 150 anos a JMV, procura trilhar os caminhos de serviço aos Pobres. </a:t>
            </a:r>
          </a:p>
          <a:p>
            <a:pPr algn="just"/>
            <a:r>
              <a:rPr lang="pt-BR" sz="2800" dirty="0">
                <a:latin typeface="Montserrat"/>
              </a:rPr>
              <a:t>Sua finalidade é a contemplação de Cristo, o olhar atento sobre os exemplos de Maria e a imitação das virtudes de SVP.  </a:t>
            </a:r>
            <a:r>
              <a:rPr lang="pt-BR" sz="2600" dirty="0">
                <a:latin typeface="Montserrat"/>
              </a:rPr>
              <a:t>Preparam crianças, adolescentes e  jovens para crescerem no amor de Deus e aos irmãos, para serem agentes transformadores do meio onde vivem. </a:t>
            </a:r>
          </a:p>
        </p:txBody>
      </p:sp>
      <p:pic>
        <p:nvPicPr>
          <p:cNvPr id="15" name="Picture 2" descr="http://lh6.ggpht.com/_BqUZjOUqOGQ/STLB1dXysSI/AAAAAAAABJ8/NJX87DWqM3c/logo160.png"/>
          <p:cNvPicPr>
            <a:picLocks noChangeAspect="1" noChangeArrowheads="1"/>
          </p:cNvPicPr>
          <p:nvPr/>
        </p:nvPicPr>
        <p:blipFill>
          <a:blip r:embed="rId3" cstate="print"/>
          <a:srcRect/>
          <a:stretch>
            <a:fillRect/>
          </a:stretch>
        </p:blipFill>
        <p:spPr bwMode="auto">
          <a:xfrm>
            <a:off x="0" y="878798"/>
            <a:ext cx="1524000" cy="1676400"/>
          </a:xfrm>
          <a:prstGeom prst="rect">
            <a:avLst/>
          </a:prstGeom>
          <a:noFill/>
        </p:spPr>
      </p:pic>
      <p:sp>
        <p:nvSpPr>
          <p:cNvPr id="19" name="Retângulo 18">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20" name="Retângulo 19">
            <a:extLst>
              <a:ext uri="{FF2B5EF4-FFF2-40B4-BE49-F238E27FC236}">
                <a16:creationId xmlns:a16="http://schemas.microsoft.com/office/drawing/2014/main" id="{C0DDD622-4592-4A7E-8DF5-C3CF6EAE2AF1}"/>
              </a:ext>
            </a:extLst>
          </p:cNvPr>
          <p:cNvSpPr/>
          <p:nvPr/>
        </p:nvSpPr>
        <p:spPr>
          <a:xfrm>
            <a:off x="1564849" y="1119084"/>
            <a:ext cx="9277775" cy="707886"/>
          </a:xfrm>
          <a:prstGeom prst="rect">
            <a:avLst/>
          </a:prstGeom>
        </p:spPr>
        <p:txBody>
          <a:bodyPr wrap="square">
            <a:spAutoFit/>
          </a:bodyPr>
          <a:lstStyle/>
          <a:p>
            <a:pPr algn="ctr">
              <a:defRPr/>
            </a:pPr>
            <a:r>
              <a:rPr lang="pt-BR" sz="4000" b="1" dirty="0">
                <a:solidFill>
                  <a:srgbClr val="0070C0"/>
                </a:solidFill>
                <a:latin typeface="Garamond" panose="02020404030301010803" pitchFamily="18" charset="0"/>
                <a:cs typeface="Arial" charset="0"/>
              </a:rPr>
              <a:t>JMV – Juventude Mariana Vicentina</a:t>
            </a:r>
          </a:p>
        </p:txBody>
      </p:sp>
    </p:spTree>
    <p:extLst>
      <p:ext uri="{BB962C8B-B14F-4D97-AF65-F5344CB8AC3E}">
        <p14:creationId xmlns:p14="http://schemas.microsoft.com/office/powerpoint/2010/main" val="3037976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11"/>
          <p:cNvSpPr/>
          <p:nvPr/>
        </p:nvSpPr>
        <p:spPr>
          <a:xfrm>
            <a:off x="369608" y="1877750"/>
            <a:ext cx="11668259" cy="4001095"/>
          </a:xfrm>
          <a:prstGeom prst="rect">
            <a:avLst/>
          </a:prstGeom>
        </p:spPr>
        <p:txBody>
          <a:bodyPr wrap="square">
            <a:spAutoFit/>
          </a:bodyPr>
          <a:lstStyle/>
          <a:p>
            <a:pPr algn="just">
              <a:defRPr/>
            </a:pPr>
            <a:endParaRPr lang="pt-BR" sz="2800" b="1" dirty="0">
              <a:solidFill>
                <a:srgbClr val="0070C0"/>
              </a:solidFill>
              <a:latin typeface="Montserrat"/>
            </a:endParaRPr>
          </a:p>
          <a:p>
            <a:pPr algn="ctr">
              <a:defRPr/>
            </a:pPr>
            <a:r>
              <a:rPr lang="pt-BR" sz="2800" b="1" dirty="0">
                <a:latin typeface="Montserrat"/>
              </a:rPr>
              <a:t>A associação da JMV é por natureza:</a:t>
            </a:r>
          </a:p>
          <a:p>
            <a:pPr marL="514350" indent="-514350" algn="just">
              <a:buFontTx/>
              <a:buAutoNum type="alphaLcPeriod"/>
              <a:defRPr/>
            </a:pPr>
            <a:r>
              <a:rPr lang="pt-BR" sz="2800" dirty="0">
                <a:latin typeface="Montserrat"/>
              </a:rPr>
              <a:t>Eclesial: os membros trabalham e vivem em comunhão com a Igreja;</a:t>
            </a:r>
          </a:p>
          <a:p>
            <a:pPr marL="514350" indent="-514350" algn="just">
              <a:defRPr/>
            </a:pPr>
            <a:endParaRPr lang="pt-BR" sz="1000" dirty="0">
              <a:latin typeface="Montserrat"/>
            </a:endParaRPr>
          </a:p>
          <a:p>
            <a:pPr algn="just">
              <a:defRPr/>
            </a:pPr>
            <a:r>
              <a:rPr lang="pt-BR" sz="2800" dirty="0">
                <a:latin typeface="Montserrat"/>
              </a:rPr>
              <a:t>b.  Leiga: são jovens leigos;</a:t>
            </a:r>
          </a:p>
          <a:p>
            <a:pPr algn="just">
              <a:defRPr/>
            </a:pPr>
            <a:endParaRPr lang="pt-BR" sz="1000" dirty="0">
              <a:latin typeface="Montserrat"/>
            </a:endParaRPr>
          </a:p>
          <a:p>
            <a:pPr algn="just">
              <a:defRPr/>
            </a:pPr>
            <a:r>
              <a:rPr lang="pt-BR" sz="2800" dirty="0">
                <a:latin typeface="Montserrat"/>
              </a:rPr>
              <a:t>c. Mariana: têm Maria como modelo. Em Maria encontram inspiração para uma caridade efetiva e geradora de justiça. </a:t>
            </a:r>
          </a:p>
          <a:p>
            <a:pPr algn="just">
              <a:defRPr/>
            </a:pPr>
            <a:endParaRPr lang="pt-BR" sz="1000" dirty="0">
              <a:latin typeface="Montserrat"/>
            </a:endParaRPr>
          </a:p>
          <a:p>
            <a:pPr algn="just">
              <a:defRPr/>
            </a:pPr>
            <a:r>
              <a:rPr lang="pt-BR" sz="2800" dirty="0">
                <a:latin typeface="Montserrat"/>
              </a:rPr>
              <a:t>d. Vicentina: nasceu no seio da família de SVP  e se inspira no carisma vicentino.</a:t>
            </a:r>
          </a:p>
        </p:txBody>
      </p:sp>
      <p:pic>
        <p:nvPicPr>
          <p:cNvPr id="15" name="Picture 2" descr="http://lh6.ggpht.com/_BqUZjOUqOGQ/STLB1dXysSI/AAAAAAAABJ8/NJX87DWqM3c/logo160.png"/>
          <p:cNvPicPr>
            <a:picLocks noChangeAspect="1" noChangeArrowheads="1"/>
          </p:cNvPicPr>
          <p:nvPr/>
        </p:nvPicPr>
        <p:blipFill>
          <a:blip r:embed="rId3" cstate="print"/>
          <a:srcRect/>
          <a:stretch>
            <a:fillRect/>
          </a:stretch>
        </p:blipFill>
        <p:spPr bwMode="auto">
          <a:xfrm>
            <a:off x="0" y="878798"/>
            <a:ext cx="1524000" cy="1676400"/>
          </a:xfrm>
          <a:prstGeom prst="rect">
            <a:avLst/>
          </a:prstGeom>
          <a:noFill/>
        </p:spPr>
      </p:pic>
      <p:sp>
        <p:nvSpPr>
          <p:cNvPr id="19" name="Retângulo 18">
            <a:extLst>
              <a:ext uri="{FF2B5EF4-FFF2-40B4-BE49-F238E27FC236}">
                <a16:creationId xmlns:a16="http://schemas.microsoft.com/office/drawing/2014/main" id="{C0DDD622-4592-4A7E-8DF5-C3CF6EAE2AF1}"/>
              </a:ext>
            </a:extLst>
          </p:cNvPr>
          <p:cNvSpPr/>
          <p:nvPr/>
        </p:nvSpPr>
        <p:spPr>
          <a:xfrm>
            <a:off x="1564849" y="1119084"/>
            <a:ext cx="9277775" cy="707886"/>
          </a:xfrm>
          <a:prstGeom prst="rect">
            <a:avLst/>
          </a:prstGeom>
        </p:spPr>
        <p:txBody>
          <a:bodyPr wrap="square">
            <a:spAutoFit/>
          </a:bodyPr>
          <a:lstStyle/>
          <a:p>
            <a:pPr algn="ctr">
              <a:defRPr/>
            </a:pPr>
            <a:r>
              <a:rPr lang="pt-BR" sz="4000" b="1" dirty="0">
                <a:solidFill>
                  <a:srgbClr val="0070C0"/>
                </a:solidFill>
                <a:latin typeface="Garamond" panose="02020404030301010803" pitchFamily="18" charset="0"/>
                <a:cs typeface="Arial" charset="0"/>
              </a:rPr>
              <a:t>JMV – Juventude Mariana Vicentina</a:t>
            </a:r>
          </a:p>
        </p:txBody>
      </p:sp>
      <p:sp>
        <p:nvSpPr>
          <p:cNvPr id="20" name="Retângulo 19">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161911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12"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8" name="Picture 2" descr="https://www.pbcm.org.br/source/Logotipo%20FamVin.jpg"/>
          <p:cNvPicPr>
            <a:picLocks noChangeAspect="1" noChangeArrowheads="1"/>
          </p:cNvPicPr>
          <p:nvPr/>
        </p:nvPicPr>
        <p:blipFill>
          <a:blip r:embed="rId2" cstate="print"/>
          <a:srcRect/>
          <a:stretch>
            <a:fillRect/>
          </a:stretch>
        </p:blipFill>
        <p:spPr bwMode="auto">
          <a:xfrm>
            <a:off x="2773180" y="1747359"/>
            <a:ext cx="6385809" cy="3962623"/>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pic>
        <p:nvPicPr>
          <p:cNvPr id="68610" name="Picture 2" descr="https://amminter.org/en/wp-content/uploads/sites/2/2017/03/amm-logo.png"/>
          <p:cNvPicPr>
            <a:picLocks noChangeAspect="1" noChangeArrowheads="1"/>
          </p:cNvPicPr>
          <p:nvPr/>
        </p:nvPicPr>
        <p:blipFill>
          <a:blip r:embed="rId3" cstate="print"/>
          <a:srcRect/>
          <a:stretch>
            <a:fillRect/>
          </a:stretch>
        </p:blipFill>
        <p:spPr bwMode="auto">
          <a:xfrm>
            <a:off x="248180" y="1094282"/>
            <a:ext cx="1266883" cy="1274164"/>
          </a:xfrm>
          <a:prstGeom prst="rect">
            <a:avLst/>
          </a:prstGeom>
          <a:noFill/>
        </p:spPr>
      </p:pic>
      <p:sp>
        <p:nvSpPr>
          <p:cNvPr id="12" name="Retângulo 6">
            <a:extLst>
              <a:ext uri="{FF2B5EF4-FFF2-40B4-BE49-F238E27FC236}">
                <a16:creationId xmlns:a16="http://schemas.microsoft.com/office/drawing/2014/main" id="{31649A3D-A20C-4C95-94E6-6FB2150F59BC}"/>
              </a:ext>
            </a:extLst>
          </p:cNvPr>
          <p:cNvSpPr>
            <a:spLocks noChangeArrowheads="1"/>
          </p:cNvSpPr>
          <p:nvPr/>
        </p:nvSpPr>
        <p:spPr bwMode="auto">
          <a:xfrm>
            <a:off x="1149808" y="2923936"/>
            <a:ext cx="10187189" cy="2246769"/>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r>
              <a:rPr lang="pt-BR" sz="2800" dirty="0">
                <a:latin typeface="Montserrat"/>
              </a:rPr>
              <a:t>A Associação da Medalha Milagrosa nasceu para tornar conhecida a Virgem Maria da Medalha Milagrosa e para transmitir a mensagem da medalha, e pedir-lhe ajuda para nossa salvação. É uma catequese que a Virgem Maria oferece àqueles cujos corações esteja aberto a sua mensagem.</a:t>
            </a:r>
          </a:p>
        </p:txBody>
      </p:sp>
      <p:sp>
        <p:nvSpPr>
          <p:cNvPr id="15" name="Retângulo 14"/>
          <p:cNvSpPr/>
          <p:nvPr/>
        </p:nvSpPr>
        <p:spPr>
          <a:xfrm>
            <a:off x="1799279" y="1348170"/>
            <a:ext cx="8593443" cy="646331"/>
          </a:xfrm>
          <a:prstGeom prst="rect">
            <a:avLst/>
          </a:prstGeom>
        </p:spPr>
        <p:txBody>
          <a:bodyPr wrap="none">
            <a:spAutoFit/>
          </a:bodyPr>
          <a:lstStyle/>
          <a:p>
            <a:pPr algn="ctr">
              <a:defRPr/>
            </a:pPr>
            <a:r>
              <a:rPr lang="pt-BR" sz="3600" b="1" dirty="0">
                <a:solidFill>
                  <a:srgbClr val="0070C0"/>
                </a:solidFill>
                <a:latin typeface="Garamond" panose="02020404030301010803" pitchFamily="18" charset="0"/>
                <a:cs typeface="Arial" charset="0"/>
              </a:rPr>
              <a:t>AMM -  Associação da medalha Milagrosa</a:t>
            </a:r>
            <a:r>
              <a:rPr lang="pt-BR" sz="3200" b="1" dirty="0">
                <a:solidFill>
                  <a:schemeClr val="bg1"/>
                </a:solidFill>
                <a:latin typeface="Garamond" panose="02020404030301010803" pitchFamily="18" charset="0"/>
                <a:cs typeface="Arial" charset="0"/>
              </a:rPr>
              <a:t>:</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9269341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02182"/>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pic>
        <p:nvPicPr>
          <p:cNvPr id="68610" name="Picture 2" descr="https://amminter.org/en/wp-content/uploads/sites/2/2017/03/amm-logo.png"/>
          <p:cNvPicPr>
            <a:picLocks noChangeAspect="1" noChangeArrowheads="1"/>
          </p:cNvPicPr>
          <p:nvPr/>
        </p:nvPicPr>
        <p:blipFill>
          <a:blip r:embed="rId3" cstate="print"/>
          <a:srcRect/>
          <a:stretch>
            <a:fillRect/>
          </a:stretch>
        </p:blipFill>
        <p:spPr bwMode="auto">
          <a:xfrm>
            <a:off x="248180" y="1094282"/>
            <a:ext cx="1266883" cy="1274164"/>
          </a:xfrm>
          <a:prstGeom prst="rect">
            <a:avLst/>
          </a:prstGeom>
          <a:noFill/>
        </p:spPr>
      </p:pic>
      <p:sp>
        <p:nvSpPr>
          <p:cNvPr id="12" name="Retângulo 6">
            <a:extLst>
              <a:ext uri="{FF2B5EF4-FFF2-40B4-BE49-F238E27FC236}">
                <a16:creationId xmlns:a16="http://schemas.microsoft.com/office/drawing/2014/main" id="{31649A3D-A20C-4C95-94E6-6FB2150F59BC}"/>
              </a:ext>
            </a:extLst>
          </p:cNvPr>
          <p:cNvSpPr>
            <a:spLocks noChangeArrowheads="1"/>
          </p:cNvSpPr>
          <p:nvPr/>
        </p:nvSpPr>
        <p:spPr bwMode="auto">
          <a:xfrm>
            <a:off x="248180" y="3101113"/>
            <a:ext cx="11639020" cy="1815882"/>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r>
              <a:rPr lang="pt-BR" sz="2800" dirty="0">
                <a:latin typeface="Montserrat"/>
              </a:rPr>
              <a:t>É uma associação pública de fieis, integrada por leigos, clérigos e membros de institutos de vida consagrada e sociedades de vida apostólica que levam a medalha milagrosa e a honram com uma vida cristã e apostólica, cada um fazendo de acordo com seu estado de vida. </a:t>
            </a:r>
          </a:p>
        </p:txBody>
      </p:sp>
      <p:sp>
        <p:nvSpPr>
          <p:cNvPr id="15" name="Retângulo 14"/>
          <p:cNvSpPr/>
          <p:nvPr/>
        </p:nvSpPr>
        <p:spPr>
          <a:xfrm>
            <a:off x="1792867" y="1348170"/>
            <a:ext cx="8606267" cy="646331"/>
          </a:xfrm>
          <a:prstGeom prst="rect">
            <a:avLst/>
          </a:prstGeom>
        </p:spPr>
        <p:txBody>
          <a:bodyPr wrap="none">
            <a:spAutoFit/>
          </a:bodyPr>
          <a:lstStyle/>
          <a:p>
            <a:pPr algn="ctr">
              <a:defRPr/>
            </a:pPr>
            <a:r>
              <a:rPr lang="pt-BR" sz="3600" b="1" dirty="0">
                <a:solidFill>
                  <a:srgbClr val="0070C0"/>
                </a:solidFill>
                <a:latin typeface="Garamond" panose="02020404030301010803" pitchFamily="18" charset="0"/>
                <a:cs typeface="Arial" charset="0"/>
              </a:rPr>
              <a:t>AMM -  Associação da medalha Milagrosa</a:t>
            </a:r>
            <a:r>
              <a:rPr lang="pt-BR" sz="3600" b="1" dirty="0">
                <a:solidFill>
                  <a:schemeClr val="bg1"/>
                </a:solidFill>
                <a:latin typeface="Garamond" panose="02020404030301010803" pitchFamily="18" charset="0"/>
                <a:cs typeface="Arial" charset="0"/>
              </a:rPr>
              <a:t>:</a:t>
            </a:r>
          </a:p>
        </p:txBody>
      </p:sp>
      <p:sp>
        <p:nvSpPr>
          <p:cNvPr id="18" name="Retângulo 17">
            <a:extLst>
              <a:ext uri="{FF2B5EF4-FFF2-40B4-BE49-F238E27FC236}">
                <a16:creationId xmlns:a16="http://schemas.microsoft.com/office/drawing/2014/main" id="{C0DDD622-4592-4A7E-8DF5-C3CF6EAE2AF1}"/>
              </a:ext>
            </a:extLst>
          </p:cNvPr>
          <p:cNvSpPr/>
          <p:nvPr/>
        </p:nvSpPr>
        <p:spPr>
          <a:xfrm>
            <a:off x="2495550" y="-3913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3112362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pic>
        <p:nvPicPr>
          <p:cNvPr id="68610" name="Picture 2" descr="https://amminter.org/en/wp-content/uploads/sites/2/2017/03/amm-logo.png"/>
          <p:cNvPicPr>
            <a:picLocks noChangeAspect="1" noChangeArrowheads="1"/>
          </p:cNvPicPr>
          <p:nvPr/>
        </p:nvPicPr>
        <p:blipFill>
          <a:blip r:embed="rId3" cstate="print"/>
          <a:srcRect/>
          <a:stretch>
            <a:fillRect/>
          </a:stretch>
        </p:blipFill>
        <p:spPr bwMode="auto">
          <a:xfrm>
            <a:off x="248180" y="1094282"/>
            <a:ext cx="1266883" cy="1274164"/>
          </a:xfrm>
          <a:prstGeom prst="rect">
            <a:avLst/>
          </a:prstGeom>
          <a:noFill/>
        </p:spPr>
      </p:pic>
      <p:sp>
        <p:nvSpPr>
          <p:cNvPr id="12" name="Retângulo 6">
            <a:extLst>
              <a:ext uri="{FF2B5EF4-FFF2-40B4-BE49-F238E27FC236}">
                <a16:creationId xmlns:a16="http://schemas.microsoft.com/office/drawing/2014/main" id="{31649A3D-A20C-4C95-94E6-6FB2150F59BC}"/>
              </a:ext>
            </a:extLst>
          </p:cNvPr>
          <p:cNvSpPr>
            <a:spLocks noChangeArrowheads="1"/>
          </p:cNvSpPr>
          <p:nvPr/>
        </p:nvSpPr>
        <p:spPr bwMode="auto">
          <a:xfrm>
            <a:off x="516174" y="3047892"/>
            <a:ext cx="11159651" cy="2677656"/>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r>
              <a:rPr lang="pt-BR" sz="2800" dirty="0">
                <a:latin typeface="Montserrat"/>
              </a:rPr>
              <a:t>Trabalhando juntos, buscam fomentar uma vida mais perfeita em comunhão com os demais e realizar atividades apostólicas mediante a difusão da mensagem dada pela Santíssima Virgem à Sta. Catarina </a:t>
            </a:r>
            <a:r>
              <a:rPr lang="pt-BR" sz="2800" dirty="0" err="1">
                <a:latin typeface="Montserrat"/>
              </a:rPr>
              <a:t>Labouré</a:t>
            </a:r>
            <a:r>
              <a:rPr lang="pt-BR" sz="2800" dirty="0">
                <a:latin typeface="Montserrat"/>
              </a:rPr>
              <a:t> em 1830.</a:t>
            </a:r>
          </a:p>
          <a:p>
            <a:pPr algn="just" fontAlgn="base"/>
            <a:r>
              <a:rPr lang="pt-BR" sz="2800" dirty="0">
                <a:latin typeface="Montserrat"/>
              </a:rPr>
              <a:t>É importante notar que a Associação se caracteriza por três marcos distintos: é Eclesial, Mariana e Vicentina por natureza.</a:t>
            </a:r>
          </a:p>
        </p:txBody>
      </p:sp>
      <p:sp>
        <p:nvSpPr>
          <p:cNvPr id="15" name="Retângulo 14"/>
          <p:cNvSpPr/>
          <p:nvPr/>
        </p:nvSpPr>
        <p:spPr>
          <a:xfrm>
            <a:off x="1799279" y="1348170"/>
            <a:ext cx="8593443" cy="646331"/>
          </a:xfrm>
          <a:prstGeom prst="rect">
            <a:avLst/>
          </a:prstGeom>
        </p:spPr>
        <p:txBody>
          <a:bodyPr wrap="none">
            <a:spAutoFit/>
          </a:bodyPr>
          <a:lstStyle/>
          <a:p>
            <a:pPr algn="ctr">
              <a:defRPr/>
            </a:pPr>
            <a:r>
              <a:rPr lang="pt-BR" sz="3600" b="1" dirty="0">
                <a:solidFill>
                  <a:srgbClr val="0070C0"/>
                </a:solidFill>
                <a:latin typeface="Garamond" panose="02020404030301010803" pitchFamily="18" charset="0"/>
                <a:cs typeface="Arial" charset="0"/>
              </a:rPr>
              <a:t>AMM -  Associação da medalha Milagrosa</a:t>
            </a:r>
            <a:r>
              <a:rPr lang="pt-BR" sz="3200" b="1" dirty="0">
                <a:solidFill>
                  <a:schemeClr val="bg1"/>
                </a:solidFill>
                <a:latin typeface="Garamond" panose="02020404030301010803" pitchFamily="18" charset="0"/>
                <a:cs typeface="Arial" charset="0"/>
              </a:rPr>
              <a:t>:</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3593090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pic>
        <p:nvPicPr>
          <p:cNvPr id="68610" name="Picture 2" descr="https://amminter.org/en/wp-content/uploads/sites/2/2017/03/amm-logo.png"/>
          <p:cNvPicPr>
            <a:picLocks noChangeAspect="1" noChangeArrowheads="1"/>
          </p:cNvPicPr>
          <p:nvPr/>
        </p:nvPicPr>
        <p:blipFill>
          <a:blip r:embed="rId3" cstate="print"/>
          <a:srcRect/>
          <a:stretch>
            <a:fillRect/>
          </a:stretch>
        </p:blipFill>
        <p:spPr bwMode="auto">
          <a:xfrm>
            <a:off x="248180" y="1094282"/>
            <a:ext cx="1266883" cy="1274164"/>
          </a:xfrm>
          <a:prstGeom prst="rect">
            <a:avLst/>
          </a:prstGeom>
          <a:noFill/>
        </p:spPr>
      </p:pic>
      <p:sp>
        <p:nvSpPr>
          <p:cNvPr id="15" name="Retângulo 8"/>
          <p:cNvSpPr>
            <a:spLocks noChangeArrowheads="1"/>
          </p:cNvSpPr>
          <p:nvPr/>
        </p:nvSpPr>
        <p:spPr bwMode="auto">
          <a:xfrm>
            <a:off x="430246" y="2800173"/>
            <a:ext cx="11331508" cy="3108543"/>
          </a:xfrm>
          <a:prstGeom prst="rect">
            <a:avLst/>
          </a:prstGeom>
          <a:noFill/>
          <a:ln w="9525">
            <a:noFill/>
            <a:miter lim="800000"/>
            <a:headEnd/>
            <a:tailEnd/>
          </a:ln>
        </p:spPr>
        <p:txBody>
          <a:bodyPr wrap="square">
            <a:spAutoFit/>
          </a:bodyPr>
          <a:lstStyle/>
          <a:p>
            <a:pPr marL="457200" indent="-457200" algn="just"/>
            <a:r>
              <a:rPr lang="pt-BR" sz="2800" b="1" dirty="0">
                <a:latin typeface="Montserrat"/>
              </a:rPr>
              <a:t>Eclesial:  </a:t>
            </a:r>
          </a:p>
          <a:p>
            <a:pPr marL="457200" indent="-457200" algn="just">
              <a:buFontTx/>
              <a:buAutoNum type="arabicPeriod"/>
            </a:pPr>
            <a:r>
              <a:rPr lang="pt-BR" sz="2800" dirty="0">
                <a:latin typeface="Montserrat"/>
              </a:rPr>
              <a:t>todos os membros são chamados a participar da missão salvífica da Igreja;</a:t>
            </a:r>
          </a:p>
          <a:p>
            <a:pPr marL="457200" indent="-457200" algn="just">
              <a:buFontTx/>
              <a:buAutoNum type="arabicPeriod"/>
            </a:pPr>
            <a:r>
              <a:rPr lang="pt-BR" sz="2800" dirty="0">
                <a:latin typeface="Montserrat"/>
              </a:rPr>
              <a:t>Porque o cumprimento das finalidades está ligado à missão da Igreja;</a:t>
            </a:r>
          </a:p>
          <a:p>
            <a:pPr marL="457200" indent="-457200" algn="just">
              <a:buFontTx/>
              <a:buAutoNum type="arabicPeriod"/>
            </a:pPr>
            <a:r>
              <a:rPr lang="pt-BR" sz="2800" dirty="0">
                <a:latin typeface="Montserrat"/>
              </a:rPr>
              <a:t>Porque foi aprovada e reconhecida pela Igreja.</a:t>
            </a:r>
          </a:p>
          <a:p>
            <a:pPr marL="457200" indent="-457200" algn="just">
              <a:buFontTx/>
              <a:buAutoNum type="arabicPeriod"/>
            </a:pPr>
            <a:endParaRPr lang="pt-BR" sz="2800" dirty="0">
              <a:latin typeface="Montserrat"/>
            </a:endParaRPr>
          </a:p>
        </p:txBody>
      </p:sp>
      <p:sp>
        <p:nvSpPr>
          <p:cNvPr id="12" name="Retângulo 11"/>
          <p:cNvSpPr/>
          <p:nvPr/>
        </p:nvSpPr>
        <p:spPr>
          <a:xfrm>
            <a:off x="1799279" y="1348170"/>
            <a:ext cx="8593443" cy="646331"/>
          </a:xfrm>
          <a:prstGeom prst="rect">
            <a:avLst/>
          </a:prstGeom>
        </p:spPr>
        <p:txBody>
          <a:bodyPr wrap="none">
            <a:spAutoFit/>
          </a:bodyPr>
          <a:lstStyle/>
          <a:p>
            <a:pPr algn="ctr">
              <a:defRPr/>
            </a:pPr>
            <a:r>
              <a:rPr lang="pt-BR" sz="3600" b="1" dirty="0">
                <a:solidFill>
                  <a:srgbClr val="0070C0"/>
                </a:solidFill>
                <a:latin typeface="Garamond" panose="02020404030301010803" pitchFamily="18" charset="0"/>
                <a:cs typeface="Arial" charset="0"/>
              </a:rPr>
              <a:t>AMM -  Associação da medalha Milagrosa</a:t>
            </a:r>
            <a:r>
              <a:rPr lang="pt-BR" sz="3200" b="1" dirty="0">
                <a:solidFill>
                  <a:schemeClr val="bg1"/>
                </a:solidFill>
                <a:latin typeface="Garamond" panose="02020404030301010803" pitchFamily="18" charset="0"/>
                <a:cs typeface="Arial" charset="0"/>
              </a:rPr>
              <a:t>:</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19819019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pic>
        <p:nvPicPr>
          <p:cNvPr id="68610" name="Picture 2" descr="https://amminter.org/en/wp-content/uploads/sites/2/2017/03/amm-logo.png"/>
          <p:cNvPicPr>
            <a:picLocks noChangeAspect="1" noChangeArrowheads="1"/>
          </p:cNvPicPr>
          <p:nvPr/>
        </p:nvPicPr>
        <p:blipFill>
          <a:blip r:embed="rId3" cstate="print"/>
          <a:srcRect/>
          <a:stretch>
            <a:fillRect/>
          </a:stretch>
        </p:blipFill>
        <p:spPr bwMode="auto">
          <a:xfrm>
            <a:off x="248180" y="1094282"/>
            <a:ext cx="1266883" cy="1274164"/>
          </a:xfrm>
          <a:prstGeom prst="rect">
            <a:avLst/>
          </a:prstGeom>
          <a:noFill/>
        </p:spPr>
      </p:pic>
      <p:sp>
        <p:nvSpPr>
          <p:cNvPr id="15" name="Retângulo 8"/>
          <p:cNvSpPr>
            <a:spLocks noChangeArrowheads="1"/>
          </p:cNvSpPr>
          <p:nvPr/>
        </p:nvSpPr>
        <p:spPr bwMode="auto">
          <a:xfrm>
            <a:off x="345583" y="2670048"/>
            <a:ext cx="11500833" cy="3108543"/>
          </a:xfrm>
          <a:prstGeom prst="rect">
            <a:avLst/>
          </a:prstGeom>
          <a:noFill/>
          <a:ln w="9525">
            <a:noFill/>
            <a:miter lim="800000"/>
            <a:headEnd/>
            <a:tailEnd/>
          </a:ln>
        </p:spPr>
        <p:txBody>
          <a:bodyPr wrap="square">
            <a:spAutoFit/>
          </a:bodyPr>
          <a:lstStyle/>
          <a:p>
            <a:pPr marL="457200" indent="-457200" algn="just"/>
            <a:r>
              <a:rPr lang="pt-BR" sz="2800" b="1" i="1" dirty="0">
                <a:latin typeface="Montserrat"/>
              </a:rPr>
              <a:t>Mariana: </a:t>
            </a:r>
          </a:p>
          <a:p>
            <a:pPr marL="514350" indent="-514350" algn="just">
              <a:buAutoNum type="arabicPeriod"/>
            </a:pPr>
            <a:r>
              <a:rPr lang="pt-BR" sz="2800" dirty="0">
                <a:latin typeface="Montserrat"/>
              </a:rPr>
              <a:t>Porque   a própria natureza da espiritualidade Cristã  tem presente a  dimensão mariana;</a:t>
            </a:r>
          </a:p>
          <a:p>
            <a:pPr marL="457200" indent="-457200" algn="just">
              <a:defRPr/>
            </a:pPr>
            <a:r>
              <a:rPr lang="pt-BR" sz="2800" dirty="0">
                <a:latin typeface="Montserrat"/>
              </a:rPr>
              <a:t>2. Porque a Associação nasce na raiz das aparições da Virgem à Santa Catarina de  </a:t>
            </a:r>
            <a:r>
              <a:rPr lang="pt-BR" sz="2800" dirty="0" err="1">
                <a:latin typeface="Montserrat"/>
              </a:rPr>
              <a:t>Labouré</a:t>
            </a:r>
            <a:r>
              <a:rPr lang="pt-BR" sz="2800" dirty="0">
                <a:latin typeface="Montserrat"/>
              </a:rPr>
              <a:t>, em 1830;</a:t>
            </a:r>
          </a:p>
          <a:p>
            <a:pPr marL="514350" indent="-514350" algn="just">
              <a:buFontTx/>
              <a:buAutoNum type="arabicPeriod" startAt="3"/>
              <a:defRPr/>
            </a:pPr>
            <a:r>
              <a:rPr lang="pt-BR" sz="2800" dirty="0">
                <a:latin typeface="Montserrat"/>
              </a:rPr>
              <a:t>Porque todos os membros  se sentem chamados a conhecer, viver e difundir a mensagem dessas aparições. </a:t>
            </a:r>
          </a:p>
        </p:txBody>
      </p:sp>
      <p:sp>
        <p:nvSpPr>
          <p:cNvPr id="12" name="Retângulo 11"/>
          <p:cNvSpPr/>
          <p:nvPr/>
        </p:nvSpPr>
        <p:spPr>
          <a:xfrm>
            <a:off x="1799279" y="1348170"/>
            <a:ext cx="8593443" cy="646331"/>
          </a:xfrm>
          <a:prstGeom prst="rect">
            <a:avLst/>
          </a:prstGeom>
        </p:spPr>
        <p:txBody>
          <a:bodyPr wrap="none">
            <a:spAutoFit/>
          </a:bodyPr>
          <a:lstStyle/>
          <a:p>
            <a:pPr algn="ctr">
              <a:defRPr/>
            </a:pPr>
            <a:r>
              <a:rPr lang="pt-BR" sz="3600" b="1" dirty="0">
                <a:solidFill>
                  <a:srgbClr val="0070C0"/>
                </a:solidFill>
                <a:latin typeface="Garamond" panose="02020404030301010803" pitchFamily="18" charset="0"/>
                <a:cs typeface="Arial" charset="0"/>
              </a:rPr>
              <a:t>AMM -  Associação da medalha Milagrosa</a:t>
            </a:r>
            <a:r>
              <a:rPr lang="pt-BR" sz="3200" b="1" dirty="0">
                <a:solidFill>
                  <a:schemeClr val="bg1"/>
                </a:solidFill>
                <a:latin typeface="Garamond" panose="02020404030301010803" pitchFamily="18" charset="0"/>
                <a:cs typeface="Arial" charset="0"/>
              </a:rPr>
              <a:t>:</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30065316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pic>
        <p:nvPicPr>
          <p:cNvPr id="68610" name="Picture 2" descr="https://amminter.org/en/wp-content/uploads/sites/2/2017/03/amm-logo.png"/>
          <p:cNvPicPr>
            <a:picLocks noChangeAspect="1" noChangeArrowheads="1"/>
          </p:cNvPicPr>
          <p:nvPr/>
        </p:nvPicPr>
        <p:blipFill>
          <a:blip r:embed="rId3" cstate="print"/>
          <a:srcRect/>
          <a:stretch>
            <a:fillRect/>
          </a:stretch>
        </p:blipFill>
        <p:spPr bwMode="auto">
          <a:xfrm>
            <a:off x="248180" y="1094282"/>
            <a:ext cx="1266883" cy="1274164"/>
          </a:xfrm>
          <a:prstGeom prst="rect">
            <a:avLst/>
          </a:prstGeom>
          <a:noFill/>
        </p:spPr>
      </p:pic>
      <p:sp>
        <p:nvSpPr>
          <p:cNvPr id="12" name="Retângulo 11"/>
          <p:cNvSpPr/>
          <p:nvPr/>
        </p:nvSpPr>
        <p:spPr>
          <a:xfrm>
            <a:off x="463640" y="2836169"/>
            <a:ext cx="11318629" cy="2246769"/>
          </a:xfrm>
          <a:prstGeom prst="rect">
            <a:avLst/>
          </a:prstGeom>
        </p:spPr>
        <p:txBody>
          <a:bodyPr wrap="square">
            <a:spAutoFit/>
          </a:bodyPr>
          <a:lstStyle/>
          <a:p>
            <a:pPr marL="514350" indent="-514350" algn="just">
              <a:defRPr/>
            </a:pPr>
            <a:r>
              <a:rPr lang="pt-BR" sz="2800" b="1" dirty="0">
                <a:latin typeface="Montserrat"/>
              </a:rPr>
              <a:t>Caráter Vicentino:</a:t>
            </a:r>
          </a:p>
          <a:p>
            <a:pPr marL="514350" indent="-514350" algn="just">
              <a:buFontTx/>
              <a:buAutoNum type="arabicPeriod"/>
              <a:defRPr/>
            </a:pPr>
            <a:r>
              <a:rPr lang="pt-BR" sz="2800" dirty="0">
                <a:latin typeface="Montserrat"/>
              </a:rPr>
              <a:t>Porque nasceu no interior da FV, cujo  carisma é o serviço e evangelização dos Pobres</a:t>
            </a:r>
          </a:p>
          <a:p>
            <a:pPr marL="514350" indent="-514350" algn="just">
              <a:buFontTx/>
              <a:buAutoNum type="arabicPeriod"/>
              <a:defRPr/>
            </a:pPr>
            <a:r>
              <a:rPr lang="pt-BR" sz="2800" dirty="0">
                <a:latin typeface="Montserrat"/>
              </a:rPr>
              <a:t>Porque a direção foi confiada ao Superior Geral da Congregação da Missão e da Companhia das Filhas da caridade. </a:t>
            </a:r>
          </a:p>
        </p:txBody>
      </p:sp>
      <p:sp>
        <p:nvSpPr>
          <p:cNvPr id="15" name="Retângulo 14"/>
          <p:cNvSpPr/>
          <p:nvPr/>
        </p:nvSpPr>
        <p:spPr>
          <a:xfrm>
            <a:off x="1799279" y="1348170"/>
            <a:ext cx="8593443" cy="646331"/>
          </a:xfrm>
          <a:prstGeom prst="rect">
            <a:avLst/>
          </a:prstGeom>
        </p:spPr>
        <p:txBody>
          <a:bodyPr wrap="none">
            <a:spAutoFit/>
          </a:bodyPr>
          <a:lstStyle/>
          <a:p>
            <a:pPr algn="ctr">
              <a:defRPr/>
            </a:pPr>
            <a:r>
              <a:rPr lang="pt-BR" sz="3600" b="1" dirty="0">
                <a:solidFill>
                  <a:srgbClr val="0070C0"/>
                </a:solidFill>
                <a:latin typeface="Garamond" panose="02020404030301010803" pitchFamily="18" charset="0"/>
                <a:cs typeface="Arial" charset="0"/>
              </a:rPr>
              <a:t>AMM -  Associação da medalha Milagrosa</a:t>
            </a:r>
            <a:r>
              <a:rPr lang="pt-BR" sz="3200" b="1" dirty="0">
                <a:solidFill>
                  <a:schemeClr val="bg1"/>
                </a:solidFill>
                <a:latin typeface="Garamond" panose="02020404030301010803" pitchFamily="18" charset="0"/>
                <a:cs typeface="Arial" charset="0"/>
              </a:rPr>
              <a:t>:</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33711629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pic>
        <p:nvPicPr>
          <p:cNvPr id="68610" name="Picture 2" descr="https://amminter.org/en/wp-content/uploads/sites/2/2017/03/amm-logo.png"/>
          <p:cNvPicPr>
            <a:picLocks noChangeAspect="1" noChangeArrowheads="1"/>
          </p:cNvPicPr>
          <p:nvPr/>
        </p:nvPicPr>
        <p:blipFill>
          <a:blip r:embed="rId3" cstate="print"/>
          <a:srcRect/>
          <a:stretch>
            <a:fillRect/>
          </a:stretch>
        </p:blipFill>
        <p:spPr bwMode="auto">
          <a:xfrm>
            <a:off x="248180" y="1094282"/>
            <a:ext cx="1266883" cy="1274164"/>
          </a:xfrm>
          <a:prstGeom prst="rect">
            <a:avLst/>
          </a:prstGeom>
          <a:noFill/>
        </p:spPr>
      </p:pic>
      <p:sp>
        <p:nvSpPr>
          <p:cNvPr id="12" name="Retângulo 6">
            <a:extLst>
              <a:ext uri="{FF2B5EF4-FFF2-40B4-BE49-F238E27FC236}">
                <a16:creationId xmlns:a16="http://schemas.microsoft.com/office/drawing/2014/main" id="{31649A3D-A20C-4C95-94E6-6FB2150F59BC}"/>
              </a:ext>
            </a:extLst>
          </p:cNvPr>
          <p:cNvSpPr>
            <a:spLocks noChangeArrowheads="1"/>
          </p:cNvSpPr>
          <p:nvPr/>
        </p:nvSpPr>
        <p:spPr bwMode="auto">
          <a:xfrm>
            <a:off x="248180" y="2614698"/>
            <a:ext cx="11534089" cy="3108543"/>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r>
              <a:rPr lang="pt-BR" sz="2800" dirty="0">
                <a:latin typeface="Montserrat"/>
              </a:rPr>
              <a:t>Foi oficialmente aprovada e reconhecida pela Igreja pelo breve </a:t>
            </a:r>
            <a:r>
              <a:rPr lang="pt-BR" sz="2800" dirty="0" err="1">
                <a:latin typeface="Montserrat"/>
              </a:rPr>
              <a:t>Dilectus</a:t>
            </a:r>
            <a:r>
              <a:rPr lang="pt-BR" sz="2800" dirty="0">
                <a:latin typeface="Montserrat"/>
              </a:rPr>
              <a:t> </a:t>
            </a:r>
            <a:r>
              <a:rPr lang="pt-BR" sz="2800" dirty="0" err="1">
                <a:latin typeface="Montserrat"/>
              </a:rPr>
              <a:t>Filius</a:t>
            </a:r>
            <a:r>
              <a:rPr lang="pt-BR" sz="2800" dirty="0">
                <a:latin typeface="Montserrat"/>
              </a:rPr>
              <a:t> do Papa São Pio X no dia 08 de julho de 1909. </a:t>
            </a:r>
          </a:p>
          <a:p>
            <a:pPr algn="just" fontAlgn="base"/>
            <a:r>
              <a:rPr lang="pt-BR" sz="2800" dirty="0">
                <a:latin typeface="Montserrat"/>
              </a:rPr>
              <a:t>Esta aprovação colocou a Associação sob a direção do Superior Geral da Congregação da Missão e da Companhia das Filhas da Caridade, com o título de Diretor Geral. Os estatutos foram revisados e aprovados no dia 19 de fevereiro de 1998 pela Congregação para os Institutos de Vida Consagrada e as Sociedades de Vida Apostólica.</a:t>
            </a:r>
          </a:p>
        </p:txBody>
      </p:sp>
      <p:sp>
        <p:nvSpPr>
          <p:cNvPr id="15" name="Retângulo 14"/>
          <p:cNvSpPr/>
          <p:nvPr/>
        </p:nvSpPr>
        <p:spPr>
          <a:xfrm>
            <a:off x="1799279" y="1348170"/>
            <a:ext cx="8593443" cy="646331"/>
          </a:xfrm>
          <a:prstGeom prst="rect">
            <a:avLst/>
          </a:prstGeom>
        </p:spPr>
        <p:txBody>
          <a:bodyPr wrap="none">
            <a:spAutoFit/>
          </a:bodyPr>
          <a:lstStyle/>
          <a:p>
            <a:pPr algn="ctr">
              <a:defRPr/>
            </a:pPr>
            <a:r>
              <a:rPr lang="pt-BR" sz="3600" b="1" dirty="0">
                <a:solidFill>
                  <a:srgbClr val="0070C0"/>
                </a:solidFill>
                <a:latin typeface="Garamond" panose="02020404030301010803" pitchFamily="18" charset="0"/>
                <a:cs typeface="Arial" charset="0"/>
              </a:rPr>
              <a:t>AMM -  Associação da medalha Milagrosa</a:t>
            </a:r>
            <a:r>
              <a:rPr lang="pt-BR" sz="3200" b="1" dirty="0">
                <a:solidFill>
                  <a:schemeClr val="bg1"/>
                </a:solidFill>
                <a:latin typeface="Garamond" panose="02020404030301010803" pitchFamily="18" charset="0"/>
                <a:cs typeface="Arial" charset="0"/>
              </a:rPr>
              <a:t>:</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33825349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455854" y="1022760"/>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7"/>
          <p:cNvSpPr>
            <a:spLocks noChangeArrowheads="1"/>
          </p:cNvSpPr>
          <p:nvPr/>
        </p:nvSpPr>
        <p:spPr bwMode="auto">
          <a:xfrm>
            <a:off x="484046" y="3307946"/>
            <a:ext cx="11223908" cy="1815882"/>
          </a:xfrm>
          <a:prstGeom prst="rect">
            <a:avLst/>
          </a:prstGeom>
          <a:noFill/>
          <a:ln w="9525">
            <a:noFill/>
            <a:miter lim="800000"/>
            <a:headEnd/>
            <a:tailEnd/>
          </a:ln>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pt-BR" sz="2800" b="0" i="0" u="none" strike="noStrike" kern="0" cap="none" spc="0" normalizeH="0" baseline="0" noProof="0" dirty="0">
                <a:ln>
                  <a:noFill/>
                </a:ln>
                <a:solidFill>
                  <a:sysClr val="windowText" lastClr="000000"/>
                </a:solidFill>
                <a:effectLst/>
                <a:uLnTx/>
                <a:uFillTx/>
                <a:latin typeface="Montserrat"/>
              </a:rPr>
              <a:t>“A questão que divide os homens não é mais uma questão política mas uma questão social; é saber quem leva vantagem(...) a sociedade é uma grande exploração em favor dos mais fortes.” </a:t>
            </a:r>
            <a:r>
              <a:rPr kumimoji="0" lang="pt-BR" sz="2400" b="0" i="0" u="none" strike="noStrike" kern="0" cap="none" spc="0" normalizeH="0" baseline="0" noProof="0" dirty="0">
                <a:ln>
                  <a:noFill/>
                </a:ln>
                <a:solidFill>
                  <a:sysClr val="windowText" lastClr="000000"/>
                </a:solidFill>
                <a:effectLst/>
                <a:uLnTx/>
                <a:uFillTx/>
                <a:latin typeface="Montserrat"/>
              </a:rPr>
              <a:t>(Frederico Ozanam – Um dos fundadores da SSVP)</a:t>
            </a:r>
            <a:endParaRPr kumimoji="0" lang="pt-BR" sz="2800" b="0" i="0" u="none" strike="noStrike" kern="0" cap="none" spc="0" normalizeH="0" baseline="0" noProof="0" dirty="0">
              <a:ln>
                <a:noFill/>
              </a:ln>
              <a:solidFill>
                <a:sysClr val="windowText" lastClr="000000"/>
              </a:solidFill>
              <a:effectLst/>
              <a:uLnTx/>
              <a:uFillTx/>
              <a:latin typeface="Montserrat"/>
            </a:endParaRPr>
          </a:p>
        </p:txBody>
      </p:sp>
      <p:sp>
        <p:nvSpPr>
          <p:cNvPr id="12" name="Retângulo 11">
            <a:extLst>
              <a:ext uri="{FF2B5EF4-FFF2-40B4-BE49-F238E27FC236}">
                <a16:creationId xmlns:a16="http://schemas.microsoft.com/office/drawing/2014/main" id="{C0DDD622-4592-4A7E-8DF5-C3CF6EAE2AF1}"/>
              </a:ext>
            </a:extLst>
          </p:cNvPr>
          <p:cNvSpPr/>
          <p:nvPr/>
        </p:nvSpPr>
        <p:spPr>
          <a:xfrm>
            <a:off x="2910625" y="1327441"/>
            <a:ext cx="6091708" cy="1200329"/>
          </a:xfrm>
          <a:prstGeom prst="rect">
            <a:avLst/>
          </a:prstGeom>
        </p:spPr>
        <p:txBody>
          <a:bodyPr wrap="square">
            <a:spAutoFit/>
          </a:bodyPr>
          <a:lstStyle/>
          <a:p>
            <a:pPr algn="ctr" eaLnBrk="1" hangingPunct="1">
              <a:defRPr/>
            </a:pPr>
            <a:r>
              <a:rPr lang="pt-BR" sz="3600" b="1" dirty="0">
                <a:solidFill>
                  <a:srgbClr val="0070C0"/>
                </a:solidFill>
                <a:latin typeface="Garamond" panose="02020404030301010803" pitchFamily="18" charset="0"/>
                <a:cs typeface="Arial" charset="0"/>
              </a:rPr>
              <a:t>Sociedade de São de Vicente de Paulo - SSVP</a:t>
            </a:r>
          </a:p>
        </p:txBody>
      </p:sp>
      <p:sp>
        <p:nvSpPr>
          <p:cNvPr id="15" name="Retângulo 14">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9" name="Imagem 18">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409587" y="1022760"/>
            <a:ext cx="1502004" cy="1505010"/>
          </a:xfrm>
          <a:prstGeom prst="rect">
            <a:avLst/>
          </a:prstGeom>
        </p:spPr>
      </p:pic>
    </p:spTree>
    <p:extLst>
      <p:ext uri="{BB962C8B-B14F-4D97-AF65-F5344CB8AC3E}">
        <p14:creationId xmlns:p14="http://schemas.microsoft.com/office/powerpoint/2010/main" val="8347212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7"/>
          <p:cNvSpPr>
            <a:spLocks noChangeArrowheads="1"/>
          </p:cNvSpPr>
          <p:nvPr/>
        </p:nvSpPr>
        <p:spPr bwMode="auto">
          <a:xfrm>
            <a:off x="306946" y="2814011"/>
            <a:ext cx="11578108" cy="3108543"/>
          </a:xfrm>
          <a:prstGeom prst="rect">
            <a:avLst/>
          </a:prstGeom>
          <a:noFill/>
          <a:ln w="9525">
            <a:noFill/>
            <a:miter lim="800000"/>
            <a:headEnd/>
            <a:tailEnd/>
          </a:ln>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pt-BR" sz="2800" b="1" i="1" u="none" strike="noStrike" kern="0" cap="none" spc="0" normalizeH="0" baseline="0" noProof="0" dirty="0">
                <a:ln>
                  <a:noFill/>
                </a:ln>
                <a:solidFill>
                  <a:sysClr val="windowText" lastClr="000000"/>
                </a:solidFill>
                <a:effectLst/>
                <a:uLnTx/>
                <a:uFillTx/>
                <a:latin typeface="Montserrat"/>
              </a:rPr>
              <a:t>Carisma da SSVP:  </a:t>
            </a:r>
            <a:r>
              <a:rPr kumimoji="0" lang="pt-BR" sz="2800" b="0" i="0" u="none" strike="noStrike" kern="0" cap="none" spc="0" normalizeH="0" baseline="0" noProof="0" dirty="0">
                <a:ln>
                  <a:noFill/>
                </a:ln>
                <a:solidFill>
                  <a:sysClr val="windowText" lastClr="000000"/>
                </a:solidFill>
                <a:effectLst/>
                <a:uLnTx/>
                <a:uFillTx/>
                <a:latin typeface="Montserrat"/>
              </a:rPr>
              <a:t>Amar e servir a Jesus Cristo na pessoa do Pobre.</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pt-BR" sz="2800" b="0" i="0" u="none" strike="noStrike" kern="0" cap="none" spc="0" normalizeH="0" baseline="0" noProof="0" dirty="0">
              <a:ln>
                <a:noFill/>
              </a:ln>
              <a:solidFill>
                <a:sysClr val="windowText" lastClr="000000"/>
              </a:solidFill>
              <a:effectLst/>
              <a:uLnTx/>
              <a:uFillTx/>
              <a:latin typeface="Montserrat"/>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pt-BR" sz="2800" b="0" i="0" u="none" strike="noStrike" kern="0" cap="none" spc="0" normalizeH="0" baseline="0" noProof="0" dirty="0">
                <a:ln>
                  <a:noFill/>
                </a:ln>
                <a:solidFill>
                  <a:sysClr val="windowText" lastClr="000000"/>
                </a:solidFill>
                <a:effectLst/>
                <a:uLnTx/>
                <a:uFillTx/>
                <a:latin typeface="Montserrat"/>
              </a:rPr>
              <a:t>- É uma instituição profética e visionária;</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pt-BR" sz="2800" b="0" i="0" u="none" strike="noStrike" kern="0" cap="none" spc="0" normalizeH="0" baseline="0" noProof="0" dirty="0">
                <a:ln>
                  <a:noFill/>
                </a:ln>
                <a:solidFill>
                  <a:sysClr val="windowText" lastClr="000000"/>
                </a:solidFill>
                <a:effectLst/>
                <a:uLnTx/>
                <a:uFillTx/>
                <a:latin typeface="Montserrat"/>
              </a:rPr>
              <a:t>- Existe na atualidade em 150 países; é unida por um Regulamento mundial;</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pt-BR" sz="2800" b="0" i="0" u="none" strike="noStrike" kern="0" cap="none" spc="0" normalizeH="0" baseline="0" noProof="0" dirty="0">
                <a:ln>
                  <a:noFill/>
                </a:ln>
                <a:solidFill>
                  <a:sysClr val="windowText" lastClr="000000"/>
                </a:solidFill>
                <a:effectLst/>
                <a:uLnTx/>
                <a:uFillTx/>
                <a:latin typeface="Montserrat"/>
              </a:rPr>
              <a:t>- Sua sede geral é em Paris; </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pt-BR" sz="2800" b="0" i="0" u="none" strike="noStrike" kern="0" cap="none" spc="0" normalizeH="0" baseline="0" noProof="0" dirty="0">
              <a:ln>
                <a:noFill/>
              </a:ln>
              <a:solidFill>
                <a:sysClr val="windowText" lastClr="000000"/>
              </a:solidFill>
              <a:effectLst/>
              <a:uLnTx/>
              <a:uFillTx/>
              <a:latin typeface="Montserrat"/>
            </a:endParaRPr>
          </a:p>
        </p:txBody>
      </p:sp>
      <p:sp>
        <p:nvSpPr>
          <p:cNvPr id="15" name="Retângulo 14">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9" name="Retângulo 18">
            <a:extLst>
              <a:ext uri="{FF2B5EF4-FFF2-40B4-BE49-F238E27FC236}">
                <a16:creationId xmlns:a16="http://schemas.microsoft.com/office/drawing/2014/main" id="{C0DDD622-4592-4A7E-8DF5-C3CF6EAE2AF1}"/>
              </a:ext>
            </a:extLst>
          </p:cNvPr>
          <p:cNvSpPr/>
          <p:nvPr/>
        </p:nvSpPr>
        <p:spPr>
          <a:xfrm>
            <a:off x="2910625" y="1327441"/>
            <a:ext cx="6091708" cy="1200329"/>
          </a:xfrm>
          <a:prstGeom prst="rect">
            <a:avLst/>
          </a:prstGeom>
        </p:spPr>
        <p:txBody>
          <a:bodyPr wrap="square">
            <a:spAutoFit/>
          </a:bodyPr>
          <a:lstStyle/>
          <a:p>
            <a:pPr algn="ctr" eaLnBrk="1" hangingPunct="1">
              <a:defRPr/>
            </a:pPr>
            <a:r>
              <a:rPr lang="pt-BR" sz="3600" b="1" dirty="0">
                <a:solidFill>
                  <a:srgbClr val="0070C0"/>
                </a:solidFill>
                <a:latin typeface="Garamond" panose="02020404030301010803" pitchFamily="18" charset="0"/>
                <a:cs typeface="Arial" charset="0"/>
              </a:rPr>
              <a:t>Sociedade de São de Vicente de Paulo - SSVP</a:t>
            </a:r>
          </a:p>
        </p:txBody>
      </p:sp>
      <p:pic>
        <p:nvPicPr>
          <p:cNvPr id="20" name="Imagem 19">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409587" y="1022760"/>
            <a:ext cx="1502004" cy="1505010"/>
          </a:xfrm>
          <a:prstGeom prst="rect">
            <a:avLst/>
          </a:prstGeom>
        </p:spPr>
      </p:pic>
    </p:spTree>
    <p:extLst>
      <p:ext uri="{BB962C8B-B14F-4D97-AF65-F5344CB8AC3E}">
        <p14:creationId xmlns:p14="http://schemas.microsoft.com/office/powerpoint/2010/main" val="476704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7"/>
          <p:cNvSpPr>
            <a:spLocks noChangeArrowheads="1"/>
          </p:cNvSpPr>
          <p:nvPr/>
        </p:nvSpPr>
        <p:spPr bwMode="auto">
          <a:xfrm>
            <a:off x="154133" y="1876412"/>
            <a:ext cx="11883734" cy="4154984"/>
          </a:xfrm>
          <a:prstGeom prst="rect">
            <a:avLst/>
          </a:prstGeom>
          <a:noFill/>
          <a:ln w="9525">
            <a:noFill/>
            <a:miter lim="800000"/>
            <a:headEnd/>
            <a:tailEnd/>
          </a:ln>
        </p:spPr>
        <p:txBody>
          <a:bodyPr wrap="square">
            <a:spAutoFit/>
          </a:bodyPr>
          <a:lstStyle/>
          <a:p>
            <a:pPr algn="ctr"/>
            <a:r>
              <a:rPr lang="pt-BR" sz="4000" b="1" u="sng" dirty="0">
                <a:latin typeface="Garamond" panose="02020404030301010803" pitchFamily="18" charset="0"/>
              </a:rPr>
              <a:t>Seu trabalho: </a:t>
            </a:r>
          </a:p>
          <a:p>
            <a:pPr algn="just"/>
            <a:r>
              <a:rPr lang="pt-BR" sz="2800" dirty="0">
                <a:latin typeface="Montserrat"/>
              </a:rPr>
              <a:t> -  Visitam os Pobres em seu domicilio, levando as provisões que eles precisam no momento,  quer seja material, espiritual, social ou pessoal;</a:t>
            </a:r>
          </a:p>
          <a:p>
            <a:pPr algn="just"/>
            <a:r>
              <a:rPr lang="pt-BR" sz="2800" dirty="0">
                <a:latin typeface="Montserrat"/>
              </a:rPr>
              <a:t>- Realizam projetos juntos com os Pobres para mudar suas vidas, dando-lhes condições de mudar suas estruturas;</a:t>
            </a:r>
          </a:p>
          <a:p>
            <a:pPr algn="just">
              <a:buFontTx/>
              <a:buChar char="-"/>
            </a:pPr>
            <a:r>
              <a:rPr lang="pt-BR" sz="2800" dirty="0">
                <a:latin typeface="Montserrat"/>
              </a:rPr>
              <a:t> Reúnem semanalmente em grupos chamados conferências vicentinas e é formada por uma hierarquia;</a:t>
            </a:r>
          </a:p>
          <a:p>
            <a:pPr algn="just">
              <a:buFontTx/>
              <a:buChar char="-"/>
            </a:pPr>
            <a:r>
              <a:rPr lang="pt-BR" sz="2800" dirty="0">
                <a:latin typeface="Montserrat"/>
              </a:rPr>
              <a:t> Vive o carisma de SVP e de seus fundadores: </a:t>
            </a:r>
            <a:r>
              <a:rPr lang="pt-BR" sz="2000" dirty="0">
                <a:latin typeface="Montserrat"/>
              </a:rPr>
              <a:t>o amor afetivo e efetivo.</a:t>
            </a:r>
            <a:endParaRPr lang="pt-BR" sz="2800" dirty="0">
              <a:latin typeface="Montserrat"/>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9" name="Retângulo 18">
            <a:extLst>
              <a:ext uri="{FF2B5EF4-FFF2-40B4-BE49-F238E27FC236}">
                <a16:creationId xmlns:a16="http://schemas.microsoft.com/office/drawing/2014/main" id="{C0DDD622-4592-4A7E-8DF5-C3CF6EAE2AF1}"/>
              </a:ext>
            </a:extLst>
          </p:cNvPr>
          <p:cNvSpPr/>
          <p:nvPr/>
        </p:nvSpPr>
        <p:spPr>
          <a:xfrm>
            <a:off x="3036205" y="828854"/>
            <a:ext cx="6091708" cy="1200329"/>
          </a:xfrm>
          <a:prstGeom prst="rect">
            <a:avLst/>
          </a:prstGeom>
        </p:spPr>
        <p:txBody>
          <a:bodyPr wrap="square">
            <a:spAutoFit/>
          </a:bodyPr>
          <a:lstStyle/>
          <a:p>
            <a:pPr algn="ctr" eaLnBrk="1" hangingPunct="1">
              <a:defRPr/>
            </a:pPr>
            <a:r>
              <a:rPr lang="pt-BR" sz="3600" b="1" dirty="0">
                <a:solidFill>
                  <a:srgbClr val="0070C0"/>
                </a:solidFill>
                <a:latin typeface="Garamond" panose="02020404030301010803" pitchFamily="18" charset="0"/>
                <a:cs typeface="Arial" charset="0"/>
              </a:rPr>
              <a:t>Sociedade de São de Vicente de Paulo - SSVP</a:t>
            </a:r>
          </a:p>
        </p:txBody>
      </p:sp>
      <p:pic>
        <p:nvPicPr>
          <p:cNvPr id="20" name="Imagem 19">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409587" y="1022760"/>
            <a:ext cx="1502004" cy="1505010"/>
          </a:xfrm>
          <a:prstGeom prst="rect">
            <a:avLst/>
          </a:prstGeom>
        </p:spPr>
      </p:pic>
    </p:spTree>
    <p:extLst>
      <p:ext uri="{BB962C8B-B14F-4D97-AF65-F5344CB8AC3E}">
        <p14:creationId xmlns:p14="http://schemas.microsoft.com/office/powerpoint/2010/main" val="859093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1143012" y="2361924"/>
            <a:ext cx="9878094" cy="3539430"/>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pt-BR" altLang="pt-BR" sz="2800" dirty="0">
                <a:latin typeface="Montserrat" panose="00000500000000000000" pitchFamily="2" charset="0"/>
              </a:rPr>
              <a:t>A expressão Família Vicentina se refere ao conjunto de congregações, organismos, movimentos, associações, grupos e pessoas que, de forma direta ou indireta, prolongam no tempo o </a:t>
            </a:r>
            <a:r>
              <a:rPr lang="pt-BR" altLang="pt-BR" sz="2800" b="1" dirty="0">
                <a:latin typeface="Montserrat" panose="00000500000000000000" pitchFamily="2" charset="0"/>
              </a:rPr>
              <a:t>CARISMA VICENTINO</a:t>
            </a:r>
            <a:r>
              <a:rPr lang="pt-BR" altLang="pt-BR" sz="2800" dirty="0">
                <a:latin typeface="Montserrat" panose="00000500000000000000" pitchFamily="2" charset="0"/>
              </a:rPr>
              <a:t>, sejam eles fundados diretamente por São Vicente de Paulo, ou encontrem nele a fonte de sua inspiração e dedicação ao serviço dos pobres.</a:t>
            </a:r>
            <a:endParaRPr lang="pt-BR" altLang="pt-BR" sz="2800" u="sng" dirty="0">
              <a:latin typeface="Montserrat" panose="00000500000000000000" pitchFamily="2" charset="0"/>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8"/>
          <p:cNvSpPr>
            <a:spLocks noChangeArrowheads="1"/>
          </p:cNvSpPr>
          <p:nvPr/>
        </p:nvSpPr>
        <p:spPr bwMode="auto">
          <a:xfrm>
            <a:off x="287628" y="2123118"/>
            <a:ext cx="11616744" cy="3662541"/>
          </a:xfrm>
          <a:prstGeom prst="rect">
            <a:avLst/>
          </a:prstGeom>
          <a:noFill/>
          <a:ln w="9525">
            <a:noFill/>
            <a:miter lim="800000"/>
            <a:headEnd/>
            <a:tailEnd/>
          </a:ln>
        </p:spPr>
        <p:txBody>
          <a:bodyPr wrap="square">
            <a:spAutoFit/>
          </a:bodyPr>
          <a:lstStyle/>
          <a:p>
            <a:pPr algn="ctr"/>
            <a:r>
              <a:rPr lang="pt-BR" sz="2800" b="1" u="sng" dirty="0">
                <a:latin typeface="Montserrat"/>
              </a:rPr>
              <a:t>Do sonho de Ozanam à realidade:</a:t>
            </a:r>
          </a:p>
          <a:p>
            <a:pPr algn="ctr"/>
            <a:endParaRPr lang="pt-BR" sz="800" dirty="0">
              <a:latin typeface="Montserrat"/>
            </a:endParaRPr>
          </a:p>
          <a:p>
            <a:pPr algn="just"/>
            <a:r>
              <a:rPr lang="pt-BR" sz="2800" dirty="0">
                <a:latin typeface="Montserrat"/>
              </a:rPr>
              <a:t>- Ele sonhou que “todos os jovens se unissem , de coração e espírito  a alguma obra caritativa.” </a:t>
            </a:r>
          </a:p>
          <a:p>
            <a:pPr algn="just">
              <a:buFontTx/>
              <a:buChar char="-"/>
            </a:pPr>
            <a:r>
              <a:rPr lang="pt-BR" sz="2800" dirty="0">
                <a:latin typeface="Montserrat"/>
              </a:rPr>
              <a:t> Sonhou transformar o mundo “numa grande rede de caridade” </a:t>
            </a:r>
          </a:p>
          <a:p>
            <a:pPr algn="just">
              <a:buFontTx/>
              <a:buChar char="-"/>
            </a:pPr>
            <a:r>
              <a:rPr lang="pt-BR" sz="2800" dirty="0">
                <a:latin typeface="Montserrat"/>
              </a:rPr>
              <a:t> Hoje é   uma Associação de leigos, composta por crianças, jovens, adolescente  e adultos. Por mulheres e homens, espalhados pelo mundo, que vivem na prática o sonho de tornar o mundo dos Pobres mais justo e mais humano. </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9" name="Imagem 18">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409587" y="1022760"/>
            <a:ext cx="1502004" cy="1505010"/>
          </a:xfrm>
          <a:prstGeom prst="rect">
            <a:avLst/>
          </a:prstGeom>
        </p:spPr>
      </p:pic>
      <p:sp>
        <p:nvSpPr>
          <p:cNvPr id="20" name="Retângulo 19">
            <a:extLst>
              <a:ext uri="{FF2B5EF4-FFF2-40B4-BE49-F238E27FC236}">
                <a16:creationId xmlns:a16="http://schemas.microsoft.com/office/drawing/2014/main" id="{C0DDD622-4592-4A7E-8DF5-C3CF6EAE2AF1}"/>
              </a:ext>
            </a:extLst>
          </p:cNvPr>
          <p:cNvSpPr/>
          <p:nvPr/>
        </p:nvSpPr>
        <p:spPr>
          <a:xfrm>
            <a:off x="2833558" y="874682"/>
            <a:ext cx="6091708" cy="1200329"/>
          </a:xfrm>
          <a:prstGeom prst="rect">
            <a:avLst/>
          </a:prstGeom>
        </p:spPr>
        <p:txBody>
          <a:bodyPr wrap="square">
            <a:spAutoFit/>
          </a:bodyPr>
          <a:lstStyle/>
          <a:p>
            <a:pPr algn="ctr" eaLnBrk="1" hangingPunct="1">
              <a:defRPr/>
            </a:pPr>
            <a:r>
              <a:rPr lang="pt-BR" sz="3600" b="1" dirty="0">
                <a:solidFill>
                  <a:srgbClr val="0070C0"/>
                </a:solidFill>
                <a:latin typeface="Garamond" panose="02020404030301010803" pitchFamily="18" charset="0"/>
                <a:cs typeface="Arial" charset="0"/>
              </a:rPr>
              <a:t>Sociedade de São de Vicente de Paulo - SSVP</a:t>
            </a:r>
          </a:p>
        </p:txBody>
      </p:sp>
    </p:spTree>
    <p:extLst>
      <p:ext uri="{BB962C8B-B14F-4D97-AF65-F5344CB8AC3E}">
        <p14:creationId xmlns:p14="http://schemas.microsoft.com/office/powerpoint/2010/main" val="2010624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7"/>
          <p:cNvSpPr>
            <a:spLocks noChangeArrowheads="1"/>
          </p:cNvSpPr>
          <p:nvPr/>
        </p:nvSpPr>
        <p:spPr bwMode="auto">
          <a:xfrm>
            <a:off x="991380" y="2456213"/>
            <a:ext cx="9814939" cy="3108543"/>
          </a:xfrm>
          <a:prstGeom prst="rect">
            <a:avLst/>
          </a:prstGeom>
          <a:noFill/>
          <a:ln w="9525">
            <a:noFill/>
            <a:miter lim="800000"/>
            <a:headEnd/>
            <a:tailEnd/>
          </a:ln>
        </p:spPr>
        <p:txBody>
          <a:bodyPr wrap="square">
            <a:spAutoFit/>
          </a:bodyPr>
          <a:lstStyle/>
          <a:p>
            <a:pPr algn="just">
              <a:buFontTx/>
              <a:buChar char="-"/>
            </a:pPr>
            <a:r>
              <a:rPr lang="pt-BR" sz="2800" dirty="0">
                <a:latin typeface="Montserrat"/>
              </a:rPr>
              <a:t> Uma Filha da caridade, </a:t>
            </a:r>
            <a:r>
              <a:rPr lang="pt-BR" sz="2800" dirty="0" err="1">
                <a:latin typeface="Montserrat"/>
              </a:rPr>
              <a:t>Rosalie</a:t>
            </a:r>
            <a:r>
              <a:rPr lang="pt-BR" sz="2800" dirty="0">
                <a:latin typeface="Montserrat"/>
              </a:rPr>
              <a:t> </a:t>
            </a:r>
            <a:r>
              <a:rPr lang="pt-BR" sz="2800" dirty="0" err="1">
                <a:latin typeface="Montserrat"/>
              </a:rPr>
              <a:t>Randu</a:t>
            </a:r>
            <a:r>
              <a:rPr lang="pt-BR" sz="2800" dirty="0">
                <a:latin typeface="Montserrat"/>
              </a:rPr>
              <a:t>, praticava uma ação caritativa  junto aos doentes de seu bairro em Paris, compreendeu o ardente desejo de Ozanam e seus amigos e os acolheu, ajudando-os e orientando-os no trabalho junto aos Pobres. Ela foi uma grande e amorosa mentora da Obra de caridade que nascia para servir Jesus Cristo nos Pobres.</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9" name="Retângulo 18">
            <a:extLst>
              <a:ext uri="{FF2B5EF4-FFF2-40B4-BE49-F238E27FC236}">
                <a16:creationId xmlns:a16="http://schemas.microsoft.com/office/drawing/2014/main" id="{C0DDD622-4592-4A7E-8DF5-C3CF6EAE2AF1}"/>
              </a:ext>
            </a:extLst>
          </p:cNvPr>
          <p:cNvSpPr/>
          <p:nvPr/>
        </p:nvSpPr>
        <p:spPr>
          <a:xfrm>
            <a:off x="2910625" y="1327441"/>
            <a:ext cx="6091708" cy="1200329"/>
          </a:xfrm>
          <a:prstGeom prst="rect">
            <a:avLst/>
          </a:prstGeom>
        </p:spPr>
        <p:txBody>
          <a:bodyPr wrap="square">
            <a:spAutoFit/>
          </a:bodyPr>
          <a:lstStyle/>
          <a:p>
            <a:pPr algn="ctr" eaLnBrk="1" hangingPunct="1">
              <a:defRPr/>
            </a:pPr>
            <a:r>
              <a:rPr lang="pt-BR" sz="3600" b="1" dirty="0">
                <a:solidFill>
                  <a:srgbClr val="0070C0"/>
                </a:solidFill>
                <a:latin typeface="Garamond" panose="02020404030301010803" pitchFamily="18" charset="0"/>
                <a:cs typeface="Arial" charset="0"/>
              </a:rPr>
              <a:t>Sociedade de São de Vicente de Paulo - SSVP</a:t>
            </a:r>
          </a:p>
        </p:txBody>
      </p:sp>
      <p:pic>
        <p:nvPicPr>
          <p:cNvPr id="20" name="Imagem 19">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409587" y="1022760"/>
            <a:ext cx="1502004" cy="1505010"/>
          </a:xfrm>
          <a:prstGeom prst="rect">
            <a:avLst/>
          </a:prstGeom>
        </p:spPr>
      </p:pic>
    </p:spTree>
    <p:extLst>
      <p:ext uri="{BB962C8B-B14F-4D97-AF65-F5344CB8AC3E}">
        <p14:creationId xmlns:p14="http://schemas.microsoft.com/office/powerpoint/2010/main" val="22270008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7"/>
          <p:cNvSpPr>
            <a:spLocks noChangeArrowheads="1"/>
          </p:cNvSpPr>
          <p:nvPr/>
        </p:nvSpPr>
        <p:spPr bwMode="auto">
          <a:xfrm>
            <a:off x="558084" y="2663236"/>
            <a:ext cx="11075831" cy="2677656"/>
          </a:xfrm>
          <a:prstGeom prst="rect">
            <a:avLst/>
          </a:prstGeom>
          <a:noFill/>
          <a:ln w="9525">
            <a:noFill/>
            <a:miter lim="800000"/>
            <a:headEnd/>
            <a:tailEnd/>
          </a:ln>
        </p:spPr>
        <p:txBody>
          <a:bodyPr wrap="square">
            <a:spAutoFit/>
          </a:bodyPr>
          <a:lstStyle/>
          <a:p>
            <a:pPr algn="just">
              <a:buFontTx/>
              <a:buChar char="-"/>
            </a:pPr>
            <a:r>
              <a:rPr lang="pt-BR" sz="2800" dirty="0">
                <a:latin typeface="Montserrat"/>
              </a:rPr>
              <a:t> A vocação da SSVP leva cada um  de seus membros  a inserir-se  no contexto humano, onde se trava os combates por um mundo mais justo e humano.</a:t>
            </a:r>
          </a:p>
          <a:p>
            <a:pPr algn="just">
              <a:buFontTx/>
              <a:buChar char="-"/>
            </a:pPr>
            <a:r>
              <a:rPr lang="pt-BR" sz="2800" dirty="0">
                <a:latin typeface="Montserrat"/>
              </a:rPr>
              <a:t> A vocação é o que motiva os vicentinos a se comprometerem  com a causa dos Pobres;</a:t>
            </a:r>
          </a:p>
          <a:p>
            <a:pPr algn="just">
              <a:buFontTx/>
              <a:buChar char="-"/>
            </a:pPr>
            <a:r>
              <a:rPr lang="pt-BR" sz="2800" dirty="0">
                <a:latin typeface="Montserrat"/>
              </a:rPr>
              <a:t> Procuram fazer  o que Frederico </a:t>
            </a:r>
            <a:r>
              <a:rPr lang="pt-BR" sz="2800" dirty="0" err="1">
                <a:latin typeface="Montserrat"/>
              </a:rPr>
              <a:t>Ozanam</a:t>
            </a:r>
            <a:r>
              <a:rPr lang="pt-BR" sz="2800" dirty="0">
                <a:latin typeface="Montserrat"/>
              </a:rPr>
              <a:t> e São Vicente fizeram; </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9" name="Retângulo 18">
            <a:extLst>
              <a:ext uri="{FF2B5EF4-FFF2-40B4-BE49-F238E27FC236}">
                <a16:creationId xmlns:a16="http://schemas.microsoft.com/office/drawing/2014/main" id="{C0DDD622-4592-4A7E-8DF5-C3CF6EAE2AF1}"/>
              </a:ext>
            </a:extLst>
          </p:cNvPr>
          <p:cNvSpPr/>
          <p:nvPr/>
        </p:nvSpPr>
        <p:spPr>
          <a:xfrm>
            <a:off x="2910625" y="1327441"/>
            <a:ext cx="6091708" cy="1200329"/>
          </a:xfrm>
          <a:prstGeom prst="rect">
            <a:avLst/>
          </a:prstGeom>
        </p:spPr>
        <p:txBody>
          <a:bodyPr wrap="square">
            <a:spAutoFit/>
          </a:bodyPr>
          <a:lstStyle/>
          <a:p>
            <a:pPr algn="ctr" eaLnBrk="1" hangingPunct="1">
              <a:defRPr/>
            </a:pPr>
            <a:r>
              <a:rPr lang="pt-BR" sz="3600" b="1" dirty="0">
                <a:solidFill>
                  <a:srgbClr val="0070C0"/>
                </a:solidFill>
                <a:latin typeface="Garamond" panose="02020404030301010803" pitchFamily="18" charset="0"/>
                <a:cs typeface="Arial" charset="0"/>
              </a:rPr>
              <a:t>Sociedade de São de Vicente de Paulo - SSVP</a:t>
            </a:r>
          </a:p>
        </p:txBody>
      </p:sp>
      <p:pic>
        <p:nvPicPr>
          <p:cNvPr id="20" name="Imagem 19">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409587" y="1022760"/>
            <a:ext cx="1502004" cy="1505010"/>
          </a:xfrm>
          <a:prstGeom prst="rect">
            <a:avLst/>
          </a:prstGeom>
        </p:spPr>
      </p:pic>
    </p:spTree>
    <p:extLst>
      <p:ext uri="{BB962C8B-B14F-4D97-AF65-F5344CB8AC3E}">
        <p14:creationId xmlns:p14="http://schemas.microsoft.com/office/powerpoint/2010/main" val="26724352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7"/>
          <p:cNvSpPr>
            <a:spLocks noChangeArrowheads="1"/>
          </p:cNvSpPr>
          <p:nvPr/>
        </p:nvSpPr>
        <p:spPr bwMode="auto">
          <a:xfrm>
            <a:off x="183535" y="2706659"/>
            <a:ext cx="11797047" cy="2585323"/>
          </a:xfrm>
          <a:prstGeom prst="rect">
            <a:avLst/>
          </a:prstGeom>
          <a:noFill/>
          <a:ln w="9525">
            <a:noFill/>
            <a:miter lim="800000"/>
            <a:headEnd/>
            <a:tailEnd/>
          </a:ln>
        </p:spPr>
        <p:txBody>
          <a:bodyPr wrap="square">
            <a:spAutoFit/>
          </a:bodyPr>
          <a:lstStyle/>
          <a:p>
            <a:pPr algn="just">
              <a:buFontTx/>
              <a:buChar char="-"/>
            </a:pPr>
            <a:r>
              <a:rPr lang="pt-BR" sz="2650" dirty="0">
                <a:latin typeface="Montserrat"/>
              </a:rPr>
              <a:t> A SSVP convida seus associados ao serviço, à partilha e ao dom total de si:</a:t>
            </a:r>
          </a:p>
          <a:p>
            <a:pPr algn="just">
              <a:buFontTx/>
              <a:buChar char="-"/>
            </a:pPr>
            <a:r>
              <a:rPr lang="pt-BR" sz="2650" i="1" dirty="0">
                <a:latin typeface="Montserrat"/>
              </a:rPr>
              <a:t>Ter, ser e saber , </a:t>
            </a:r>
            <a:r>
              <a:rPr lang="pt-BR" sz="2650" dirty="0">
                <a:latin typeface="Montserrat"/>
              </a:rPr>
              <a:t>a fim de melhor responder ao apelo angustiado  de tantos homens e mulheres deste tempo, abandonados  por causa de um progresso social, econômico e político  que não beneficiam aos  mais fracos.</a:t>
            </a:r>
          </a:p>
          <a:p>
            <a:pPr algn="just">
              <a:buFontTx/>
              <a:buChar char="-"/>
            </a:pPr>
            <a:r>
              <a:rPr lang="pt-BR" sz="2800" dirty="0">
                <a:latin typeface="Montserrat"/>
              </a:rPr>
              <a:t> Por causa daqueles que vivem à margem da sociedade, abandonados e invisíveis aos olhos dos ricos.  </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9" name="Retângulo 18">
            <a:extLst>
              <a:ext uri="{FF2B5EF4-FFF2-40B4-BE49-F238E27FC236}">
                <a16:creationId xmlns:a16="http://schemas.microsoft.com/office/drawing/2014/main" id="{C0DDD622-4592-4A7E-8DF5-C3CF6EAE2AF1}"/>
              </a:ext>
            </a:extLst>
          </p:cNvPr>
          <p:cNvSpPr/>
          <p:nvPr/>
        </p:nvSpPr>
        <p:spPr>
          <a:xfrm>
            <a:off x="2910625" y="1327441"/>
            <a:ext cx="6091708" cy="1200329"/>
          </a:xfrm>
          <a:prstGeom prst="rect">
            <a:avLst/>
          </a:prstGeom>
        </p:spPr>
        <p:txBody>
          <a:bodyPr wrap="square">
            <a:spAutoFit/>
          </a:bodyPr>
          <a:lstStyle/>
          <a:p>
            <a:pPr algn="ctr" eaLnBrk="1" hangingPunct="1">
              <a:defRPr/>
            </a:pPr>
            <a:r>
              <a:rPr lang="pt-BR" sz="3600" b="1" dirty="0">
                <a:solidFill>
                  <a:srgbClr val="0070C0"/>
                </a:solidFill>
                <a:latin typeface="Garamond" panose="02020404030301010803" pitchFamily="18" charset="0"/>
                <a:cs typeface="Arial" charset="0"/>
              </a:rPr>
              <a:t>Sociedade de São de Vicente de Paulo - SSVP</a:t>
            </a:r>
          </a:p>
        </p:txBody>
      </p:sp>
      <p:pic>
        <p:nvPicPr>
          <p:cNvPr id="20" name="Imagem 19">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409587" y="1022760"/>
            <a:ext cx="1502004" cy="1505010"/>
          </a:xfrm>
          <a:prstGeom prst="rect">
            <a:avLst/>
          </a:prstGeom>
        </p:spPr>
      </p:pic>
    </p:spTree>
    <p:extLst>
      <p:ext uri="{BB962C8B-B14F-4D97-AF65-F5344CB8AC3E}">
        <p14:creationId xmlns:p14="http://schemas.microsoft.com/office/powerpoint/2010/main" val="22053609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1313645" y="2751057"/>
            <a:ext cx="9852338" cy="2862322"/>
          </a:xfrm>
          <a:prstGeom prst="rect">
            <a:avLst/>
          </a:prstGeom>
        </p:spPr>
        <p:txBody>
          <a:bodyPr wrap="square">
            <a:spAutoFit/>
          </a:bodyPr>
          <a:lstStyle/>
          <a:p>
            <a:pPr algn="just"/>
            <a:r>
              <a:rPr lang="pt-BR" sz="2800" dirty="0">
                <a:latin typeface="Montserrat"/>
                <a:cs typeface="Arial" panose="020B0604020202020204" pitchFamily="34" charset="0"/>
              </a:rPr>
              <a:t>Pe. </a:t>
            </a:r>
            <a:r>
              <a:rPr lang="pt-BR" sz="2800" dirty="0" err="1">
                <a:latin typeface="Montserrat"/>
                <a:cs typeface="Arial" panose="020B0604020202020204" pitchFamily="34" charset="0"/>
              </a:rPr>
              <a:t>Giácomo</a:t>
            </a:r>
            <a:r>
              <a:rPr lang="pt-BR" sz="2800" dirty="0">
                <a:latin typeface="Montserrat"/>
                <a:cs typeface="Arial" panose="020B0604020202020204" pitchFamily="34" charset="0"/>
              </a:rPr>
              <a:t> nasceu, na Itália, em 15 de março de 1834, e desde bem pequeno alegrava-se na prática da misericórdia para com os irmãos.</a:t>
            </a:r>
          </a:p>
          <a:p>
            <a:pPr algn="just"/>
            <a:endParaRPr lang="pt-BR" sz="1200" dirty="0">
              <a:latin typeface="Montserrat"/>
              <a:cs typeface="Arial" panose="020B0604020202020204" pitchFamily="34" charset="0"/>
            </a:endParaRPr>
          </a:p>
          <a:p>
            <a:pPr algn="just"/>
            <a:r>
              <a:rPr lang="pt-BR" sz="2800" dirty="0">
                <a:latin typeface="Montserrat"/>
                <a:cs typeface="Arial" panose="020B0604020202020204" pitchFamily="34" charset="0"/>
              </a:rPr>
              <a:t>Dividia sua comida com os pobres na rua, entregava com largo sorriso suas roupas e calçados a outras crianças que não os tinham. </a:t>
            </a:r>
            <a:endParaRPr lang="pt-BR" sz="2800" b="0" i="0" dirty="0">
              <a:effectLst/>
              <a:latin typeface="Montserrat"/>
              <a:cs typeface="Arial" panose="020B0604020202020204" pitchFamily="34" charset="0"/>
            </a:endParaRPr>
          </a:p>
        </p:txBody>
      </p:sp>
      <p:pic>
        <p:nvPicPr>
          <p:cNvPr id="6" name="Image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044" y="1094703"/>
            <a:ext cx="1508816" cy="1361509"/>
          </a:xfrm>
          <a:prstGeom prst="rect">
            <a:avLst/>
          </a:prstGeom>
        </p:spPr>
      </p:pic>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Padre </a:t>
            </a:r>
            <a:r>
              <a:rPr lang="pt-BR" sz="3600" b="1" dirty="0" err="1">
                <a:solidFill>
                  <a:srgbClr val="0070C0"/>
                </a:solidFill>
                <a:latin typeface="Garamond" panose="02020404030301010803" pitchFamily="18" charset="0"/>
              </a:rPr>
              <a:t>Giácomo</a:t>
            </a:r>
            <a:r>
              <a:rPr lang="pt-BR" sz="3600" b="1" dirty="0">
                <a:solidFill>
                  <a:srgbClr val="0070C0"/>
                </a:solidFill>
                <a:latin typeface="Garamond" panose="02020404030301010803" pitchFamily="18" charset="0"/>
              </a:rPr>
              <a:t> </a:t>
            </a:r>
            <a:r>
              <a:rPr lang="pt-BR" sz="3600" b="1" dirty="0" err="1">
                <a:solidFill>
                  <a:srgbClr val="0070C0"/>
                </a:solidFill>
                <a:latin typeface="Garamond" panose="02020404030301010803" pitchFamily="18" charset="0"/>
              </a:rPr>
              <a:t>Cusmano</a:t>
            </a:r>
            <a:endParaRPr lang="pt-BR" sz="3600" b="1" dirty="0">
              <a:solidFill>
                <a:srgbClr val="0070C0"/>
              </a:solidFill>
              <a:latin typeface="Garamond" panose="02020404030301010803" pitchFamily="18" charset="0"/>
            </a:endParaRPr>
          </a:p>
        </p:txBody>
      </p:sp>
    </p:spTree>
    <p:extLst>
      <p:ext uri="{BB962C8B-B14F-4D97-AF65-F5344CB8AC3E}">
        <p14:creationId xmlns:p14="http://schemas.microsoft.com/office/powerpoint/2010/main" val="33460090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499067" y="2989924"/>
            <a:ext cx="11165983" cy="1815882"/>
          </a:xfrm>
          <a:prstGeom prst="rect">
            <a:avLst/>
          </a:prstGeom>
        </p:spPr>
        <p:txBody>
          <a:bodyPr wrap="square">
            <a:spAutoFit/>
          </a:bodyPr>
          <a:lstStyle/>
          <a:p>
            <a:pPr algn="just"/>
            <a:r>
              <a:rPr lang="pt-BR" sz="2800" dirty="0">
                <a:latin typeface="Montserrat"/>
                <a:cs typeface="Arial" panose="020B0604020202020204" pitchFamily="34" charset="0"/>
              </a:rPr>
              <a:t>No exercício de seu amor incondicional pelo pobre, idealizou uma Obra que, despertando o espírito da verdadeira caridade, pudesse irmanar pobres e ricos e contribuir para a solução cristã dos problemas sociais. </a:t>
            </a:r>
            <a:endParaRPr lang="pt-BR" sz="2800" b="0" i="0" dirty="0">
              <a:effectLst/>
              <a:latin typeface="Montserrat"/>
              <a:cs typeface="Arial" panose="020B0604020202020204" pitchFamily="34" charset="0"/>
            </a:endParaRP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Padre </a:t>
            </a:r>
            <a:r>
              <a:rPr lang="pt-BR" sz="3600" b="1" dirty="0" err="1">
                <a:solidFill>
                  <a:srgbClr val="0070C0"/>
                </a:solidFill>
                <a:latin typeface="Garamond" panose="02020404030301010803" pitchFamily="18" charset="0"/>
              </a:rPr>
              <a:t>Giácomo</a:t>
            </a:r>
            <a:r>
              <a:rPr lang="pt-BR" sz="3600" b="1" dirty="0">
                <a:solidFill>
                  <a:srgbClr val="0070C0"/>
                </a:solidFill>
                <a:latin typeface="Garamond" panose="02020404030301010803" pitchFamily="18" charset="0"/>
              </a:rPr>
              <a:t> </a:t>
            </a:r>
            <a:r>
              <a:rPr lang="pt-BR" sz="3600" b="1" dirty="0" err="1">
                <a:solidFill>
                  <a:srgbClr val="0070C0"/>
                </a:solidFill>
                <a:latin typeface="Garamond" panose="02020404030301010803" pitchFamily="18" charset="0"/>
              </a:rPr>
              <a:t>Cusmano</a:t>
            </a:r>
            <a:endParaRPr lang="pt-BR" sz="3600" b="1" dirty="0">
              <a:solidFill>
                <a:srgbClr val="0070C0"/>
              </a:solidFill>
              <a:latin typeface="Garamond" panose="02020404030301010803" pitchFamily="18" charset="0"/>
            </a:endParaRPr>
          </a:p>
        </p:txBody>
      </p:sp>
      <p:pic>
        <p:nvPicPr>
          <p:cNvPr id="15"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699" y="1059278"/>
            <a:ext cx="1486343" cy="1593770"/>
          </a:xfrm>
          <a:prstGeom prst="rect">
            <a:avLst/>
          </a:prstGeom>
        </p:spPr>
      </p:pic>
    </p:spTree>
    <p:extLst>
      <p:ext uri="{BB962C8B-B14F-4D97-AF65-F5344CB8AC3E}">
        <p14:creationId xmlns:p14="http://schemas.microsoft.com/office/powerpoint/2010/main" val="762382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502894" y="2866125"/>
            <a:ext cx="11158330" cy="2677656"/>
          </a:xfrm>
          <a:prstGeom prst="rect">
            <a:avLst/>
          </a:prstGeom>
        </p:spPr>
        <p:txBody>
          <a:bodyPr wrap="square">
            <a:spAutoFit/>
          </a:bodyPr>
          <a:lstStyle/>
          <a:p>
            <a:pPr algn="just" fontAlgn="base"/>
            <a:r>
              <a:rPr lang="pt-BR" sz="2800" dirty="0">
                <a:latin typeface="Montserrat"/>
              </a:rPr>
              <a:t>A  Associação </a:t>
            </a:r>
            <a:r>
              <a:rPr lang="pt-BR" sz="2800" dirty="0" err="1">
                <a:latin typeface="Montserrat"/>
              </a:rPr>
              <a:t>Giácomo</a:t>
            </a:r>
            <a:r>
              <a:rPr lang="pt-BR" sz="2800" dirty="0">
                <a:latin typeface="Montserrat"/>
              </a:rPr>
              <a:t> </a:t>
            </a:r>
            <a:r>
              <a:rPr lang="pt-BR" sz="2800" dirty="0" err="1">
                <a:latin typeface="Montserrat"/>
              </a:rPr>
              <a:t>Cusmano</a:t>
            </a:r>
            <a:r>
              <a:rPr lang="pt-BR" sz="2800" dirty="0">
                <a:latin typeface="Montserrat"/>
              </a:rPr>
              <a:t> tem o objetivo de realizar a maravilhosa Obra, da qual poderíamos dizer também misericordiosa Obra, chamada “Bocado do Pobre”. </a:t>
            </a:r>
          </a:p>
          <a:p>
            <a:pPr algn="just" fontAlgn="base"/>
            <a:endParaRPr lang="pt-BR" sz="2800" dirty="0">
              <a:latin typeface="Montserrat"/>
            </a:endParaRPr>
          </a:p>
          <a:p>
            <a:pPr algn="just" fontAlgn="base"/>
            <a:r>
              <a:rPr lang="pt-BR" sz="2800" dirty="0">
                <a:latin typeface="Montserrat"/>
              </a:rPr>
              <a:t>Foi fundada em 21 de fevereiro de 1867, na Itália, pelo Beato Padre </a:t>
            </a:r>
            <a:r>
              <a:rPr lang="pt-BR" sz="2800" dirty="0" err="1">
                <a:latin typeface="Montserrat"/>
              </a:rPr>
              <a:t>Giácomo</a:t>
            </a:r>
            <a:r>
              <a:rPr lang="pt-BR" sz="2800" dirty="0">
                <a:latin typeface="Montserrat"/>
              </a:rPr>
              <a:t> </a:t>
            </a:r>
            <a:r>
              <a:rPr lang="pt-BR" sz="2800" dirty="0" err="1">
                <a:latin typeface="Montserrat"/>
              </a:rPr>
              <a:t>Cusmano</a:t>
            </a:r>
            <a:r>
              <a:rPr lang="pt-BR" sz="2800" dirty="0">
                <a:latin typeface="Montserrat"/>
              </a:rPr>
              <a:t>.</a:t>
            </a: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Padre </a:t>
            </a:r>
            <a:r>
              <a:rPr lang="pt-BR" sz="3600" b="1" dirty="0" err="1">
                <a:solidFill>
                  <a:srgbClr val="0070C0"/>
                </a:solidFill>
                <a:latin typeface="Garamond" panose="02020404030301010803" pitchFamily="18" charset="0"/>
              </a:rPr>
              <a:t>Giácomo</a:t>
            </a:r>
            <a:r>
              <a:rPr lang="pt-BR" sz="3600" b="1" dirty="0">
                <a:solidFill>
                  <a:srgbClr val="0070C0"/>
                </a:solidFill>
                <a:latin typeface="Garamond" panose="02020404030301010803" pitchFamily="18" charset="0"/>
              </a:rPr>
              <a:t> </a:t>
            </a:r>
            <a:r>
              <a:rPr lang="pt-BR" sz="3600" b="1" dirty="0" err="1">
                <a:solidFill>
                  <a:srgbClr val="0070C0"/>
                </a:solidFill>
                <a:latin typeface="Garamond" panose="02020404030301010803" pitchFamily="18" charset="0"/>
              </a:rPr>
              <a:t>Cusmano</a:t>
            </a:r>
            <a:endParaRPr lang="pt-BR" sz="3600" b="1" dirty="0">
              <a:solidFill>
                <a:srgbClr val="0070C0"/>
              </a:solidFill>
              <a:latin typeface="Garamond" panose="02020404030301010803" pitchFamily="18" charset="0"/>
            </a:endParaRPr>
          </a:p>
        </p:txBody>
      </p:sp>
      <p:pic>
        <p:nvPicPr>
          <p:cNvPr id="15"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699" y="1059278"/>
            <a:ext cx="1486343" cy="1593770"/>
          </a:xfrm>
          <a:prstGeom prst="rect">
            <a:avLst/>
          </a:prstGeom>
        </p:spPr>
      </p:pic>
    </p:spTree>
    <p:extLst>
      <p:ext uri="{BB962C8B-B14F-4D97-AF65-F5344CB8AC3E}">
        <p14:creationId xmlns:p14="http://schemas.microsoft.com/office/powerpoint/2010/main" val="39351872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101044" y="3063485"/>
            <a:ext cx="11903633" cy="1815882"/>
          </a:xfrm>
          <a:prstGeom prst="rect">
            <a:avLst/>
          </a:prstGeom>
        </p:spPr>
        <p:txBody>
          <a:bodyPr wrap="square">
            <a:spAutoFit/>
          </a:bodyPr>
          <a:lstStyle/>
          <a:p>
            <a:pPr algn="just" fontAlgn="base"/>
            <a:r>
              <a:rPr lang="pt-BR" sz="2800" dirty="0">
                <a:latin typeface="Montserrat"/>
              </a:rPr>
              <a:t>Através desta Obra, os Missionários Servos dos Pobres atuam, juntamente com os leigos, desempenhando um papel fundamental de caridade para com os mais necessitados, dando assistência não somente de cunho material, mas promovendo a dignidade humana e cristã.</a:t>
            </a: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Padre </a:t>
            </a:r>
            <a:r>
              <a:rPr lang="pt-BR" sz="3600" b="1" dirty="0" err="1">
                <a:solidFill>
                  <a:srgbClr val="0070C0"/>
                </a:solidFill>
                <a:latin typeface="Garamond" panose="02020404030301010803" pitchFamily="18" charset="0"/>
              </a:rPr>
              <a:t>Giácomo</a:t>
            </a:r>
            <a:r>
              <a:rPr lang="pt-BR" sz="3600" b="1" dirty="0">
                <a:solidFill>
                  <a:srgbClr val="0070C0"/>
                </a:solidFill>
                <a:latin typeface="Garamond" panose="02020404030301010803" pitchFamily="18" charset="0"/>
              </a:rPr>
              <a:t> </a:t>
            </a:r>
            <a:r>
              <a:rPr lang="pt-BR" sz="3600" b="1" dirty="0" err="1">
                <a:solidFill>
                  <a:srgbClr val="0070C0"/>
                </a:solidFill>
                <a:latin typeface="Garamond" panose="02020404030301010803" pitchFamily="18" charset="0"/>
              </a:rPr>
              <a:t>Cusmano</a:t>
            </a:r>
            <a:endParaRPr lang="pt-BR" sz="3600" b="1" dirty="0">
              <a:solidFill>
                <a:srgbClr val="0070C0"/>
              </a:solidFill>
              <a:latin typeface="Garamond" panose="02020404030301010803" pitchFamily="18" charset="0"/>
            </a:endParaRPr>
          </a:p>
        </p:txBody>
      </p:sp>
      <p:pic>
        <p:nvPicPr>
          <p:cNvPr id="15" name="Image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699" y="1059278"/>
            <a:ext cx="1486343" cy="1593770"/>
          </a:xfrm>
          <a:prstGeom prst="rect">
            <a:avLst/>
          </a:prstGeom>
        </p:spPr>
      </p:pic>
    </p:spTree>
    <p:extLst>
      <p:ext uri="{BB962C8B-B14F-4D97-AF65-F5344CB8AC3E}">
        <p14:creationId xmlns:p14="http://schemas.microsoft.com/office/powerpoint/2010/main" val="33128523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1021724" y="2950292"/>
            <a:ext cx="10148552" cy="1815882"/>
          </a:xfrm>
          <a:prstGeom prst="rect">
            <a:avLst/>
          </a:prstGeom>
        </p:spPr>
        <p:txBody>
          <a:bodyPr wrap="square">
            <a:spAutoFit/>
          </a:bodyPr>
          <a:lstStyle/>
          <a:p>
            <a:pPr algn="just" fontAlgn="base"/>
            <a:r>
              <a:rPr lang="pt-BR" sz="2800" dirty="0">
                <a:latin typeface="Montserrat"/>
              </a:rPr>
              <a:t>O objetivo é promover a dignidade, é fazer com que as famílias sejam vistas como semelhantes e se sintam nessa condição, pois o são! O Beato </a:t>
            </a:r>
            <a:r>
              <a:rPr lang="pt-BR" sz="2800" dirty="0" err="1">
                <a:latin typeface="Montserrat"/>
              </a:rPr>
              <a:t>Giácomo</a:t>
            </a:r>
            <a:r>
              <a:rPr lang="pt-BR" sz="2800" dirty="0">
                <a:latin typeface="Montserrat"/>
              </a:rPr>
              <a:t> nos inspira a buscar no amor que vem do Pai, a caridade sem limites e a igualdade.</a:t>
            </a: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Padre </a:t>
            </a:r>
            <a:r>
              <a:rPr lang="pt-BR" sz="3600" b="1" dirty="0" err="1">
                <a:solidFill>
                  <a:srgbClr val="0070C0"/>
                </a:solidFill>
                <a:latin typeface="Garamond" panose="02020404030301010803" pitchFamily="18" charset="0"/>
              </a:rPr>
              <a:t>Giácomo</a:t>
            </a:r>
            <a:r>
              <a:rPr lang="pt-BR" sz="3600" b="1" dirty="0">
                <a:solidFill>
                  <a:srgbClr val="0070C0"/>
                </a:solidFill>
                <a:latin typeface="Garamond" panose="02020404030301010803" pitchFamily="18" charset="0"/>
              </a:rPr>
              <a:t> </a:t>
            </a:r>
            <a:r>
              <a:rPr lang="pt-BR" sz="3600" b="1" dirty="0" err="1">
                <a:solidFill>
                  <a:srgbClr val="0070C0"/>
                </a:solidFill>
                <a:latin typeface="Garamond" panose="02020404030301010803" pitchFamily="18" charset="0"/>
              </a:rPr>
              <a:t>Cusmano</a:t>
            </a:r>
            <a:endParaRPr lang="pt-BR" sz="3600" b="1" dirty="0">
              <a:solidFill>
                <a:srgbClr val="0070C0"/>
              </a:solidFill>
              <a:latin typeface="Garamond" panose="02020404030301010803" pitchFamily="18" charset="0"/>
            </a:endParaRPr>
          </a:p>
        </p:txBody>
      </p:sp>
      <p:pic>
        <p:nvPicPr>
          <p:cNvPr id="8" name="Image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699" y="1059278"/>
            <a:ext cx="1486343" cy="1593770"/>
          </a:xfrm>
          <a:prstGeom prst="rect">
            <a:avLst/>
          </a:prstGeom>
        </p:spPr>
      </p:pic>
    </p:spTree>
    <p:extLst>
      <p:ext uri="{BB962C8B-B14F-4D97-AF65-F5344CB8AC3E}">
        <p14:creationId xmlns:p14="http://schemas.microsoft.com/office/powerpoint/2010/main" val="14175566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673994" y="3128851"/>
            <a:ext cx="10844012" cy="1815882"/>
          </a:xfrm>
          <a:prstGeom prst="rect">
            <a:avLst/>
          </a:prstGeom>
        </p:spPr>
        <p:txBody>
          <a:bodyPr wrap="square">
            <a:spAutoFit/>
          </a:bodyPr>
          <a:lstStyle/>
          <a:p>
            <a:pPr algn="just" fontAlgn="base"/>
            <a:r>
              <a:rPr lang="pt-BR" sz="2800" dirty="0">
                <a:latin typeface="Montserrat"/>
                <a:cs typeface="Arial" panose="020B0604020202020204" pitchFamily="34" charset="0"/>
              </a:rPr>
              <a:t>A Associação ‘</a:t>
            </a:r>
            <a:r>
              <a:rPr lang="pt-BR" sz="2800" dirty="0" err="1">
                <a:latin typeface="Montserrat"/>
                <a:cs typeface="Arial" panose="020B0604020202020204" pitchFamily="34" charset="0"/>
              </a:rPr>
              <a:t>Giacomo</a:t>
            </a:r>
            <a:r>
              <a:rPr lang="pt-BR" sz="2800" dirty="0">
                <a:latin typeface="Montserrat"/>
                <a:cs typeface="Arial" panose="020B0604020202020204" pitchFamily="34" charset="0"/>
              </a:rPr>
              <a:t> </a:t>
            </a:r>
            <a:r>
              <a:rPr lang="pt-BR" sz="2800" dirty="0" err="1">
                <a:latin typeface="Montserrat"/>
                <a:cs typeface="Arial" panose="020B0604020202020204" pitchFamily="34" charset="0"/>
              </a:rPr>
              <a:t>Cusmano</a:t>
            </a:r>
            <a:r>
              <a:rPr lang="pt-BR" sz="2800" dirty="0">
                <a:latin typeface="Montserrat"/>
                <a:cs typeface="Arial" panose="020B0604020202020204" pitchFamily="34" charset="0"/>
              </a:rPr>
              <a:t>’. É o ramo leigo da Obra e reúne os fiéis que prometem viver o batismo, na condição “secular”, seguindo o projeto da “caridade sem limites” do Beato </a:t>
            </a:r>
            <a:r>
              <a:rPr lang="pt-BR" sz="2800" dirty="0" err="1">
                <a:latin typeface="Montserrat"/>
                <a:cs typeface="Arial" panose="020B0604020202020204" pitchFamily="34" charset="0"/>
              </a:rPr>
              <a:t>Giacomo</a:t>
            </a:r>
            <a:r>
              <a:rPr lang="pt-BR" sz="2800" dirty="0">
                <a:latin typeface="Montserrat"/>
                <a:cs typeface="Arial" panose="020B0604020202020204" pitchFamily="34" charset="0"/>
              </a:rPr>
              <a:t> </a:t>
            </a:r>
            <a:r>
              <a:rPr lang="pt-BR" sz="2800" dirty="0" err="1">
                <a:latin typeface="Montserrat"/>
                <a:cs typeface="Arial" panose="020B0604020202020204" pitchFamily="34" charset="0"/>
              </a:rPr>
              <a:t>Cusmano</a:t>
            </a:r>
            <a:r>
              <a:rPr lang="pt-BR" sz="2800" dirty="0">
                <a:latin typeface="Montserrat"/>
                <a:cs typeface="Arial" panose="020B0604020202020204" pitchFamily="34" charset="0"/>
              </a:rPr>
              <a:t>, particularmente através da prática do “bocado”.</a:t>
            </a: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Padre </a:t>
            </a:r>
            <a:r>
              <a:rPr lang="pt-BR" sz="3600" b="1" dirty="0" err="1">
                <a:solidFill>
                  <a:srgbClr val="0070C0"/>
                </a:solidFill>
                <a:latin typeface="Garamond" panose="02020404030301010803" pitchFamily="18" charset="0"/>
              </a:rPr>
              <a:t>Giácomo</a:t>
            </a:r>
            <a:r>
              <a:rPr lang="pt-BR" sz="3600" b="1" dirty="0">
                <a:solidFill>
                  <a:srgbClr val="0070C0"/>
                </a:solidFill>
                <a:latin typeface="Garamond" panose="02020404030301010803" pitchFamily="18" charset="0"/>
              </a:rPr>
              <a:t> </a:t>
            </a:r>
            <a:r>
              <a:rPr lang="pt-BR" sz="3600" b="1" dirty="0" err="1">
                <a:solidFill>
                  <a:srgbClr val="0070C0"/>
                </a:solidFill>
                <a:latin typeface="Garamond" panose="02020404030301010803" pitchFamily="18" charset="0"/>
              </a:rPr>
              <a:t>Cusmano</a:t>
            </a:r>
            <a:endParaRPr lang="pt-BR" sz="3600" b="1" dirty="0">
              <a:solidFill>
                <a:srgbClr val="0070C0"/>
              </a:solidFill>
              <a:latin typeface="Garamond" panose="02020404030301010803" pitchFamily="18" charset="0"/>
            </a:endParaRPr>
          </a:p>
        </p:txBody>
      </p:sp>
      <p:pic>
        <p:nvPicPr>
          <p:cNvPr id="8" name="Image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6699" y="1059278"/>
            <a:ext cx="1486343" cy="1593770"/>
          </a:xfrm>
          <a:prstGeom prst="rect">
            <a:avLst/>
          </a:prstGeom>
        </p:spPr>
      </p:pic>
    </p:spTree>
    <p:extLst>
      <p:ext uri="{BB962C8B-B14F-4D97-AF65-F5344CB8AC3E}">
        <p14:creationId xmlns:p14="http://schemas.microsoft.com/office/powerpoint/2010/main" val="3559489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1259174" y="2689907"/>
            <a:ext cx="9859243" cy="3108543"/>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pt-BR" sz="2800" dirty="0">
                <a:latin typeface="Montserrat"/>
              </a:rPr>
              <a:t>A Família Vicentina está presente nos cinco continentes com uma grande variedade de ministérios: missões, obras de assistência médica, atenção aos sem-teto, refugiados, crianças abandonadas, mães que sustentam suas famílias, e a favor da educação, formação, atendimento à famílias carentes, promoção e desenvolvimento das obras.</a:t>
            </a:r>
            <a:endParaRPr lang="pt-BR" altLang="pt-BR" sz="2800" u="sng" dirty="0">
              <a:latin typeface="Montserrat"/>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1065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742342" y="3220749"/>
            <a:ext cx="10707316" cy="1384995"/>
          </a:xfrm>
          <a:prstGeom prst="rect">
            <a:avLst/>
          </a:prstGeom>
        </p:spPr>
        <p:txBody>
          <a:bodyPr wrap="square">
            <a:spAutoFit/>
          </a:bodyPr>
          <a:lstStyle/>
          <a:p>
            <a:pPr algn="just" fontAlgn="base"/>
            <a:r>
              <a:rPr lang="pt-BR" sz="2800" dirty="0">
                <a:latin typeface="Montserrat"/>
              </a:rPr>
              <a:t>Reverenciada como a padroeira do serviço social e das assistentes sociais, santa Luiza de </a:t>
            </a:r>
            <a:r>
              <a:rPr lang="pt-BR" sz="2800" dirty="0" err="1">
                <a:latin typeface="Montserrat"/>
              </a:rPr>
              <a:t>Marilac</a:t>
            </a:r>
            <a:r>
              <a:rPr lang="pt-BR" sz="2800" dirty="0">
                <a:latin typeface="Montserrat"/>
              </a:rPr>
              <a:t> (também grafada como Luísa de </a:t>
            </a:r>
            <a:r>
              <a:rPr lang="pt-BR" sz="2800" dirty="0" err="1">
                <a:latin typeface="Montserrat"/>
              </a:rPr>
              <a:t>Marillac</a:t>
            </a:r>
            <a:r>
              <a:rPr lang="pt-BR" sz="2800" dirty="0">
                <a:latin typeface="Montserrat"/>
              </a:rPr>
              <a:t>) nasceu na região central da França, em 1591.</a:t>
            </a: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Luiza de </a:t>
            </a:r>
            <a:r>
              <a:rPr lang="pt-BR" sz="3600" b="1" dirty="0" err="1">
                <a:solidFill>
                  <a:srgbClr val="0070C0"/>
                </a:solidFill>
                <a:latin typeface="Garamond" panose="02020404030301010803" pitchFamily="18" charset="0"/>
              </a:rPr>
              <a:t>Marillac</a:t>
            </a:r>
            <a:endParaRPr lang="pt-BR" sz="3600" b="1" dirty="0">
              <a:solidFill>
                <a:srgbClr val="0070C0"/>
              </a:solidFill>
              <a:latin typeface="Garamond" panose="02020404030301010803" pitchFamily="18" charset="0"/>
            </a:endParaRPr>
          </a:p>
        </p:txBody>
      </p:sp>
      <p:pic>
        <p:nvPicPr>
          <p:cNvPr id="15" name="Picture 2" descr="Santa Luísa de Marillac | Arquidiocese de São Pau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864" y="999100"/>
            <a:ext cx="1219200"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7431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742342" y="3220749"/>
            <a:ext cx="10707316" cy="2677656"/>
          </a:xfrm>
          <a:prstGeom prst="rect">
            <a:avLst/>
          </a:prstGeom>
        </p:spPr>
        <p:txBody>
          <a:bodyPr wrap="square">
            <a:spAutoFit/>
          </a:bodyPr>
          <a:lstStyle/>
          <a:p>
            <a:pPr algn="just" fontAlgn="base"/>
            <a:r>
              <a:rPr lang="pt-BR" sz="2800" dirty="0">
                <a:latin typeface="Montserrat" panose="00000500000000000000" pitchFamily="2" charset="0"/>
              </a:rPr>
              <a:t>Inspirado em Luiza de </a:t>
            </a:r>
            <a:r>
              <a:rPr lang="pt-BR" sz="2800" dirty="0" err="1">
                <a:latin typeface="Montserrat" panose="00000500000000000000" pitchFamily="2" charset="0"/>
              </a:rPr>
              <a:t>Marillac</a:t>
            </a:r>
            <a:r>
              <a:rPr lang="pt-BR" sz="2800" dirty="0">
                <a:latin typeface="Montserrat" panose="00000500000000000000" pitchFamily="2" charset="0"/>
              </a:rPr>
              <a:t>, em 1943 dom Pio de Freitas, então bispo diocesano, sentiu a necessidade de iniciar um esforço em prol dos idosos desassistidos de Joinville. Reuniu as freiras do Colégio São Vicente de Paulo (atual Santos Anjos) e pessoas da comunidade e fundou a Associação Santa Luiza de </a:t>
            </a:r>
            <a:r>
              <a:rPr lang="pt-BR" sz="2800" dirty="0" err="1">
                <a:latin typeface="Montserrat" panose="00000500000000000000" pitchFamily="2" charset="0"/>
              </a:rPr>
              <a:t>Marilac</a:t>
            </a:r>
            <a:r>
              <a:rPr lang="pt-BR" sz="2800" dirty="0">
                <a:latin typeface="Montserrat" panose="00000500000000000000" pitchFamily="2" charset="0"/>
              </a:rPr>
              <a:t> de Joinville.</a:t>
            </a: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Luiza de </a:t>
            </a:r>
            <a:r>
              <a:rPr lang="pt-BR" sz="3600" b="1" dirty="0" err="1">
                <a:solidFill>
                  <a:srgbClr val="0070C0"/>
                </a:solidFill>
                <a:latin typeface="Garamond" panose="02020404030301010803" pitchFamily="18" charset="0"/>
              </a:rPr>
              <a:t>Marillac</a:t>
            </a:r>
            <a:endParaRPr lang="pt-BR" sz="3600" b="1" dirty="0">
              <a:solidFill>
                <a:srgbClr val="0070C0"/>
              </a:solidFill>
              <a:latin typeface="Garamond" panose="02020404030301010803" pitchFamily="18" charset="0"/>
            </a:endParaRPr>
          </a:p>
        </p:txBody>
      </p:sp>
      <p:pic>
        <p:nvPicPr>
          <p:cNvPr id="12" name="Picture 2" descr="Santa Luísa de Marillac | Arquidiocese de São Pau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864" y="999100"/>
            <a:ext cx="1219200"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8381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287628" y="2559037"/>
            <a:ext cx="11616744" cy="3539430"/>
          </a:xfrm>
          <a:prstGeom prst="rect">
            <a:avLst/>
          </a:prstGeom>
        </p:spPr>
        <p:txBody>
          <a:bodyPr wrap="square">
            <a:spAutoFit/>
          </a:bodyPr>
          <a:lstStyle/>
          <a:p>
            <a:pPr algn="just" fontAlgn="base"/>
            <a:r>
              <a:rPr lang="pt-BR" sz="2800" dirty="0">
                <a:latin typeface="Montserrat" panose="00000500000000000000" pitchFamily="2" charset="0"/>
              </a:rPr>
              <a:t>A Associação Santa Luiza de </a:t>
            </a:r>
            <a:r>
              <a:rPr lang="pt-BR" sz="2800" dirty="0" err="1">
                <a:latin typeface="Montserrat" panose="00000500000000000000" pitchFamily="2" charset="0"/>
              </a:rPr>
              <a:t>Marilac</a:t>
            </a:r>
            <a:r>
              <a:rPr lang="pt-BR" sz="2800" dirty="0">
                <a:latin typeface="Montserrat" panose="00000500000000000000" pitchFamily="2" charset="0"/>
              </a:rPr>
              <a:t> ganhou este nome pela amizade entre Luiza e o padre Vicente de Paulo, ambos franceses. Hoje, a entidade continua seu trabalho de assistência a idosos em estado de vulnerabilidade social.</a:t>
            </a:r>
          </a:p>
          <a:p>
            <a:pPr algn="just" fontAlgn="base"/>
            <a:endParaRPr lang="pt-BR" sz="2800" dirty="0">
              <a:latin typeface="Montserrat" panose="00000500000000000000" pitchFamily="2" charset="0"/>
            </a:endParaRPr>
          </a:p>
          <a:p>
            <a:pPr algn="just" fontAlgn="base"/>
            <a:r>
              <a:rPr lang="pt-BR" sz="2800" dirty="0">
                <a:latin typeface="Montserrat" panose="00000500000000000000" pitchFamily="2" charset="0"/>
              </a:rPr>
              <a:t>Santa Luísa de </a:t>
            </a:r>
            <a:r>
              <a:rPr lang="pt-BR" sz="2800" dirty="0" err="1">
                <a:latin typeface="Montserrat" panose="00000500000000000000" pitchFamily="2" charset="0"/>
              </a:rPr>
              <a:t>Marillac</a:t>
            </a:r>
            <a:r>
              <a:rPr lang="pt-BR" sz="2800" dirty="0">
                <a:latin typeface="Montserrat" panose="00000500000000000000" pitchFamily="2" charset="0"/>
              </a:rPr>
              <a:t> foi proclamada Padroeira das Obras Sociais e de todos os assistentes sociais, pelo Papa João XXIII, em 1960. Por isso existem varias associações com o seu nome.</a:t>
            </a:r>
          </a:p>
        </p:txBody>
      </p:sp>
      <p:sp>
        <p:nvSpPr>
          <p:cNvPr id="7" name="Retângulo 6"/>
          <p:cNvSpPr/>
          <p:nvPr/>
        </p:nvSpPr>
        <p:spPr>
          <a:xfrm>
            <a:off x="2279561" y="1175292"/>
            <a:ext cx="7920507" cy="646331"/>
          </a:xfrm>
          <a:prstGeom prst="rect">
            <a:avLst/>
          </a:prstGeom>
        </p:spPr>
        <p:txBody>
          <a:bodyPr wrap="square">
            <a:spAutoFit/>
          </a:bodyPr>
          <a:lstStyle/>
          <a:p>
            <a:r>
              <a:rPr lang="pt-BR" sz="3600" b="1" dirty="0">
                <a:solidFill>
                  <a:srgbClr val="0070C0"/>
                </a:solidFill>
                <a:latin typeface="Garamond" panose="02020404030301010803" pitchFamily="18" charset="0"/>
              </a:rPr>
              <a:t>Associação Luiza de </a:t>
            </a:r>
            <a:r>
              <a:rPr lang="pt-BR" sz="3600" b="1" dirty="0" err="1">
                <a:solidFill>
                  <a:srgbClr val="0070C0"/>
                </a:solidFill>
                <a:latin typeface="Garamond" panose="02020404030301010803" pitchFamily="18" charset="0"/>
              </a:rPr>
              <a:t>Marillac</a:t>
            </a:r>
            <a:endParaRPr lang="pt-BR" sz="3600" b="1" dirty="0">
              <a:solidFill>
                <a:srgbClr val="0070C0"/>
              </a:solidFill>
              <a:latin typeface="Garamond" panose="02020404030301010803" pitchFamily="18" charset="0"/>
            </a:endParaRPr>
          </a:p>
        </p:txBody>
      </p:sp>
      <p:pic>
        <p:nvPicPr>
          <p:cNvPr id="6146" name="Picture 2" descr="Santa Luísa de Marillac | Arquidiocese de São Pau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864" y="999100"/>
            <a:ext cx="1219200" cy="152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22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201769" y="2692745"/>
            <a:ext cx="11788462" cy="3693319"/>
          </a:xfrm>
          <a:prstGeom prst="rect">
            <a:avLst/>
          </a:prstGeom>
        </p:spPr>
        <p:txBody>
          <a:bodyPr wrap="square">
            <a:spAutoFit/>
          </a:bodyPr>
          <a:lstStyle/>
          <a:p>
            <a:pPr algn="just" fontAlgn="base"/>
            <a:r>
              <a:rPr lang="pt-BR" sz="2800" dirty="0">
                <a:latin typeface="Montserrat" panose="00000500000000000000" pitchFamily="2" charset="0"/>
              </a:rPr>
              <a:t>A AEALAC -  Associação dos Ex-Alunos dos Lazaristas e Amigos do Caraça completa 70 anos. Começou em Belo Horizonte, onde reside boa parte dos que tiveram a sorte de estudar nos Seminários do Caraça, de Mariana e Diamantina.</a:t>
            </a:r>
          </a:p>
          <a:p>
            <a:pPr algn="just" fontAlgn="base"/>
            <a:endParaRPr lang="pt-BR" sz="1000" dirty="0">
              <a:latin typeface="Montserrat" panose="00000500000000000000" pitchFamily="2" charset="0"/>
            </a:endParaRPr>
          </a:p>
          <a:p>
            <a:pPr algn="just" fontAlgn="base"/>
            <a:r>
              <a:rPr lang="pt-BR" sz="2800" dirty="0">
                <a:latin typeface="Montserrat" panose="00000500000000000000" pitchFamily="2" charset="0"/>
              </a:rPr>
              <a:t>Quem passou pelo Caraça ou aqui esteve alguma vez tende a virar </a:t>
            </a:r>
            <a:r>
              <a:rPr lang="pt-BR" sz="2800" dirty="0" err="1">
                <a:latin typeface="Montserrat" panose="00000500000000000000" pitchFamily="2" charset="0"/>
              </a:rPr>
              <a:t>caracense</a:t>
            </a:r>
            <a:r>
              <a:rPr lang="pt-BR" sz="2800" dirty="0">
                <a:latin typeface="Montserrat" panose="00000500000000000000" pitchFamily="2" charset="0"/>
              </a:rPr>
              <a:t>, indivíduo que sente atração, tem afinidade, possui empatia em relação ao Caraça. Passa a gostar do Caraça. Costuma ser um amor à primeira vista.</a:t>
            </a:r>
          </a:p>
        </p:txBody>
      </p:sp>
      <p:pic>
        <p:nvPicPr>
          <p:cNvPr id="15" name="Picture 2" descr="Um Convite Especial – Santuário do Caraç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321" y="990811"/>
            <a:ext cx="2201755" cy="1572086"/>
          </a:xfrm>
          <a:prstGeom prst="rect">
            <a:avLst/>
          </a:prstGeom>
          <a:noFill/>
          <a:extLst>
            <a:ext uri="{909E8E84-426E-40DD-AFC4-6F175D3DCCD1}">
              <a14:hiddenFill xmlns:a14="http://schemas.microsoft.com/office/drawing/2010/main">
                <a:solidFill>
                  <a:srgbClr val="FFFFFF"/>
                </a:solidFill>
              </a14:hiddenFill>
            </a:ext>
          </a:extLst>
        </p:spPr>
      </p:pic>
      <p:sp>
        <p:nvSpPr>
          <p:cNvPr id="17" name="Retângulo 16"/>
          <p:cNvSpPr/>
          <p:nvPr/>
        </p:nvSpPr>
        <p:spPr>
          <a:xfrm>
            <a:off x="2820473" y="1161393"/>
            <a:ext cx="7715390" cy="1077218"/>
          </a:xfrm>
          <a:prstGeom prst="rect">
            <a:avLst/>
          </a:prstGeom>
        </p:spPr>
        <p:txBody>
          <a:bodyPr wrap="square">
            <a:spAutoFit/>
          </a:bodyPr>
          <a:lstStyle/>
          <a:p>
            <a:pPr algn="ctr"/>
            <a:r>
              <a:rPr lang="pt-BR" sz="3200" b="1" dirty="0">
                <a:solidFill>
                  <a:srgbClr val="0070C0"/>
                </a:solidFill>
                <a:latin typeface="Garamond" panose="02020404030301010803" pitchFamily="18" charset="0"/>
              </a:rPr>
              <a:t>Associação dos ex-alunos Lazaristas e dos Amigos e Amigas do Caraça - AEALAC</a:t>
            </a:r>
          </a:p>
        </p:txBody>
      </p:sp>
    </p:spTree>
    <p:extLst>
      <p:ext uri="{BB962C8B-B14F-4D97-AF65-F5344CB8AC3E}">
        <p14:creationId xmlns:p14="http://schemas.microsoft.com/office/powerpoint/2010/main" val="2480548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4" name="Retângulo 3"/>
          <p:cNvSpPr/>
          <p:nvPr/>
        </p:nvSpPr>
        <p:spPr>
          <a:xfrm>
            <a:off x="129321" y="2854089"/>
            <a:ext cx="11705834" cy="2677656"/>
          </a:xfrm>
          <a:prstGeom prst="rect">
            <a:avLst/>
          </a:prstGeom>
        </p:spPr>
        <p:txBody>
          <a:bodyPr wrap="square">
            <a:spAutoFit/>
          </a:bodyPr>
          <a:lstStyle/>
          <a:p>
            <a:pPr algn="just" fontAlgn="base"/>
            <a:r>
              <a:rPr lang="pt-BR" sz="2800" dirty="0">
                <a:latin typeface="Montserrat"/>
              </a:rPr>
              <a:t>A relação com o Caraça é origem, raiz e condição de sobrevivência da AEALAC. É missão de todo ex-aluno dos Lazaristas “empenhar-se para que seja preservada a herança histórica, religiosa e cultural da educação ministrada no Caraça e em todos os outros educandários dirigidos pelos Padres Lazaristas, bem como contribuir para a defesa do Patrimônio histórico, paisagístico, arquitetônico e ecológico do Caraça.”</a:t>
            </a:r>
          </a:p>
        </p:txBody>
      </p:sp>
      <p:sp>
        <p:nvSpPr>
          <p:cNvPr id="7" name="Retângulo 6"/>
          <p:cNvSpPr/>
          <p:nvPr/>
        </p:nvSpPr>
        <p:spPr>
          <a:xfrm>
            <a:off x="2820473" y="1161393"/>
            <a:ext cx="7715390" cy="1077218"/>
          </a:xfrm>
          <a:prstGeom prst="rect">
            <a:avLst/>
          </a:prstGeom>
        </p:spPr>
        <p:txBody>
          <a:bodyPr wrap="square">
            <a:spAutoFit/>
          </a:bodyPr>
          <a:lstStyle/>
          <a:p>
            <a:pPr algn="ctr"/>
            <a:r>
              <a:rPr lang="pt-BR" sz="3200" b="1" dirty="0">
                <a:solidFill>
                  <a:srgbClr val="0070C0"/>
                </a:solidFill>
                <a:latin typeface="Garamond" panose="02020404030301010803" pitchFamily="18" charset="0"/>
              </a:rPr>
              <a:t>Associação dos ex-alunos Lazaristas e dos Amigos e Amigas do Caraça - AEALAC</a:t>
            </a:r>
          </a:p>
        </p:txBody>
      </p:sp>
      <p:pic>
        <p:nvPicPr>
          <p:cNvPr id="9218" name="Picture 2" descr="Um Convite Especial – Santuário do Caraç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321" y="990811"/>
            <a:ext cx="2201755" cy="1572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4173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689996" y="861262"/>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794589"/>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11"/>
          <p:cNvSpPr/>
          <p:nvPr/>
        </p:nvSpPr>
        <p:spPr>
          <a:xfrm>
            <a:off x="1934817" y="3048474"/>
            <a:ext cx="8441635" cy="1815882"/>
          </a:xfrm>
          <a:prstGeom prst="rect">
            <a:avLst/>
          </a:prstGeom>
        </p:spPr>
        <p:txBody>
          <a:bodyPr wrap="square">
            <a:spAutoFit/>
          </a:bodyPr>
          <a:lstStyle/>
          <a:p>
            <a:pPr algn="just">
              <a:defRPr/>
            </a:pPr>
            <a:r>
              <a:rPr lang="pt-BR" sz="2800" dirty="0">
                <a:latin typeface="Montserrat"/>
              </a:rPr>
              <a:t>Os núcleos são constituídos por jovens, adultos, solteiros, casais, viúvos que já desenvolvem algum trabalho de evangelização na comunidade onde residem;</a:t>
            </a:r>
          </a:p>
        </p:txBody>
      </p:sp>
      <p:pic>
        <p:nvPicPr>
          <p:cNvPr id="18434" name="Picture 2" descr="http://2.bp.blogspot.com/-8f8MAc-qz-Y/VIidfBYNHYI/AAAAAAAADJw/THESxSJYJas/w1200-h630-p-k-no-nu/LOGO%2B9.png"/>
          <p:cNvPicPr>
            <a:picLocks noChangeAspect="1" noChangeArrowheads="1"/>
          </p:cNvPicPr>
          <p:nvPr/>
        </p:nvPicPr>
        <p:blipFill>
          <a:blip r:embed="rId3" cstate="print"/>
          <a:srcRect/>
          <a:stretch>
            <a:fillRect/>
          </a:stretch>
        </p:blipFill>
        <p:spPr bwMode="auto">
          <a:xfrm>
            <a:off x="1" y="838769"/>
            <a:ext cx="2678105" cy="1409755"/>
          </a:xfrm>
          <a:prstGeom prst="rect">
            <a:avLst/>
          </a:prstGeom>
          <a:noFill/>
        </p:spPr>
      </p:pic>
      <p:sp>
        <p:nvSpPr>
          <p:cNvPr id="15" name="Retângulo 14">
            <a:extLst>
              <a:ext uri="{FF2B5EF4-FFF2-40B4-BE49-F238E27FC236}">
                <a16:creationId xmlns:a16="http://schemas.microsoft.com/office/drawing/2014/main" id="{C0DDD622-4592-4A7E-8DF5-C3CF6EAE2AF1}"/>
              </a:ext>
            </a:extLst>
          </p:cNvPr>
          <p:cNvSpPr/>
          <p:nvPr/>
        </p:nvSpPr>
        <p:spPr>
          <a:xfrm>
            <a:off x="2575775" y="1124262"/>
            <a:ext cx="7920508" cy="1077218"/>
          </a:xfrm>
          <a:prstGeom prst="rect">
            <a:avLst/>
          </a:prstGeom>
        </p:spPr>
        <p:txBody>
          <a:bodyPr wrap="square">
            <a:spAutoFit/>
          </a:bodyPr>
          <a:lstStyle/>
          <a:p>
            <a:pPr algn="ctr" eaLnBrk="1" hangingPunct="1">
              <a:defRPr/>
            </a:pPr>
            <a:r>
              <a:rPr lang="pt-BR" sz="3200" b="1" dirty="0">
                <a:solidFill>
                  <a:srgbClr val="0070C0"/>
                </a:solidFill>
                <a:latin typeface="Garamond" panose="02020404030301010803" pitchFamily="18" charset="0"/>
                <a:cs typeface="Arial" charset="0"/>
              </a:rPr>
              <a:t>MISEVI – MISSIONÁRIOS SECULARES VICENTINOS</a:t>
            </a:r>
          </a:p>
        </p:txBody>
      </p:sp>
      <p:sp>
        <p:nvSpPr>
          <p:cNvPr id="18" name="Retângulo 17">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25349221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689996" y="861262"/>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794589"/>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11"/>
          <p:cNvSpPr/>
          <p:nvPr/>
        </p:nvSpPr>
        <p:spPr>
          <a:xfrm>
            <a:off x="887850" y="2418282"/>
            <a:ext cx="10052857" cy="3662541"/>
          </a:xfrm>
          <a:prstGeom prst="rect">
            <a:avLst/>
          </a:prstGeom>
        </p:spPr>
        <p:txBody>
          <a:bodyPr wrap="square">
            <a:spAutoFit/>
          </a:bodyPr>
          <a:lstStyle/>
          <a:p>
            <a:pPr>
              <a:defRPr/>
            </a:pPr>
            <a:r>
              <a:rPr lang="pt-BR" sz="2800" b="1" u="sng" dirty="0">
                <a:latin typeface="Montserrat"/>
              </a:rPr>
              <a:t>Os núcleos possuem três preocupações básicas:</a:t>
            </a:r>
          </a:p>
          <a:p>
            <a:pPr>
              <a:defRPr/>
            </a:pPr>
            <a:endParaRPr lang="pt-BR" sz="800" b="1" u="sng" dirty="0">
              <a:latin typeface="Montserrat"/>
            </a:endParaRPr>
          </a:p>
          <a:p>
            <a:pPr marL="514350" indent="-514350">
              <a:buFontTx/>
              <a:buAutoNum type="arabicPeriod"/>
              <a:defRPr/>
            </a:pPr>
            <a:r>
              <a:rPr lang="pt-BR" sz="2800" dirty="0">
                <a:latin typeface="Montserrat"/>
              </a:rPr>
              <a:t>Ser um espaço de oração, reflexão e fortalecimento do espírito missionário para os leigos;</a:t>
            </a:r>
          </a:p>
          <a:p>
            <a:pPr marL="514350" indent="-514350">
              <a:buFontTx/>
              <a:buAutoNum type="arabicPeriod"/>
              <a:defRPr/>
            </a:pPr>
            <a:r>
              <a:rPr lang="pt-BR" sz="2800" dirty="0">
                <a:latin typeface="Montserrat"/>
              </a:rPr>
              <a:t>Que seus membros orientem os dons e opções de trabalhos nas situações de maior pobreza na cidade, na paróquia ou na comunidade.</a:t>
            </a:r>
          </a:p>
          <a:p>
            <a:pPr marL="514350" indent="-514350">
              <a:buFontTx/>
              <a:buAutoNum type="arabicPeriod"/>
              <a:defRPr/>
            </a:pPr>
            <a:r>
              <a:rPr lang="pt-BR" sz="2800" dirty="0">
                <a:latin typeface="Montserrat"/>
              </a:rPr>
              <a:t>Incentivar  e favorecer a participação dos membros em missões de curta duração.</a:t>
            </a:r>
          </a:p>
        </p:txBody>
      </p:sp>
      <p:pic>
        <p:nvPicPr>
          <p:cNvPr id="15" name="Picture 2" descr="http://2.bp.blogspot.com/-8f8MAc-qz-Y/VIidfBYNHYI/AAAAAAAADJw/THESxSJYJas/w1200-h630-p-k-no-nu/LOGO%2B9.png"/>
          <p:cNvPicPr>
            <a:picLocks noChangeAspect="1" noChangeArrowheads="1"/>
          </p:cNvPicPr>
          <p:nvPr/>
        </p:nvPicPr>
        <p:blipFill>
          <a:blip r:embed="rId3" cstate="print"/>
          <a:srcRect/>
          <a:stretch>
            <a:fillRect/>
          </a:stretch>
        </p:blipFill>
        <p:spPr bwMode="auto">
          <a:xfrm>
            <a:off x="1" y="838769"/>
            <a:ext cx="2678105" cy="1409755"/>
          </a:xfrm>
          <a:prstGeom prst="rect">
            <a:avLst/>
          </a:prstGeom>
          <a:noFill/>
        </p:spPr>
      </p:pic>
      <p:sp>
        <p:nvSpPr>
          <p:cNvPr id="18" name="Retângulo 17">
            <a:extLst>
              <a:ext uri="{FF2B5EF4-FFF2-40B4-BE49-F238E27FC236}">
                <a16:creationId xmlns:a16="http://schemas.microsoft.com/office/drawing/2014/main" id="{C0DDD622-4592-4A7E-8DF5-C3CF6EAE2AF1}"/>
              </a:ext>
            </a:extLst>
          </p:cNvPr>
          <p:cNvSpPr/>
          <p:nvPr/>
        </p:nvSpPr>
        <p:spPr>
          <a:xfrm>
            <a:off x="2575775" y="1124262"/>
            <a:ext cx="7920508" cy="1077218"/>
          </a:xfrm>
          <a:prstGeom prst="rect">
            <a:avLst/>
          </a:prstGeom>
        </p:spPr>
        <p:txBody>
          <a:bodyPr wrap="square">
            <a:spAutoFit/>
          </a:bodyPr>
          <a:lstStyle/>
          <a:p>
            <a:pPr algn="ctr" eaLnBrk="1" hangingPunct="1">
              <a:defRPr/>
            </a:pPr>
            <a:r>
              <a:rPr lang="pt-BR" sz="3200" b="1" dirty="0">
                <a:solidFill>
                  <a:srgbClr val="0070C0"/>
                </a:solidFill>
                <a:latin typeface="Garamond" panose="02020404030301010803" pitchFamily="18" charset="0"/>
                <a:cs typeface="Arial" charset="0"/>
              </a:rPr>
              <a:t>MISEVI – MISSIONÁRIOS SECULARES VICENTINOS</a:t>
            </a:r>
          </a:p>
        </p:txBody>
      </p:sp>
      <p:sp>
        <p:nvSpPr>
          <p:cNvPr id="19" name="Retângulo 18">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Tree>
    <p:extLst>
      <p:ext uri="{BB962C8B-B14F-4D97-AF65-F5344CB8AC3E}">
        <p14:creationId xmlns:p14="http://schemas.microsoft.com/office/powerpoint/2010/main" val="16476717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7"/>
          <p:cNvSpPr>
            <a:spLocks noChangeArrowheads="1"/>
          </p:cNvSpPr>
          <p:nvPr/>
        </p:nvSpPr>
        <p:spPr bwMode="auto">
          <a:xfrm>
            <a:off x="682581" y="2651766"/>
            <a:ext cx="11217498" cy="2739211"/>
          </a:xfrm>
          <a:prstGeom prst="rect">
            <a:avLst/>
          </a:prstGeom>
          <a:noFill/>
          <a:ln w="9525">
            <a:noFill/>
            <a:miter lim="800000"/>
            <a:headEnd/>
            <a:tailEnd/>
          </a:ln>
        </p:spPr>
        <p:txBody>
          <a:bodyPr wrap="square">
            <a:spAutoFit/>
          </a:bodyPr>
          <a:lstStyle/>
          <a:p>
            <a:pPr>
              <a:buFontTx/>
              <a:buChar char="-"/>
            </a:pPr>
            <a:r>
              <a:rPr lang="pt-BR" sz="2800" dirty="0">
                <a:latin typeface="Montserrat"/>
              </a:rPr>
              <a:t> São pessoas engajadas nas comunidades ou em obras vicentinas, em localidades onde atuam grupos organizados da Família Vicentina. </a:t>
            </a:r>
          </a:p>
          <a:p>
            <a:endParaRPr lang="pt-BR" sz="1600" dirty="0">
              <a:latin typeface="Montserrat"/>
            </a:endParaRPr>
          </a:p>
          <a:p>
            <a:pPr>
              <a:buFontTx/>
              <a:buChar char="-"/>
            </a:pPr>
            <a:r>
              <a:rPr lang="pt-BR" sz="2800" dirty="0">
                <a:latin typeface="Montserrat"/>
              </a:rPr>
              <a:t> E alguns participam diretamente destes grupos, como por exemplo nas conferências vicentinas  da SSVP. </a:t>
            </a:r>
          </a:p>
          <a:p>
            <a:pPr>
              <a:buFontTx/>
              <a:buChar char="-"/>
            </a:pPr>
            <a:endParaRPr lang="pt-BR" sz="1600" dirty="0">
              <a:latin typeface="Montserrat"/>
            </a:endParaRPr>
          </a:p>
          <a:p>
            <a:pPr>
              <a:buFontTx/>
              <a:buChar char="-"/>
            </a:pPr>
            <a:r>
              <a:rPr lang="pt-BR" sz="2800" dirty="0">
                <a:latin typeface="Montserrat"/>
              </a:rPr>
              <a:t> Buscam viver o seguimento de Jesus, evangelizador dos Pobres. </a:t>
            </a:r>
          </a:p>
        </p:txBody>
      </p:sp>
      <p:pic>
        <p:nvPicPr>
          <p:cNvPr id="18" name="Picture 2" descr="http://2.bp.blogspot.com/-8f8MAc-qz-Y/VIidfBYNHYI/AAAAAAAADJw/THESxSJYJas/w1200-h630-p-k-no-nu/LOGO%2B9.png"/>
          <p:cNvPicPr>
            <a:picLocks noChangeAspect="1" noChangeArrowheads="1"/>
          </p:cNvPicPr>
          <p:nvPr/>
        </p:nvPicPr>
        <p:blipFill>
          <a:blip r:embed="rId3" cstate="print"/>
          <a:srcRect/>
          <a:stretch>
            <a:fillRect/>
          </a:stretch>
        </p:blipFill>
        <p:spPr bwMode="auto">
          <a:xfrm>
            <a:off x="1" y="928709"/>
            <a:ext cx="2678105" cy="1409755"/>
          </a:xfrm>
          <a:prstGeom prst="rect">
            <a:avLst/>
          </a:prstGeom>
          <a:noFill/>
        </p:spPr>
      </p:pic>
      <p:sp>
        <p:nvSpPr>
          <p:cNvPr id="17" name="Retângulo 16">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9" name="Retângulo 18">
            <a:extLst>
              <a:ext uri="{FF2B5EF4-FFF2-40B4-BE49-F238E27FC236}">
                <a16:creationId xmlns:a16="http://schemas.microsoft.com/office/drawing/2014/main" id="{C0DDD622-4592-4A7E-8DF5-C3CF6EAE2AF1}"/>
              </a:ext>
            </a:extLst>
          </p:cNvPr>
          <p:cNvSpPr/>
          <p:nvPr/>
        </p:nvSpPr>
        <p:spPr>
          <a:xfrm>
            <a:off x="2575775" y="1124262"/>
            <a:ext cx="7920508" cy="1077218"/>
          </a:xfrm>
          <a:prstGeom prst="rect">
            <a:avLst/>
          </a:prstGeom>
        </p:spPr>
        <p:txBody>
          <a:bodyPr wrap="square">
            <a:spAutoFit/>
          </a:bodyPr>
          <a:lstStyle/>
          <a:p>
            <a:pPr algn="ctr" eaLnBrk="1" hangingPunct="1">
              <a:defRPr/>
            </a:pPr>
            <a:r>
              <a:rPr lang="pt-BR" sz="3200" b="1" dirty="0">
                <a:solidFill>
                  <a:srgbClr val="0070C0"/>
                </a:solidFill>
                <a:latin typeface="Garamond" panose="02020404030301010803" pitchFamily="18" charset="0"/>
                <a:cs typeface="Arial" charset="0"/>
              </a:rPr>
              <a:t>MISEVI – MISSIONÁRIOS SECULARES VICENTINOS</a:t>
            </a:r>
          </a:p>
        </p:txBody>
      </p:sp>
    </p:spTree>
    <p:extLst>
      <p:ext uri="{BB962C8B-B14F-4D97-AF65-F5344CB8AC3E}">
        <p14:creationId xmlns:p14="http://schemas.microsoft.com/office/powerpoint/2010/main" val="36273021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2" name="Retângulo 7"/>
          <p:cNvSpPr>
            <a:spLocks noChangeArrowheads="1"/>
          </p:cNvSpPr>
          <p:nvPr/>
        </p:nvSpPr>
        <p:spPr bwMode="auto">
          <a:xfrm>
            <a:off x="682581" y="2651766"/>
            <a:ext cx="11217498" cy="2739211"/>
          </a:xfrm>
          <a:prstGeom prst="rect">
            <a:avLst/>
          </a:prstGeom>
          <a:noFill/>
          <a:ln w="9525">
            <a:noFill/>
            <a:miter lim="800000"/>
            <a:headEnd/>
            <a:tailEnd/>
          </a:ln>
        </p:spPr>
        <p:txBody>
          <a:bodyPr wrap="square">
            <a:spAutoFit/>
          </a:bodyPr>
          <a:lstStyle/>
          <a:p>
            <a:pPr algn="just"/>
            <a:r>
              <a:rPr lang="pt-BR" sz="2800" dirty="0">
                <a:latin typeface="Montserrat"/>
              </a:rPr>
              <a:t>O MISEVI é uma associação formada por leigos e leigas de espiritualidade vicentina que se dedicam, assumindo com radicalidade sua vocação batismal missionária, ao ministério das missões, tanto as missões de maior duração, como aquelas feitas em menor tempo, especialmente se consagrando ao serviço dos Pobres e sofredores, como ensinou São Vicente de Paulo.</a:t>
            </a:r>
          </a:p>
        </p:txBody>
      </p:sp>
      <p:pic>
        <p:nvPicPr>
          <p:cNvPr id="18" name="Picture 2" descr="http://2.bp.blogspot.com/-8f8MAc-qz-Y/VIidfBYNHYI/AAAAAAAADJw/THESxSJYJas/w1200-h630-p-k-no-nu/LOGO%2B9.png"/>
          <p:cNvPicPr>
            <a:picLocks noChangeAspect="1" noChangeArrowheads="1"/>
          </p:cNvPicPr>
          <p:nvPr/>
        </p:nvPicPr>
        <p:blipFill>
          <a:blip r:embed="rId3" cstate="print"/>
          <a:srcRect/>
          <a:stretch>
            <a:fillRect/>
          </a:stretch>
        </p:blipFill>
        <p:spPr bwMode="auto">
          <a:xfrm>
            <a:off x="1" y="928709"/>
            <a:ext cx="2678105" cy="1409755"/>
          </a:xfrm>
          <a:prstGeom prst="rect">
            <a:avLst/>
          </a:prstGeom>
          <a:noFill/>
        </p:spPr>
      </p:pic>
      <p:sp>
        <p:nvSpPr>
          <p:cNvPr id="17" name="Retângulo 16">
            <a:extLst>
              <a:ext uri="{FF2B5EF4-FFF2-40B4-BE49-F238E27FC236}">
                <a16:creationId xmlns:a16="http://schemas.microsoft.com/office/drawing/2014/main" id="{C0DDD622-4592-4A7E-8DF5-C3CF6EAE2AF1}"/>
              </a:ext>
            </a:extLst>
          </p:cNvPr>
          <p:cNvSpPr/>
          <p:nvPr/>
        </p:nvSpPr>
        <p:spPr>
          <a:xfrm>
            <a:off x="2481609" y="47952"/>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sp>
        <p:nvSpPr>
          <p:cNvPr id="19" name="Retângulo 18">
            <a:extLst>
              <a:ext uri="{FF2B5EF4-FFF2-40B4-BE49-F238E27FC236}">
                <a16:creationId xmlns:a16="http://schemas.microsoft.com/office/drawing/2014/main" id="{C0DDD622-4592-4A7E-8DF5-C3CF6EAE2AF1}"/>
              </a:ext>
            </a:extLst>
          </p:cNvPr>
          <p:cNvSpPr/>
          <p:nvPr/>
        </p:nvSpPr>
        <p:spPr>
          <a:xfrm>
            <a:off x="2575775" y="1124262"/>
            <a:ext cx="7920508" cy="1077218"/>
          </a:xfrm>
          <a:prstGeom prst="rect">
            <a:avLst/>
          </a:prstGeom>
        </p:spPr>
        <p:txBody>
          <a:bodyPr wrap="square">
            <a:spAutoFit/>
          </a:bodyPr>
          <a:lstStyle/>
          <a:p>
            <a:pPr algn="ctr" eaLnBrk="1" hangingPunct="1">
              <a:defRPr/>
            </a:pPr>
            <a:r>
              <a:rPr lang="pt-BR" sz="3200" b="1" dirty="0">
                <a:solidFill>
                  <a:srgbClr val="0070C0"/>
                </a:solidFill>
                <a:latin typeface="Garamond" panose="02020404030301010803" pitchFamily="18" charset="0"/>
                <a:cs typeface="Arial" charset="0"/>
              </a:rPr>
              <a:t>MISEVI – MISSIONÁRIOS SECULARES VICENTINOS</a:t>
            </a:r>
          </a:p>
        </p:txBody>
      </p:sp>
    </p:spTree>
    <p:extLst>
      <p:ext uri="{BB962C8B-B14F-4D97-AF65-F5344CB8AC3E}">
        <p14:creationId xmlns:p14="http://schemas.microsoft.com/office/powerpoint/2010/main" val="12551710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053A1"/>
        </a:solidFill>
        <a:effectLst/>
      </p:bgPr>
    </p:bg>
    <p:spTree>
      <p:nvGrpSpPr>
        <p:cNvPr id="1" name=""/>
        <p:cNvGrpSpPr/>
        <p:nvPr/>
      </p:nvGrpSpPr>
      <p:grpSpPr>
        <a:xfrm>
          <a:off x="0" y="0"/>
          <a:ext cx="0" cy="0"/>
          <a:chOff x="0" y="0"/>
          <a:chExt cx="0" cy="0"/>
        </a:xfrm>
      </p:grpSpPr>
      <p:pic>
        <p:nvPicPr>
          <p:cNvPr id="47106" name="Imagem 2">
            <a:extLst>
              <a:ext uri="{FF2B5EF4-FFF2-40B4-BE49-F238E27FC236}">
                <a16:creationId xmlns:a16="http://schemas.microsoft.com/office/drawing/2014/main" id="{B38FADEC-EAE4-4E69-9B4B-3743B5568E4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2826" y="1577976"/>
            <a:ext cx="2886075"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ixaDeTexto 4">
            <a:extLst>
              <a:ext uri="{FF2B5EF4-FFF2-40B4-BE49-F238E27FC236}">
                <a16:creationId xmlns:a16="http://schemas.microsoft.com/office/drawing/2014/main" id="{5BB00FD6-89D6-4C66-B6C6-A65DFB24B992}"/>
              </a:ext>
            </a:extLst>
          </p:cNvPr>
          <p:cNvSpPr txBox="1"/>
          <p:nvPr/>
        </p:nvSpPr>
        <p:spPr>
          <a:xfrm>
            <a:off x="1968098" y="4923263"/>
            <a:ext cx="8595529" cy="954107"/>
          </a:xfrm>
          <a:prstGeom prst="rect">
            <a:avLst/>
          </a:prstGeom>
          <a:noFill/>
        </p:spPr>
        <p:txBody>
          <a:bodyPr wrap="square">
            <a:spAutoFit/>
          </a:bodyPr>
          <a:lstStyle/>
          <a:p>
            <a:pPr algn="ctr" defTabSz="685800">
              <a:defRPr/>
            </a:pPr>
            <a:r>
              <a:rPr lang="pt-BR" sz="2800" b="1" dirty="0">
                <a:solidFill>
                  <a:prstClr val="white"/>
                </a:solidFill>
                <a:latin typeface="Montserrat"/>
                <a:cs typeface="Arial" panose="020B0604020202020204" pitchFamily="34" charset="0"/>
              </a:rPr>
              <a:t>Louvado Seja Nosso Senhor Jesus Cristo! </a:t>
            </a:r>
          </a:p>
          <a:p>
            <a:pPr algn="ctr" defTabSz="685800">
              <a:defRPr/>
            </a:pPr>
            <a:r>
              <a:rPr lang="pt-BR" sz="2800" b="1" dirty="0">
                <a:solidFill>
                  <a:prstClr val="white"/>
                </a:solidFill>
                <a:latin typeface="Montserrat"/>
                <a:cs typeface="Arial" panose="020B0604020202020204" pitchFamily="34" charset="0"/>
              </a:rPr>
              <a:t>ecafo@ssvpbrasil.org.br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428233" y="2526969"/>
            <a:ext cx="11307651" cy="3108543"/>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pt-BR" sz="2800" b="1" dirty="0">
                <a:latin typeface="Montserrat"/>
              </a:rPr>
              <a:t>As raízes da Família Vicentina vêm de duas intensas experiências vividas por São Vicente de Paulo em 1617, na França:</a:t>
            </a:r>
            <a:r>
              <a:rPr lang="pt-BR" sz="2800" dirty="0">
                <a:latin typeface="Montserrat"/>
              </a:rPr>
              <a:t> na cidade de </a:t>
            </a:r>
            <a:r>
              <a:rPr lang="pt-BR" sz="2800" dirty="0" err="1">
                <a:latin typeface="Montserrat"/>
              </a:rPr>
              <a:t>Folleville</a:t>
            </a:r>
            <a:r>
              <a:rPr lang="pt-BR" sz="2800" dirty="0">
                <a:latin typeface="Montserrat"/>
              </a:rPr>
              <a:t>, o padre francês descobriu a pobreza espiritual da população rural e na cidade de </a:t>
            </a:r>
            <a:r>
              <a:rPr lang="pt-BR" sz="2800" dirty="0" err="1">
                <a:latin typeface="Montserrat"/>
              </a:rPr>
              <a:t>Châtillon</a:t>
            </a:r>
            <a:r>
              <a:rPr lang="pt-BR" sz="2800" dirty="0">
                <a:latin typeface="Montserrat"/>
              </a:rPr>
              <a:t>, encontrou pobreza material. Esses dois eventos marcaram o início da sua conversão pessoal. Sua atuação era cuidar da pessoa como um todo: espiritualmente, emocionalmente, fisicamente e materialmente.</a:t>
            </a:r>
            <a:endParaRPr lang="pt-BR" altLang="pt-BR" sz="2800" u="sng" dirty="0">
              <a:latin typeface="Montserrat"/>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10652"/>
            <a:ext cx="2518348" cy="1562725"/>
          </a:xfrm>
          <a:prstGeom prst="rect">
            <a:avLst/>
          </a:prstGeom>
          <a:noFill/>
        </p:spPr>
      </p:pic>
    </p:spTree>
    <p:extLst>
      <p:ext uri="{BB962C8B-B14F-4D97-AF65-F5344CB8AC3E}">
        <p14:creationId xmlns:p14="http://schemas.microsoft.com/office/powerpoint/2010/main" val="1985696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778297" y="3006196"/>
            <a:ext cx="10315977" cy="1815882"/>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pt-BR" sz="2800" dirty="0">
                <a:latin typeface="Montserrat"/>
              </a:rPr>
              <a:t>Atualmente, a Família Vicentina possui mais de 200 ramos de várias comunidades de vida consagrada e associações laicais, em mais de 80 países do mundo. </a:t>
            </a:r>
          </a:p>
          <a:p>
            <a:pPr algn="just">
              <a:defRPr/>
            </a:pPr>
            <a:endParaRPr lang="pt-BR" sz="2800" dirty="0">
              <a:latin typeface="Montserrat"/>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8"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244700" y="2526969"/>
            <a:ext cx="11793167" cy="3477875"/>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dirty="0">
                <a:latin typeface="Montserrat"/>
              </a:rPr>
              <a:t>OS RAMOS DA FAMÍLIA VICENTINA TÊM COMO HERANÇA COMUM:</a:t>
            </a:r>
          </a:p>
          <a:p>
            <a:pPr marL="514350" indent="-514350">
              <a:buAutoNum type="alphaLcParenR"/>
            </a:pPr>
            <a:r>
              <a:rPr lang="pt-BR" sz="2800" dirty="0">
                <a:latin typeface="Montserrat"/>
              </a:rPr>
              <a:t>O reconhecimento de São Vicente de Paulo como fundador ou como fonte de inspiração;</a:t>
            </a:r>
          </a:p>
          <a:p>
            <a:pPr marL="514350" indent="-514350">
              <a:buAutoNum type="alphaLcParenR"/>
            </a:pPr>
            <a:endParaRPr lang="pt-BR" sz="1000" dirty="0">
              <a:latin typeface="Montserrat"/>
            </a:endParaRPr>
          </a:p>
          <a:p>
            <a:r>
              <a:rPr lang="pt-BR" sz="2800" dirty="0">
                <a:latin typeface="Montserrat"/>
              </a:rPr>
              <a:t>b) Uma acentuada orientação para o serviço aos Pobres;</a:t>
            </a:r>
          </a:p>
          <a:p>
            <a:endParaRPr lang="pt-BR" sz="1000" dirty="0">
              <a:latin typeface="Montserrat"/>
            </a:endParaRPr>
          </a:p>
          <a:p>
            <a:r>
              <a:rPr lang="pt-BR" sz="2800" dirty="0">
                <a:latin typeface="Montserrat"/>
              </a:rPr>
              <a:t>c) Uma espiritualidade baseada na experiência de São Vicente de Paulo, com ênfase especial na caridade concreta e prática, vivida na simplicidade e na humildade.</a:t>
            </a: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8"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151442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9">
            <a:extLst>
              <a:ext uri="{FF2B5EF4-FFF2-40B4-BE49-F238E27FC236}">
                <a16:creationId xmlns:a16="http://schemas.microsoft.com/office/drawing/2014/main" id="{3C7C247B-69D4-4FEB-B445-B2EE42158E43}"/>
              </a:ext>
            </a:extLst>
          </p:cNvPr>
          <p:cNvGrpSpPr/>
          <p:nvPr/>
        </p:nvGrpSpPr>
        <p:grpSpPr>
          <a:xfrm>
            <a:off x="0" y="6404994"/>
            <a:ext cx="12192000" cy="249336"/>
            <a:chOff x="0" y="6356350"/>
            <a:chExt cx="12192000" cy="327775"/>
          </a:xfrm>
        </p:grpSpPr>
        <p:sp>
          <p:nvSpPr>
            <p:cNvPr id="11" name="Retângulo 10">
              <a:extLst>
                <a:ext uri="{FF2B5EF4-FFF2-40B4-BE49-F238E27FC236}">
                  <a16:creationId xmlns:a16="http://schemas.microsoft.com/office/drawing/2014/main" id="{F13C6FE2-95ED-4250-831E-0C27D28AE072}"/>
                </a:ext>
              </a:extLst>
            </p:cNvPr>
            <p:cNvSpPr/>
            <p:nvPr/>
          </p:nvSpPr>
          <p:spPr>
            <a:xfrm>
              <a:off x="0" y="6356350"/>
              <a:ext cx="12192000" cy="3277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nvGrpSpPr>
            <p:cNvPr id="3" name="Agrupar 11">
              <a:extLst>
                <a:ext uri="{FF2B5EF4-FFF2-40B4-BE49-F238E27FC236}">
                  <a16:creationId xmlns:a16="http://schemas.microsoft.com/office/drawing/2014/main" id="{8B0D13BB-50B1-4F35-B7EF-B8B92891C4EB}"/>
                </a:ext>
              </a:extLst>
            </p:cNvPr>
            <p:cNvGrpSpPr/>
            <p:nvPr/>
          </p:nvGrpSpPr>
          <p:grpSpPr>
            <a:xfrm>
              <a:off x="0" y="6431661"/>
              <a:ext cx="12192000" cy="185708"/>
              <a:chOff x="0" y="6251188"/>
              <a:chExt cx="12192000" cy="185708"/>
            </a:xfrm>
          </p:grpSpPr>
          <p:sp>
            <p:nvSpPr>
              <p:cNvPr id="13" name="Retângulo 12">
                <a:extLst>
                  <a:ext uri="{FF2B5EF4-FFF2-40B4-BE49-F238E27FC236}">
                    <a16:creationId xmlns:a16="http://schemas.microsoft.com/office/drawing/2014/main" id="{12B1D4BE-29C5-469B-A42A-F0F67AF4960D}"/>
                  </a:ext>
                </a:extLst>
              </p:cNvPr>
              <p:cNvSpPr/>
              <p:nvPr/>
            </p:nvSpPr>
            <p:spPr>
              <a:xfrm>
                <a:off x="0" y="6251188"/>
                <a:ext cx="6096000" cy="185708"/>
              </a:xfrm>
              <a:prstGeom prst="rect">
                <a:avLst/>
              </a:prstGeom>
              <a:solidFill>
                <a:srgbClr val="0081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Retângulo 13">
                <a:extLst>
                  <a:ext uri="{FF2B5EF4-FFF2-40B4-BE49-F238E27FC236}">
                    <a16:creationId xmlns:a16="http://schemas.microsoft.com/office/drawing/2014/main" id="{60D00861-7EDB-4CF7-B1D4-4284FB9C6800}"/>
                  </a:ext>
                </a:extLst>
              </p:cNvPr>
              <p:cNvSpPr/>
              <p:nvPr/>
            </p:nvSpPr>
            <p:spPr>
              <a:xfrm>
                <a:off x="6096000" y="6251188"/>
                <a:ext cx="6096000" cy="185708"/>
              </a:xfrm>
              <a:prstGeom prst="rect">
                <a:avLst/>
              </a:prstGeom>
              <a:solidFill>
                <a:srgbClr val="F1B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grpSp>
      <p:pic>
        <p:nvPicPr>
          <p:cNvPr id="5" name="Imagem 4">
            <a:extLst>
              <a:ext uri="{FF2B5EF4-FFF2-40B4-BE49-F238E27FC236}">
                <a16:creationId xmlns:a16="http://schemas.microsoft.com/office/drawing/2014/main" id="{F12B3EF3-57DA-D76C-3407-EA6EFCF43B1D}"/>
              </a:ext>
            </a:extLst>
          </p:cNvPr>
          <p:cNvPicPr>
            <a:picLocks noChangeAspect="1"/>
          </p:cNvPicPr>
          <p:nvPr/>
        </p:nvPicPr>
        <p:blipFill>
          <a:blip r:embed="rId2" cstate="print"/>
          <a:stretch>
            <a:fillRect/>
          </a:stretch>
        </p:blipFill>
        <p:spPr>
          <a:xfrm>
            <a:off x="10535863" y="951203"/>
            <a:ext cx="1502004" cy="1505010"/>
          </a:xfrm>
          <a:prstGeom prst="rect">
            <a:avLst/>
          </a:prstGeom>
        </p:spPr>
      </p:pic>
      <p:sp>
        <p:nvSpPr>
          <p:cNvPr id="16" name="Retângulo 15">
            <a:extLst>
              <a:ext uri="{FF2B5EF4-FFF2-40B4-BE49-F238E27FC236}">
                <a16:creationId xmlns:a16="http://schemas.microsoft.com/office/drawing/2014/main" id="{AD207996-2EEA-D6D9-EABC-0733B4F7009D}"/>
              </a:ext>
            </a:extLst>
          </p:cNvPr>
          <p:cNvSpPr/>
          <p:nvPr/>
        </p:nvSpPr>
        <p:spPr>
          <a:xfrm>
            <a:off x="0" y="-15100"/>
            <a:ext cx="12192000" cy="895547"/>
          </a:xfrm>
          <a:prstGeom prst="rect">
            <a:avLst/>
          </a:prstGeom>
          <a:solidFill>
            <a:srgbClr val="0053A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4400" dirty="0">
              <a:latin typeface="Garamond" panose="02020404030301010803" pitchFamily="18" charset="0"/>
            </a:endParaRPr>
          </a:p>
        </p:txBody>
      </p:sp>
      <p:sp>
        <p:nvSpPr>
          <p:cNvPr id="15" name="Retângulo 6">
            <a:extLst>
              <a:ext uri="{FF2B5EF4-FFF2-40B4-BE49-F238E27FC236}">
                <a16:creationId xmlns:a16="http://schemas.microsoft.com/office/drawing/2014/main" id="{31649A3D-A20C-4C95-94E6-6FB2150F59BC}"/>
              </a:ext>
            </a:extLst>
          </p:cNvPr>
          <p:cNvSpPr>
            <a:spLocks noChangeArrowheads="1"/>
          </p:cNvSpPr>
          <p:nvPr/>
        </p:nvSpPr>
        <p:spPr bwMode="auto">
          <a:xfrm>
            <a:off x="180304" y="2574746"/>
            <a:ext cx="11857563" cy="3108543"/>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defRPr/>
            </a:pPr>
            <a:r>
              <a:rPr lang="pt-BR" sz="2800" dirty="0">
                <a:latin typeface="Montserrat"/>
              </a:rPr>
              <a:t>Dentre os ramos mais importantes e conhecidos estão: a Associação Internacional da Caridade (AIC), a Congregação da Missão, as Filhas da Caridade (fundadas por Santa Luísa de </a:t>
            </a:r>
            <a:r>
              <a:rPr lang="pt-BR" sz="2800" dirty="0" err="1">
                <a:latin typeface="Montserrat"/>
              </a:rPr>
              <a:t>Marillac</a:t>
            </a:r>
            <a:r>
              <a:rPr lang="pt-BR" sz="2800" dirty="0">
                <a:latin typeface="Montserrat"/>
              </a:rPr>
              <a:t>), a Sociedade de São Vicente de Paulo (fundada pelo Beato Frederico </a:t>
            </a:r>
            <a:r>
              <a:rPr lang="pt-BR" sz="2800" dirty="0" err="1">
                <a:latin typeface="Montserrat"/>
              </a:rPr>
              <a:t>Ozanam</a:t>
            </a:r>
            <a:r>
              <a:rPr lang="pt-BR" sz="2800" dirty="0">
                <a:latin typeface="Montserrat"/>
              </a:rPr>
              <a:t> e seus companheiros), a Associação da Medalha Milagrosa, a Juventude Vicentina Mariana (JMV), os seculares Lazaristas (MISEVI), as Irmãs Missionárias da Caridade de Santa Joana </a:t>
            </a:r>
            <a:r>
              <a:rPr lang="pt-BR" sz="2800" dirty="0" err="1">
                <a:latin typeface="Montserrat"/>
              </a:rPr>
              <a:t>Anthida</a:t>
            </a:r>
            <a:r>
              <a:rPr lang="pt-BR" sz="2800" dirty="0">
                <a:latin typeface="Montserrat"/>
              </a:rPr>
              <a:t> </a:t>
            </a:r>
            <a:r>
              <a:rPr lang="pt-BR" sz="2800" dirty="0" err="1">
                <a:latin typeface="Montserrat"/>
              </a:rPr>
              <a:t>Touret</a:t>
            </a:r>
            <a:r>
              <a:rPr lang="pt-BR" sz="2800" dirty="0">
                <a:latin typeface="Montserrat"/>
              </a:rPr>
              <a:t> e outros ramos.</a:t>
            </a:r>
            <a:endParaRPr lang="pt-BR" altLang="pt-BR" sz="2800" u="sng" dirty="0">
              <a:latin typeface="Montserrat"/>
            </a:endParaRPr>
          </a:p>
        </p:txBody>
      </p:sp>
      <p:sp>
        <p:nvSpPr>
          <p:cNvPr id="17" name="Retângulo 16">
            <a:extLst>
              <a:ext uri="{FF2B5EF4-FFF2-40B4-BE49-F238E27FC236}">
                <a16:creationId xmlns:a16="http://schemas.microsoft.com/office/drawing/2014/main" id="{C0DDD622-4592-4A7E-8DF5-C3CF6EAE2AF1}"/>
              </a:ext>
            </a:extLst>
          </p:cNvPr>
          <p:cNvSpPr/>
          <p:nvPr/>
        </p:nvSpPr>
        <p:spPr>
          <a:xfrm>
            <a:off x="2481609" y="0"/>
            <a:ext cx="7200900" cy="769441"/>
          </a:xfrm>
          <a:prstGeom prst="rect">
            <a:avLst/>
          </a:prstGeom>
        </p:spPr>
        <p:txBody>
          <a:bodyPr>
            <a:spAutoFit/>
          </a:bodyPr>
          <a:lstStyle/>
          <a:p>
            <a:pPr algn="ctr" eaLnBrk="1" hangingPunct="1">
              <a:defRPr/>
            </a:pPr>
            <a:r>
              <a:rPr lang="pt-BR" sz="4400" b="1" dirty="0">
                <a:solidFill>
                  <a:schemeClr val="bg1"/>
                </a:solidFill>
                <a:latin typeface="Garamond" panose="02020404030301010803" pitchFamily="18" charset="0"/>
                <a:cs typeface="Arial" charset="0"/>
              </a:rPr>
              <a:t>Família Vicentina</a:t>
            </a:r>
          </a:p>
        </p:txBody>
      </p:sp>
      <p:pic>
        <p:nvPicPr>
          <p:cNvPr id="12" name="Picture 2" descr="https://www.pbcm.org.br/source/Logotipo%20FamVin.jpg"/>
          <p:cNvPicPr>
            <a:picLocks noChangeAspect="1" noChangeArrowheads="1"/>
          </p:cNvPicPr>
          <p:nvPr/>
        </p:nvPicPr>
        <p:blipFill>
          <a:blip r:embed="rId3" cstate="print"/>
          <a:srcRect/>
          <a:stretch>
            <a:fillRect/>
          </a:stretch>
        </p:blipFill>
        <p:spPr bwMode="auto">
          <a:xfrm>
            <a:off x="0" y="925642"/>
            <a:ext cx="2518348" cy="1562725"/>
          </a:xfrm>
          <a:prstGeom prst="rect">
            <a:avLst/>
          </a:prstGeom>
          <a:noFill/>
        </p:spPr>
      </p:pic>
    </p:spTree>
    <p:extLst>
      <p:ext uri="{BB962C8B-B14F-4D97-AF65-F5344CB8AC3E}">
        <p14:creationId xmlns:p14="http://schemas.microsoft.com/office/powerpoint/2010/main" val="46136365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2053</TotalTime>
  <Words>3501</Words>
  <Application>Microsoft Office PowerPoint</Application>
  <PresentationFormat>Widescreen</PresentationFormat>
  <Paragraphs>265</Paragraphs>
  <Slides>59</Slides>
  <Notes>6</Notes>
  <HiddenSlides>0</HiddenSlides>
  <MMClips>0</MMClips>
  <ScaleCrop>false</ScaleCrop>
  <HeadingPairs>
    <vt:vector size="6" baseType="variant">
      <vt:variant>
        <vt:lpstr>Fontes usadas</vt:lpstr>
      </vt:variant>
      <vt:variant>
        <vt:i4>5</vt:i4>
      </vt:variant>
      <vt:variant>
        <vt:lpstr>Tema</vt:lpstr>
      </vt:variant>
      <vt:variant>
        <vt:i4>2</vt:i4>
      </vt:variant>
      <vt:variant>
        <vt:lpstr>Títulos de slides</vt:lpstr>
      </vt:variant>
      <vt:variant>
        <vt:i4>59</vt:i4>
      </vt:variant>
    </vt:vector>
  </HeadingPairs>
  <TitlesOfParts>
    <vt:vector size="66" baseType="lpstr">
      <vt:lpstr>Arial</vt:lpstr>
      <vt:lpstr>Calibri</vt:lpstr>
      <vt:lpstr>Calibri Light</vt:lpstr>
      <vt:lpstr>Garamond</vt:lpstr>
      <vt:lpstr>Montserrat</vt:lpstr>
      <vt:lpstr>Tema do Office</vt:lpstr>
      <vt:lpstr>1_Tema do Office</vt:lpstr>
      <vt:lpstr>Apresentação do PowerPoint</vt:lpstr>
      <vt:lpstr>Formação Básica 1ª parte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Formação Básica 1ª parte</vt:lpstr>
      <vt:lpstr>Apresentação do PowerPoint</vt:lpstr>
      <vt:lpstr>Apresentação do PowerPoint</vt:lpstr>
      <vt:lpstr>Formação Básica 1ª parte</vt:lpstr>
      <vt:lpstr>Apresentação do PowerPoint</vt:lpstr>
      <vt:lpstr>Apresentação do PowerPoint</vt:lpstr>
      <vt:lpstr>Apresentação do PowerPoint</vt:lpstr>
      <vt:lpstr>Formação Básica 1ª parte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Usuário</dc:creator>
  <cp:lastModifiedBy>césar custódio da silva</cp:lastModifiedBy>
  <cp:revision>182</cp:revision>
  <dcterms:created xsi:type="dcterms:W3CDTF">2022-08-23T14:33:21Z</dcterms:created>
  <dcterms:modified xsi:type="dcterms:W3CDTF">2024-08-20T18:54:52Z</dcterms:modified>
</cp:coreProperties>
</file>