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808" r:id="rId3"/>
    <p:sldId id="809" r:id="rId4"/>
    <p:sldId id="259" r:id="rId5"/>
    <p:sldId id="263" r:id="rId6"/>
    <p:sldId id="265" r:id="rId7"/>
    <p:sldId id="266" r:id="rId8"/>
    <p:sldId id="267" r:id="rId9"/>
    <p:sldId id="268" r:id="rId10"/>
    <p:sldId id="264" r:id="rId11"/>
    <p:sldId id="275" r:id="rId12"/>
    <p:sldId id="269" r:id="rId13"/>
    <p:sldId id="261" r:id="rId14"/>
    <p:sldId id="271" r:id="rId15"/>
    <p:sldId id="272" r:id="rId16"/>
    <p:sldId id="273" r:id="rId17"/>
    <p:sldId id="274" r:id="rId18"/>
    <p:sldId id="810" r:id="rId19"/>
    <p:sldId id="811" r:id="rId20"/>
    <p:sldId id="812" r:id="rId21"/>
    <p:sldId id="813" r:id="rId22"/>
    <p:sldId id="814" r:id="rId23"/>
    <p:sldId id="280" r:id="rId24"/>
    <p:sldId id="282" r:id="rId25"/>
    <p:sldId id="283" r:id="rId26"/>
    <p:sldId id="284" r:id="rId27"/>
    <p:sldId id="286" r:id="rId28"/>
    <p:sldId id="287" r:id="rId29"/>
    <p:sldId id="288" r:id="rId30"/>
    <p:sldId id="290" r:id="rId31"/>
    <p:sldId id="291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815" r:id="rId49"/>
    <p:sldId id="308" r:id="rId50"/>
    <p:sldId id="309" r:id="rId51"/>
    <p:sldId id="310" r:id="rId52"/>
    <p:sldId id="311" r:id="rId53"/>
    <p:sldId id="312" r:id="rId54"/>
    <p:sldId id="315" r:id="rId55"/>
    <p:sldId id="321" r:id="rId56"/>
    <p:sldId id="322" r:id="rId57"/>
    <p:sldId id="317" r:id="rId58"/>
    <p:sldId id="319" r:id="rId59"/>
    <p:sldId id="320" r:id="rId60"/>
    <p:sldId id="805" r:id="rId61"/>
    <p:sldId id="816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394" autoAdjust="0"/>
  </p:normalViewPr>
  <p:slideViewPr>
    <p:cSldViewPr snapToGrid="0">
      <p:cViewPr varScale="1">
        <p:scale>
          <a:sx n="72" d="100"/>
          <a:sy n="72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97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81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4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78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0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1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m ou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935" y="64677"/>
            <a:ext cx="11617291" cy="63166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088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15" name="Imagem 3">
            <a:extLst>
              <a:ext uri="{FF2B5EF4-FFF2-40B4-BE49-F238E27FC236}">
                <a16:creationId xmlns:a16="http://schemas.microsoft.com/office/drawing/2014/main" id="{E97E887B-402D-0561-A500-5055AE682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 bwMode="auto">
          <a:xfrm>
            <a:off x="2844629" y="2275417"/>
            <a:ext cx="5684806" cy="39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8">
            <a:extLst>
              <a:ext uri="{FF2B5EF4-FFF2-40B4-BE49-F238E27FC236}">
                <a16:creationId xmlns:a16="http://schemas.microsoft.com/office/drawing/2014/main" id="{5722726D-9768-CE0B-2BFC-5AA15B86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539" y="3250220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/>
              <a:t>/Obras Unidas  </a:t>
            </a:r>
            <a:endParaRPr lang="pt-BR" altLang="pt-BR" sz="2000" b="1" i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3A11B5-C1DF-4B15-8209-9F82E99DDB53}"/>
              </a:ext>
            </a:extLst>
          </p:cNvPr>
          <p:cNvSpPr txBox="1"/>
          <p:nvPr/>
        </p:nvSpPr>
        <p:spPr>
          <a:xfrm>
            <a:off x="253218" y="103454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Hierarquia </a:t>
            </a:r>
            <a:r>
              <a:rPr lang="pt-BR" sz="2800" b="1" dirty="0">
                <a:solidFill>
                  <a:schemeClr val="accent1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48699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3" y="1364566"/>
            <a:ext cx="11784649" cy="4989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latin typeface="Montserrat" panose="00000500000000000000" pitchFamily="50" charset="0"/>
              </a:rPr>
              <a:t>No Brasil temos: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34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Metropolitano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(CM) 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322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Centrais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(CC)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2230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Conselhos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Particulares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(CP)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16 mil </a:t>
            </a:r>
            <a:r>
              <a:rPr lang="pt-BR" dirty="0">
                <a:latin typeface="Montserrat" panose="00000500000000000000" pitchFamily="2" charset="0"/>
                <a:cs typeface="Arial" charset="0"/>
              </a:rPr>
              <a:t>Conferências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sendo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435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Conferências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de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Crianças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e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Adolescentes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- CCAs</a:t>
            </a:r>
          </a:p>
          <a:p>
            <a:pPr algn="just"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130 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Membros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vicentinos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Montserrat" panose="00000500000000000000" pitchFamily="2" charset="0"/>
                <a:cs typeface="Arial" charset="0"/>
              </a:rPr>
              <a:t>522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Unidas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 (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Asilos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, </a:t>
            </a:r>
            <a:r>
              <a:rPr lang="en-US" b="1" dirty="0" err="1">
                <a:latin typeface="Montserrat" panose="00000500000000000000" pitchFamily="2" charset="0"/>
                <a:cs typeface="Arial" charset="0"/>
              </a:rPr>
              <a:t>hospitais</a:t>
            </a:r>
            <a:r>
              <a:rPr lang="en-US" b="1" dirty="0">
                <a:latin typeface="Montserrat" panose="00000500000000000000" pitchFamily="2" charset="0"/>
                <a:cs typeface="Arial" charset="0"/>
              </a:rPr>
              <a:t>)etc. </a:t>
            </a: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12.400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Funcionários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remunerados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Montserrat" panose="00000500000000000000" pitchFamily="2" charset="0"/>
                <a:cs typeface="Arial" charset="0"/>
              </a:rPr>
              <a:t>470mil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pessoas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assistidas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destas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17 mil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em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Obras</a:t>
            </a:r>
            <a:r>
              <a:rPr lang="en-US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Arial" charset="0"/>
              </a:rPr>
              <a:t>Assistenciais</a:t>
            </a:r>
            <a:endParaRPr lang="en-US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0D88FA0-5EB5-41D0-8BFA-E38785A2457D}"/>
              </a:ext>
            </a:extLst>
          </p:cNvPr>
          <p:cNvSpPr txBox="1"/>
          <p:nvPr/>
        </p:nvSpPr>
        <p:spPr>
          <a:xfrm>
            <a:off x="253218" y="868446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Organização </a:t>
            </a: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6714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254C44-9065-4589-B88D-56386652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8539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3" y="1881948"/>
            <a:ext cx="4818919" cy="50066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Todas as Unidades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6BAF8-7411-4A69-82A5-7334BEA51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85256"/>
            <a:ext cx="5181600" cy="2487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Presidente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Vice-Presidente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Secretário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Tesoureiro</a:t>
            </a: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47CCB5-8E20-4A7C-9442-D6A836565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2" y="2318479"/>
            <a:ext cx="5181599" cy="3721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Comissão de Jovens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Ecafo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Coordenação de CCA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Departamento Missionário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DECOM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*Conselho Fiscal</a:t>
            </a: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*DENOR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531B71-A9E6-500C-2E30-BEE1B910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849C0E2-FAFD-2AD4-A027-C1B4C07AEB99}"/>
              </a:ext>
            </a:extLst>
          </p:cNvPr>
          <p:cNvSpPr txBox="1"/>
          <p:nvPr/>
        </p:nvSpPr>
        <p:spPr>
          <a:xfrm>
            <a:off x="2946744" y="1051001"/>
            <a:ext cx="6104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Encargos da SSVP</a:t>
            </a:r>
            <a:endParaRPr lang="pt-BR" sz="28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F148EF-9F60-A4E3-9F6C-210EC1AF5415}"/>
              </a:ext>
            </a:extLst>
          </p:cNvPr>
          <p:cNvSpPr txBox="1"/>
          <p:nvPr/>
        </p:nvSpPr>
        <p:spPr>
          <a:xfrm>
            <a:off x="7068780" y="1723640"/>
            <a:ext cx="2724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Conselhos</a:t>
            </a:r>
            <a:endParaRPr lang="pt-BR" b="1" dirty="0">
              <a:solidFill>
                <a:srgbClr val="0053A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A763C8B-A544-E1BE-52FD-6C6BB4FE190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8D9D673-6E82-8A82-26C0-BFBEBEE61AC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8E95FB6D-EF9F-D49C-2BE9-B0466354FC7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90293D8C-A607-65F2-3A7C-6145B04B850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058CA149-BF38-8235-FD71-21E97BCED77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0836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960484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0" y="2456213"/>
            <a:ext cx="9914483" cy="38064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Montserrat" panose="00000500000000000000" pitchFamily="50" charset="0"/>
              </a:rPr>
              <a:t>Formadas por pessoas voluntárias (que sejam VOCACIONADAS), organizadas em grupos. </a:t>
            </a:r>
          </a:p>
          <a:p>
            <a:pPr marL="0" indent="0" algn="just">
              <a:buNone/>
            </a:pPr>
            <a:endParaRPr lang="pt-BR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50" charset="0"/>
              </a:rPr>
              <a:t>Seus membros procuram dar testemunho do amor de Jesus Cristo através do exercício da caridade, atuando no campo da promoção humana, buscando através  da justiça social o resgate da cidadania dos excluídos.</a:t>
            </a:r>
            <a:r>
              <a:rPr lang="pt-BR" sz="2000" i="1" dirty="0">
                <a:latin typeface="Montserrat" panose="00000500000000000000" pitchFamily="50" charset="0"/>
              </a:rPr>
              <a:t> </a:t>
            </a:r>
          </a:p>
          <a:p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30071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658133"/>
            <a:ext cx="10696284" cy="2796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As Conferências distinguem-se pelo título adotado , que pode ser nome de santos e de santas ou invocação católica, entendendo-se como tal as usualmente aceitas pela Igreja Católica. </a:t>
            </a:r>
            <a:r>
              <a:rPr lang="pt-BR" sz="2000" dirty="0">
                <a:latin typeface="Montserrat" panose="00000500000000000000" pitchFamily="2" charset="0"/>
              </a:rPr>
              <a:t>Artigo 11 regra edição 2023</a:t>
            </a: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C10E30-0EC7-49A9-A8B0-8D77424A358B}"/>
              </a:ext>
            </a:extLst>
          </p:cNvPr>
          <p:cNvSpPr txBox="1"/>
          <p:nvPr/>
        </p:nvSpPr>
        <p:spPr>
          <a:xfrm>
            <a:off x="528638" y="115312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8559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6" y="1797978"/>
            <a:ext cx="10696284" cy="4208927"/>
          </a:xfrm>
        </p:spPr>
        <p:txBody>
          <a:bodyPr>
            <a:normAutofit/>
          </a:bodyPr>
          <a:lstStyle/>
          <a:p>
            <a:r>
              <a:rPr lang="pt-BR" dirty="0">
                <a:latin typeface="Montserrat" panose="00000500000000000000" pitchFamily="50" charset="0"/>
              </a:rPr>
              <a:t>As reuniões são realizadas em clima  de alegria, espiritualidade e contentamento;</a:t>
            </a:r>
          </a:p>
          <a:p>
            <a:endParaRPr lang="pt-BR" sz="1050" dirty="0">
              <a:latin typeface="Montserrat" panose="00000500000000000000" pitchFamily="50" charset="0"/>
            </a:endParaRPr>
          </a:p>
          <a:p>
            <a:r>
              <a:rPr lang="pt-BR" dirty="0">
                <a:latin typeface="Montserrat" panose="00000500000000000000" pitchFamily="50" charset="0"/>
              </a:rPr>
              <a:t>A amizade é ponto fundamental para o crescimento espiritual e para </a:t>
            </a:r>
            <a:r>
              <a:rPr lang="pt-BR" sz="2400" dirty="0">
                <a:latin typeface="Montserrat" panose="00000500000000000000" pitchFamily="50" charset="0"/>
              </a:rPr>
              <a:t>a qualidade do trabalho junto aos Pobres;</a:t>
            </a:r>
            <a:endParaRPr lang="pt-BR" dirty="0">
              <a:latin typeface="Montserrat" panose="00000500000000000000" pitchFamily="50" charset="0"/>
            </a:endParaRPr>
          </a:p>
          <a:p>
            <a:endParaRPr lang="pt-BR" sz="1050" dirty="0">
              <a:latin typeface="Montserrat" panose="00000500000000000000" pitchFamily="50" charset="0"/>
            </a:endParaRPr>
          </a:p>
          <a:p>
            <a:r>
              <a:rPr lang="pt-BR" dirty="0">
                <a:latin typeface="Montserrat" panose="00000500000000000000" pitchFamily="50" charset="0"/>
              </a:rPr>
              <a:t>Reúnem semanalmente em horário, local e dia fixos. </a:t>
            </a:r>
            <a:r>
              <a:rPr lang="pt-BR" sz="2000" dirty="0"/>
              <a:t>    Art. 115 regra edição 2023</a:t>
            </a:r>
            <a:endParaRPr lang="pt-BR" dirty="0">
              <a:latin typeface="Montserrat" panose="00000500000000000000" pitchFamily="50" charset="0"/>
            </a:endParaRPr>
          </a:p>
          <a:p>
            <a:endParaRPr lang="pt-BR" sz="1000" dirty="0">
              <a:latin typeface="Montserrat" panose="00000500000000000000" pitchFamily="50" charset="0"/>
            </a:endParaRPr>
          </a:p>
          <a:p>
            <a:r>
              <a:rPr lang="pt-BR" dirty="0">
                <a:latin typeface="Montserrat" panose="00000500000000000000" pitchFamily="50" charset="0"/>
              </a:rPr>
              <a:t>Tem um roteiro próprio de reuniões.  </a:t>
            </a:r>
            <a:r>
              <a:rPr lang="pt-BR" sz="2200" dirty="0"/>
              <a:t>Art.118 e ANEXO VII(pag.164)</a:t>
            </a:r>
            <a:r>
              <a:rPr lang="pt-BR" sz="2200" dirty="0">
                <a:latin typeface="Montserrat" panose="00000500000000000000" pitchFamily="50" charset="0"/>
              </a:rPr>
              <a:t> </a:t>
            </a:r>
            <a:r>
              <a:rPr lang="pt-BR" sz="2200" dirty="0"/>
              <a:t>regra edição 2023</a:t>
            </a:r>
            <a:endParaRPr lang="pt-BR" dirty="0">
              <a:latin typeface="Montserrat" panose="00000500000000000000" pitchFamily="50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791DF9-7E65-4762-A593-E69AA8367728}"/>
              </a:ext>
            </a:extLst>
          </p:cNvPr>
          <p:cNvSpPr txBox="1"/>
          <p:nvPr/>
        </p:nvSpPr>
        <p:spPr>
          <a:xfrm>
            <a:off x="438296" y="960484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6745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331"/>
            <a:ext cx="9910011" cy="380646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Montserrat" panose="00000500000000000000" pitchFamily="50" charset="0"/>
              </a:rPr>
              <a:t>A Conferência é a base, o alicerce, a célula-mãe, a essência da SSVP;</a:t>
            </a:r>
          </a:p>
          <a:p>
            <a:pPr algn="just"/>
            <a:endParaRPr lang="pt-BR" dirty="0">
              <a:latin typeface="Montserrat" panose="00000500000000000000" pitchFamily="50" charset="0"/>
            </a:endParaRPr>
          </a:p>
          <a:p>
            <a:pPr algn="just"/>
            <a:r>
              <a:rPr lang="pt-BR" dirty="0">
                <a:latin typeface="Montserrat" panose="00000500000000000000" pitchFamily="50" charset="0"/>
              </a:rPr>
              <a:t>Precisa ser alimentada pela luz do Espírito Santo, pela meditação da palavra, pelo exemplo de Ozanam, de São Vicente de Paulo  e dos fundadores;</a:t>
            </a:r>
          </a:p>
          <a:p>
            <a:pPr algn="just"/>
            <a:endParaRPr lang="pt-BR" dirty="0">
              <a:latin typeface="Montserrat" panose="00000500000000000000" pitchFamily="50" charset="0"/>
            </a:endParaRPr>
          </a:p>
          <a:p>
            <a:pPr algn="just"/>
            <a:r>
              <a:rPr lang="pt-BR" dirty="0">
                <a:latin typeface="Montserrat" panose="00000500000000000000" pitchFamily="50" charset="0"/>
              </a:rPr>
              <a:t>E sobretudo pelo amor aos Pobres.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6CC0C6E-1430-4529-AA38-273E4D899DFE}"/>
              </a:ext>
            </a:extLst>
          </p:cNvPr>
          <p:cNvSpPr txBox="1"/>
          <p:nvPr/>
        </p:nvSpPr>
        <p:spPr>
          <a:xfrm>
            <a:off x="438296" y="960484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que é uma Conferência Vicentina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22804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1653772" y="1941890"/>
            <a:ext cx="4299043" cy="334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</a:t>
            </a: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 MISSÃO</a:t>
            </a: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- VISÃO</a:t>
            </a: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sz="4400" dirty="0">
                <a:solidFill>
                  <a:schemeClr val="bg1"/>
                </a:solidFill>
                <a:latin typeface="Garamond" panose="02020404030301010803" pitchFamily="18" charset="0"/>
              </a:rPr>
              <a:t>- VALORES</a:t>
            </a:r>
            <a:endParaRPr lang="pt-BR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77" y="2579129"/>
            <a:ext cx="6645389" cy="278225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Ser uma rede de amigos, buscando a santificação por meio do serviço ao necessitado com respeito, amor, alegria, e em defesa da justiça social.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8" y="1061562"/>
            <a:ext cx="8465268" cy="8775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MISSÃO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13087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51037" y="2570141"/>
            <a:ext cx="6705494" cy="171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2ª parte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9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228" y="2579129"/>
            <a:ext cx="6047652" cy="193667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Ser reconhecida como uma organização nacional que promove a dignidade integral dos mais necessitados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8" y="1061562"/>
            <a:ext cx="8465268" cy="8775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VISÃO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188796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90" y="2090397"/>
            <a:ext cx="4903075" cy="39477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Caridade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Empatia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Simplicidade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Justiça</a:t>
            </a:r>
          </a:p>
          <a:p>
            <a:pPr>
              <a:defRPr/>
            </a:pPr>
            <a:endParaRPr lang="pt-BR" sz="1400" dirty="0">
              <a:latin typeface="Montserrat" panose="00000500000000000000" pitchFamily="50" charset="0"/>
            </a:endParaRPr>
          </a:p>
          <a:p>
            <a:pPr>
              <a:defRPr/>
            </a:pPr>
            <a:r>
              <a:rPr lang="pt-BR" dirty="0">
                <a:latin typeface="Montserrat" panose="00000500000000000000" pitchFamily="50" charset="0"/>
              </a:rPr>
              <a:t>Espiritualidade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38" y="1061562"/>
            <a:ext cx="8465268" cy="87759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VALORES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6281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1072056" y="3000240"/>
            <a:ext cx="6400800" cy="1226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regulamento da SSVP     REGRA  </a:t>
            </a:r>
          </a:p>
        </p:txBody>
      </p:sp>
    </p:spTree>
    <p:extLst>
      <p:ext uri="{BB962C8B-B14F-4D97-AF65-F5344CB8AC3E}">
        <p14:creationId xmlns:p14="http://schemas.microsoft.com/office/powerpoint/2010/main" val="384035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pic>
        <p:nvPicPr>
          <p:cNvPr id="2" name="Picture 4" descr="Vela – Wikipédia, a enciclopédia livre">
            <a:extLst>
              <a:ext uri="{FF2B5EF4-FFF2-40B4-BE49-F238E27FC236}">
                <a16:creationId xmlns:a16="http://schemas.microsoft.com/office/drawing/2014/main" id="{98995DA2-1E22-9FD7-E055-29854082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8" y="2122794"/>
            <a:ext cx="5367504" cy="40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70305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2" name="Picture 4" descr="Vela – Wikipédia, a enciclopédia livre">
            <a:extLst>
              <a:ext uri="{FF2B5EF4-FFF2-40B4-BE49-F238E27FC236}">
                <a16:creationId xmlns:a16="http://schemas.microsoft.com/office/drawing/2014/main" id="{98995DA2-1E22-9FD7-E055-29854082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7" y="2604321"/>
            <a:ext cx="4143584" cy="31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AAA252-7FBB-90CA-2DA3-0E00FEF32DC0}"/>
              </a:ext>
            </a:extLst>
          </p:cNvPr>
          <p:cNvSpPr txBox="1"/>
          <p:nvPr/>
        </p:nvSpPr>
        <p:spPr>
          <a:xfrm>
            <a:off x="5666875" y="2930682"/>
            <a:ext cx="57551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Regra é a luz que mantém acesa a chama da unidade da SSVP em todos os lugares do planeta.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67EAEF-CB8B-4566-8590-A7E80E98CF77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75309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AAA252-7FBB-90CA-2DA3-0E00FEF32DC0}"/>
              </a:ext>
            </a:extLst>
          </p:cNvPr>
          <p:cNvSpPr txBox="1"/>
          <p:nvPr/>
        </p:nvSpPr>
        <p:spPr>
          <a:xfrm>
            <a:off x="185979" y="2549287"/>
            <a:ext cx="115927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O regulamento da SSVP é o livro do presidente e dos membros da Diretoria e de todos os vicentinos;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Todos precisam ser conhecedores das funções e dos deveres  como vicentinos;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pt-BR" sz="2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Montserrat" panose="00000500000000000000" pitchFamily="2" charset="0"/>
              </a:rPr>
              <a:t>Precisa cumprir as atribuições prescritas na Regra.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83F053-EB8C-47C0-BDCF-1AFF135DE0BA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34570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65" y="2940116"/>
            <a:ext cx="10515600" cy="1975158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 Regra é um Livro que guarda toda a essência dos princípios Fundamentais da SSVP no mundo e, é graças a este Regulamento que existe a “unidade entre os vicentinos”.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7ABBCD-5952-4AE5-A416-6C07256C3CA7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830852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58" y="2800703"/>
            <a:ext cx="10696284" cy="27463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Regra da SSVP diz que é indispensável a presença mínima de três Associados para realização das reuniões, que começam e terminam com as orações tradicionais da SSVP, desenvolvendo-se da seguinte forma: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72CD25-7C1B-4C8F-A8CE-EC0E230843F4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6836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9" y="3028630"/>
            <a:ext cx="11499743" cy="31551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 roteiro de reuniões de Conferência está em nossa regra: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sz="2800" dirty="0">
                <a:latin typeface="Montserrat" panose="00000500000000000000" pitchFamily="2" charset="0"/>
              </a:rPr>
              <a:t>Artigo 118 e no Anexo VII. </a:t>
            </a:r>
            <a:r>
              <a:rPr lang="pt-BR" sz="2000" dirty="0">
                <a:latin typeface="Montserrat" panose="00000500000000000000" pitchFamily="2" charset="0"/>
              </a:rPr>
              <a:t>pag.164 Regra edição 2023</a:t>
            </a:r>
            <a:endParaRPr lang="pt-BR" sz="2800" dirty="0">
              <a:latin typeface="Montserrat" panose="00000500000000000000" pitchFamily="2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93AE7B-0454-4277-B3FC-2FC86CED656B}"/>
              </a:ext>
            </a:extLst>
          </p:cNvPr>
          <p:cNvSpPr txBox="1"/>
          <p:nvPr/>
        </p:nvSpPr>
        <p:spPr>
          <a:xfrm>
            <a:off x="438296" y="988620"/>
            <a:ext cx="10696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- REGRA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A importância da Regra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293584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2121162"/>
            <a:ext cx="11300347" cy="42330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01. Composição da mesa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02. Orações Tradicionais da SSVP (início)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03. Momento de Espiritualidade (reflexão)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04. Leitura da Ata e Discussão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05. Chamada Nominal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06. Comunicação da Tesouraria do movimento do caixa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019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I  - </a:t>
            </a: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Organização da SSVP e a Regra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Il - Família Assistida</a:t>
            </a:r>
            <a:endParaRPr lang="pt-BR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23" y="1623998"/>
            <a:ext cx="10269188" cy="5234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07. Apresentação e Boas Vindas aos Visitantes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(Lembre-se: a cordialidade é fundamental)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08. Resultado de Sindicâncias (se houver)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09. Notícias dos Trabalhos (relato das atividades desenvolvidas pelos membros)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10. Escala para Visita aos Assistidos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11. Palavra Franca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pt-BR" dirty="0">
                <a:latin typeface="Montserrat" panose="00000500000000000000" pitchFamily="2" charset="0"/>
              </a:rPr>
              <a:t>12. Comunicações Gerais 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1A5580-1C7F-49E6-878A-7AB7052A09E8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084160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42" y="2200587"/>
            <a:ext cx="11091383" cy="42330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13. Estudo de Regra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14. Proclamação de Confrade ou Consócia (se houver)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15. Palavras dos Visitantes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16. Movimento Financeiro – coleta, etc.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17. Orações Finais -Tradicionais da SSVP (término)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DA7763-F021-4250-AAC1-14C6E581B87A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53119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9" y="1910616"/>
            <a:ext cx="11898382" cy="45516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Arial" charset="0"/>
              </a:rPr>
              <a:t>1 - Composição da mesa: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Atenção especial com os visitantes e os representantes de escalões superiores da Hierarquia da SSVP e da Igreja;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t-BR" altLang="pt-BR" sz="400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b="1" dirty="0">
                <a:latin typeface="Montserrat" panose="00000500000000000000" pitchFamily="2" charset="0"/>
                <a:cs typeface="Arial" charset="0"/>
              </a:rPr>
              <a:t>2 - Orações iniciais regulamentares da SSVP: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  <a:cs typeface="Arial" charset="0"/>
              </a:rPr>
              <a:t>Em qualquer reunião, encontro ou eventos da SSVP inicia com as orações tradicionais do Regulamento.                            </a:t>
            </a:r>
            <a:r>
              <a:rPr lang="pt-BR" altLang="pt-BR" sz="2000" dirty="0">
                <a:latin typeface="Montserrat" panose="00000500000000000000" pitchFamily="2" charset="0"/>
                <a:cs typeface="Arial" charset="0"/>
              </a:rPr>
              <a:t>(Espírito primitivo) Pagina 179 da Regra edição 2023</a:t>
            </a:r>
            <a:endParaRPr lang="pt-BR" altLang="pt-BR" sz="2800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B602F9-5B04-4FD1-90FA-AA0EDCB2F1BA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65775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75" y="2733706"/>
            <a:ext cx="10696283" cy="31730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3 - Momento de espiritualidade  -   (leitura espiritual)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Objetivo – Edificação dos membros. Deve ser curta, feita com pausa e ser ouvida com muita ATENÇÃO (para que todos posam participar de quaisquer discussões a respeito do tema).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ABC2A0-335E-400F-9FBB-DD0B98872F72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962711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2456213"/>
            <a:ext cx="11518231" cy="36301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4 - Leitura da Ata: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ata da reunião anterior deve ser lida e colocada em discussão para aprovação ou retificações para constarem na </a:t>
            </a: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ata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seguinte. Os presentes, principalmente visitantes, são convidados a assinar a </a:t>
            </a: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ata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como forma de colaborar para a história da SSVP.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5 - Chamada: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chamada é mais um fator de animação. Deve ser feita com descontração e serve para o controle da participação dos membros.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43E7E5-D31E-4D9D-BB0D-34E4FFA1D23D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971410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7" y="2511871"/>
            <a:ext cx="10766516" cy="3502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6 - Movimento do caixa: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Comunicação, pelo tesoureiro, da situação do caixa, discriminando-se a receita e comprovando-se as despesas, todas previamente aprovadas em reunião;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Deve constar na ata: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Saldo anterior, receita, décima, soma da despesa e saldo atual. </a:t>
            </a: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21EE63-8EA0-4150-B100-E37D1689619F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7825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7" y="2511871"/>
            <a:ext cx="10696284" cy="3502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7 – Agradecimento aos visitantes: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sz="1200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Uma das grandes responsabilidades das conferências e importante tarefa para quem a exerce.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sz="1400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Devem ser criativas e cheias de espiritualidade.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994B87-B662-4CAE-A9CA-E2230E8B2B11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85418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2138975"/>
            <a:ext cx="11352651" cy="39504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8 – Resultado das sindicâncias (se houver):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Devem ser realizadas com o mínimo 2 (dois) membros ativos da conferencia.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u="sng" dirty="0">
                <a:latin typeface="Montserrat" panose="00000500000000000000" pitchFamily="2" charset="0"/>
                <a:cs typeface="Arial" charset="0"/>
              </a:rPr>
              <a:t>A família: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analisar situação conjugal, eles trabalham, o que sabem fazer;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u="sng" dirty="0">
                <a:latin typeface="Montserrat" panose="00000500000000000000" pitchFamily="2" charset="0"/>
                <a:cs typeface="Arial" charset="0"/>
              </a:rPr>
              <a:t>Filhos: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quantos, qual a idade, estudam – como estão as notas, são batizados, participam da catequese,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u="sng" dirty="0">
                <a:latin typeface="Montserrat" panose="00000500000000000000" pitchFamily="2" charset="0"/>
                <a:cs typeface="Arial" charset="0"/>
              </a:rPr>
              <a:t>Saúde da família e residência: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se própria ou não 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8FC87C-E08B-42FF-8CB2-DBB17D12609B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035378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4" y="1989164"/>
            <a:ext cx="11883733" cy="41283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9 – Notícias dos Trabalhos: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(relato das atividades desenvolvidas pelos membros) este é o momento principal da reunião.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Os confrades ou consócias encarregados da visita deverá dar todas as notícias com clareza.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Caso tenha alguma posição, esta deverá ser levada à apreciação de todos os presentes. Só depois de definirem as </a:t>
            </a:r>
            <a:r>
              <a:rPr lang="pt-BR" altLang="pt-BR" sz="2400" dirty="0">
                <a:latin typeface="Montserrat" panose="00000500000000000000" pitchFamily="2" charset="0"/>
                <a:cs typeface="Arial" charset="0"/>
              </a:rPr>
              <a:t>providências em relação a família em questão, é que deverá passar para notícia da próxima família.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224894-1EE1-4B17-81BE-5FA44E431708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993754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1725445"/>
            <a:ext cx="11352651" cy="47368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10 - Escala para Visita aos Assistidos: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Designação, pelo presidente, de confrades, consocias e aspirantes para efetuarem as visitas: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aos assistidos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: em seu domicílio;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a idosos e enfermos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: residentes de obras assistenciais, encarcerados;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membros afastados e idosos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que não podem mais frequentar as reuniões;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outras unidades vicentinas: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como CCA e CJ.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06A438-A5AF-4B14-9BCB-F30AB60C3841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974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3801"/>
            <a:ext cx="10781714" cy="2126501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dirty="0">
                <a:latin typeface="Montserrat" panose="00000500000000000000" pitchFamily="50" charset="0"/>
              </a:rPr>
              <a:t>A SSVP é uma “Organização Internacional” de cristãos leigos, unidos pela vocação, pelo mesmo carisma seguindo o Evangelho de Jesus Cristo, observando os mandamentos da Doutrina  Cristã e   as instruções da Igreja.</a:t>
            </a:r>
            <a:endParaRPr lang="pt-BR" altLang="pt-BR" b="1" i="1" dirty="0">
              <a:latin typeface="Montserrat" panose="00000500000000000000" pitchFamily="50" charset="0"/>
            </a:endParaRP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798" y="952835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2012166"/>
            <a:ext cx="9852222" cy="38423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11 – Palavra franca: 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Oportunidade da reunião de discutir os assuntos diversos da conferência, bem como de designação de confrades, consocias ou aspirantes para participação em eventos e outras atividades.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sz="600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12 – Comunicações gerais: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Momento oportuno do conhecimento das correspondências recebidas e expedidas</a:t>
            </a: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5715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AEC7EF-5BA3-4E09-8298-AC981A831F78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860287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608665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Montserrat" panose="00000500000000000000" pitchFamily="50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78" y="2122269"/>
            <a:ext cx="11513443" cy="42430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13 - Estudo de Regra: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Não contem no roteiro, mas é importante para o desenvolvimento da unidade vicentina.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Leia-se um parágrafo ou artigo do Regulamento e faça uma explanação para os demais presentes. Havendo duvidas solicite ajuda dos órgãos superiores.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Na oportunidade oriente aos membros o Artigo seguinte como dever de casa. E, havendo dúvidas! traga para a próxima reunião.</a:t>
            </a: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A03217-E667-4DC9-AA0B-4F33B57A1A5C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</p:spTree>
    <p:extLst>
      <p:ext uri="{BB962C8B-B14F-4D97-AF65-F5344CB8AC3E}">
        <p14:creationId xmlns:p14="http://schemas.microsoft.com/office/powerpoint/2010/main" val="349917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33" y="2135220"/>
            <a:ext cx="11687792" cy="42189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14 - Proclamação de Confrade ou Consócia: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proclamação de Confrade ou Consócia é feita, solenemente, em reunião ordinária da Conferência, pelo Presidente, na qual esteja presente o novo Associado, que deverá conhecer os pontos essenciais dos Normativos da SSVP.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dirty="0">
                <a:latin typeface="Montserrat" panose="00000500000000000000" pitchFamily="2" charset="0"/>
              </a:rPr>
              <a:t>Para ser proclamado é necessário que o aspirante tenha, no mínimo, feito a </a:t>
            </a:r>
            <a:r>
              <a:rPr lang="pt-BR" b="1" u="sng" dirty="0">
                <a:latin typeface="Montserrat" panose="00000500000000000000" pitchFamily="2" charset="0"/>
              </a:rPr>
              <a:t>Primeira Eucaristia,</a:t>
            </a:r>
            <a:r>
              <a:rPr lang="pt-BR" b="1" dirty="0">
                <a:latin typeface="Montserrat" panose="00000500000000000000" pitchFamily="2" charset="0"/>
              </a:rPr>
              <a:t> </a:t>
            </a:r>
            <a:r>
              <a:rPr lang="pt-BR" dirty="0">
                <a:latin typeface="Montserrat" panose="00000500000000000000" pitchFamily="2" charset="0"/>
              </a:rPr>
              <a:t>certificada sua participação nos módulos de </a:t>
            </a:r>
            <a:r>
              <a:rPr lang="pt-BR" b="1" dirty="0">
                <a:latin typeface="Montserrat" panose="00000500000000000000" pitchFamily="2" charset="0"/>
              </a:rPr>
              <a:t>“Formação Básica” </a:t>
            </a:r>
            <a:r>
              <a:rPr lang="pt-BR" dirty="0">
                <a:latin typeface="Montserrat" panose="00000500000000000000" pitchFamily="2" charset="0"/>
              </a:rPr>
              <a:t>e </a:t>
            </a:r>
            <a:r>
              <a:rPr lang="pt-BR" b="1" dirty="0">
                <a:latin typeface="Montserrat" panose="00000500000000000000" pitchFamily="2" charset="0"/>
              </a:rPr>
              <a:t>“Espiritualidade Vicentina”</a:t>
            </a:r>
            <a:endParaRPr lang="pt-BR" altLang="pt-BR" b="1" i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0B7D1B-AC38-4803-9D52-EC3422DC143F}"/>
              </a:ext>
            </a:extLst>
          </p:cNvPr>
          <p:cNvSpPr txBox="1"/>
          <p:nvPr/>
        </p:nvSpPr>
        <p:spPr>
          <a:xfrm>
            <a:off x="123986" y="981580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503634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-18622" y="660866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1832747"/>
            <a:ext cx="11352651" cy="44923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15. Palavras dos Visitantes: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Deve ser dado aos visitantes o momento de se manifestarem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16 – Movimento financeiro: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Entrega de donativos, subscritores e outros.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Coleta secreta –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como testemunho de partilha, com a finalidade de atender às necessidades das famílias assistidas e outras despesas correntes.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Sugere que seja feita de pé e cantando.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1BB3F4-24C0-4CA2-87D6-067456DD0F49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53862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79" y="2456213"/>
            <a:ext cx="11352651" cy="3547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17 – Orações Finais -Tradicionais da SSVP: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 término da reunião deverá ser feito com as orações finais próprias da SSVP conforme a Regra da SSVP. </a:t>
            </a:r>
            <a:r>
              <a:rPr lang="pt-BR" altLang="pt-BR" sz="1800" dirty="0">
                <a:latin typeface="Montserrat" panose="00000500000000000000" pitchFamily="2" charset="0"/>
                <a:cs typeface="Arial" charset="0"/>
              </a:rPr>
              <a:t>Pag. 181 Regra ed. 2023</a:t>
            </a: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bom lembrar que os visitantes ficam felizes quando os incluímos em nossas orações.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Obs. Antes das 3 ave Marias, sugere fazer umas das orações complementares.</a:t>
            </a:r>
            <a:endParaRPr lang="pt-BR" altLang="pt-BR" i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CC0B5E-0B4A-43C7-A308-4C78C2E26D95}"/>
              </a:ext>
            </a:extLst>
          </p:cNvPr>
          <p:cNvSpPr txBox="1"/>
          <p:nvPr/>
        </p:nvSpPr>
        <p:spPr>
          <a:xfrm>
            <a:off x="0" y="10259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Roteiro de reunião de uma Conferência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801447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01053" y="1180488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– REGRA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2511870"/>
            <a:ext cx="11352651" cy="38423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este regulamento e o carisma vicentino (servir e amar a Deus na pessoa dos Pobres) que mantém a unidade dos vicentinos no mundo todo;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Pois, mantém acesa a chama  do objetivo proposto por Ozanam na primeira Conferência Vicentina.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955012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24256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865176"/>
            <a:ext cx="10696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Montserrat" panose="00000500000000000000" pitchFamily="50" charset="0"/>
              </a:rPr>
              <a:t>O regulamento da SSVP – REGRA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4" y="2621900"/>
            <a:ext cx="11352651" cy="3559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“Se uma conferência ameaça cair é porque se afastou do Regulamento, seja da letra deste, ou seja, sobretudo do seu espírito, e, mesmo, algumas vezes de ambos. E se, ao contrário disso, ela prospera, pode-se igualmente estar certo de que as tradições  e os usos são ali fielmente  observados.”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2400" dirty="0">
                <a:latin typeface="Montserrat" panose="00000500000000000000" pitchFamily="2" charset="0"/>
                <a:cs typeface="Arial" charset="0"/>
              </a:rPr>
              <a:t>Ou seja, “Uma Conferência progride, quando cumpre o Regulamento, e decai e desaparece, se deixa de segui-lo”.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 </a:t>
            </a:r>
            <a:r>
              <a:rPr lang="pt-BR" altLang="pt-BR" sz="1600" i="1" dirty="0">
                <a:latin typeface="Montserrat" panose="00000500000000000000" pitchFamily="2" charset="0"/>
                <a:cs typeface="Arial" charset="0"/>
              </a:rPr>
              <a:t>(Adolphe </a:t>
            </a:r>
            <a:r>
              <a:rPr lang="pt-BR" altLang="pt-BR" sz="1600" i="1" dirty="0" err="1">
                <a:latin typeface="Montserrat" panose="00000500000000000000" pitchFamily="2" charset="0"/>
                <a:cs typeface="Arial" charset="0"/>
              </a:rPr>
              <a:t>Baudon</a:t>
            </a:r>
            <a:r>
              <a:rPr lang="pt-BR" altLang="pt-BR" sz="1600" i="1" dirty="0">
                <a:latin typeface="Montserrat" panose="00000500000000000000" pitchFamily="2" charset="0"/>
                <a:cs typeface="Arial" charset="0"/>
              </a:rPr>
              <a:t> presidente CGI 1848 até 1886 - 38anos) Pag.10 Regra.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592415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24256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99169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regulamento da SSVP – REGRA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05E8B21-6971-2F5C-17E8-BA2388D23C50}"/>
              </a:ext>
            </a:extLst>
          </p:cNvPr>
          <p:cNvSpPr txBox="1">
            <a:spLocks/>
          </p:cNvSpPr>
          <p:nvPr/>
        </p:nvSpPr>
        <p:spPr>
          <a:xfrm>
            <a:off x="170481" y="1535117"/>
            <a:ext cx="11867385" cy="4756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pt-BR" sz="1300" dirty="0">
              <a:solidFill>
                <a:srgbClr val="0070C0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Há alguns aspectos que merecem ser destacados e </a:t>
            </a: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tomados como  indicador de direção; 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1 - A necessidade de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oração 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individual e comunitária;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2 -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entrega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pessoal na ação; 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3 -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fraternidade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em que devemos viver;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4 - 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universalidade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da nossa entrega ao serviço dos pobres;</a:t>
            </a:r>
          </a:p>
          <a:p>
            <a:pPr algn="just">
              <a:buFont typeface="Arial" charset="0"/>
              <a:buNone/>
              <a:defRPr/>
            </a:pPr>
            <a:endParaRPr lang="pt-BR" sz="5600" dirty="0">
              <a:latin typeface="Montserrat" panose="00000500000000000000" pitchFamily="2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5 - A nossa </a:t>
            </a:r>
            <a:r>
              <a:rPr lang="pt-BR" sz="11200" b="1" u="sng" dirty="0">
                <a:latin typeface="Montserrat" panose="00000500000000000000" pitchFamily="2" charset="0"/>
                <a:cs typeface="Arial" pitchFamily="34" charset="0"/>
              </a:rPr>
              <a:t>vocação</a:t>
            </a:r>
            <a:r>
              <a:rPr lang="pt-BR" sz="11200" dirty="0">
                <a:latin typeface="Montserrat" panose="00000500000000000000" pitchFamily="2" charset="0"/>
                <a:cs typeface="Arial" pitchFamily="34" charset="0"/>
              </a:rPr>
              <a:t> eclesial.(participação comunidade)</a:t>
            </a:r>
            <a:endParaRPr lang="pt-BR" sz="1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34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I  - Organização da SSVP e a Regra</a:t>
            </a:r>
          </a:p>
          <a:p>
            <a:pPr algn="l">
              <a:defRPr/>
            </a:pPr>
            <a:endParaRPr lang="pt-BR" sz="2800" dirty="0"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Il - Família Assistida</a:t>
            </a:r>
          </a:p>
        </p:txBody>
      </p:sp>
    </p:spTree>
    <p:extLst>
      <p:ext uri="{BB962C8B-B14F-4D97-AF65-F5344CB8AC3E}">
        <p14:creationId xmlns:p14="http://schemas.microsoft.com/office/powerpoint/2010/main" val="2421070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89402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38296" y="105259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30" y="2653137"/>
            <a:ext cx="10696283" cy="7758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por elas e para elas que existimos como  vicentinos!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6017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7" y="2456213"/>
            <a:ext cx="9855290" cy="31208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altLang="pt-BR" sz="3000" dirty="0">
                <a:latin typeface="Montserrat" panose="00000500000000000000" pitchFamily="50" charset="0"/>
              </a:rPr>
              <a:t>Seus membros dedicam suas vidas a serviço dos Pobres.</a:t>
            </a:r>
          </a:p>
          <a:p>
            <a:pPr marL="0" indent="0" algn="just">
              <a:buNone/>
            </a:pPr>
            <a:endParaRPr lang="pt-BR" altLang="pt-BR" sz="3000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pt-BR" altLang="pt-BR" sz="3000" dirty="0">
                <a:latin typeface="Montserrat" panose="00000500000000000000" pitchFamily="50" charset="0"/>
              </a:rPr>
              <a:t>Seus associados são chamados de  confrades (homens) e consócias (mulheres). É composta por crianças, jovens e adultos, cristãos católicos comprometidos com a Igreja.</a:t>
            </a:r>
          </a:p>
          <a:p>
            <a:pPr algn="just"/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BEB6D7-30C2-4695-9166-8BC13D436B6E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037312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0" y="1579761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Jesus Cristo está no Pobre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95" y="2324025"/>
            <a:ext cx="11325684" cy="34524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Deus se manifesta às pessoas de várias formas.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Reconhecê-lo, no entanto não é fácil e não é comum.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O evangelista João disse: </a:t>
            </a: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“Ele estava no mundo e o mundo foi feito por meio dele, mas o mundo não o reconheceu.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	Como se pode receber a Deus?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	Onde Ele se manifesta? 	Como se revela?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C17B1-AAAA-4B25-8FFA-2CEF45C1A463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143992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24256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19674" y="1523896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Montserrat" panose="00000500000000000000" pitchFamily="50" charset="0"/>
              </a:rPr>
              <a:t>Jesus Cristo está no Pobre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357" y="2804498"/>
            <a:ext cx="4562601" cy="3371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“Responderá o Rei: - Em verdade eu vos declaro: todas as vezes que fizeste isto a um destes meus irmãos mais pequeninos, foi a mim mesmo que o fizestes”. </a:t>
            </a:r>
            <a:r>
              <a:rPr lang="pt-BR" altLang="pt-BR" sz="1600" b="1" dirty="0">
                <a:latin typeface="Montserrat" panose="00000500000000000000" pitchFamily="2" charset="0"/>
                <a:cs typeface="Arial" charset="0"/>
              </a:rPr>
              <a:t>(</a:t>
            </a:r>
            <a:r>
              <a:rPr lang="pt-BR" altLang="pt-BR" sz="1600" b="1" dirty="0" err="1">
                <a:latin typeface="Montserrat" panose="00000500000000000000" pitchFamily="2" charset="0"/>
                <a:cs typeface="Arial" charset="0"/>
              </a:rPr>
              <a:t>Mt</a:t>
            </a:r>
            <a:r>
              <a:rPr lang="pt-BR" altLang="pt-BR" sz="1600" b="1" dirty="0">
                <a:latin typeface="Montserrat" panose="00000500000000000000" pitchFamily="2" charset="0"/>
                <a:cs typeface="Arial" charset="0"/>
              </a:rPr>
              <a:t> 25, 40)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0199E9-8CB9-2EDD-D9B6-6B4C16E7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38" y="2202989"/>
            <a:ext cx="4822288" cy="415896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A106AE-653F-4FDB-A200-80C705D05138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430168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09" y="2456214"/>
            <a:ext cx="11569781" cy="34505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 vocação dos membros da Sociedade, chamados vicentinos, é seguir Jesus Cristo servindo aqueles que precisam e, desta forma, dar testemunho do seu amor libertador, cheio de ternura e compaixão.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Os confrades e consócias mostram a sua entrega mediante o contato pessoa-a-pessoa. 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O vicentino serve com Esperança”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9BE3BB-B4E0-4B24-A172-7AC43E0668C6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176135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419674" y="158520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É dever do vicentino: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96" y="2557930"/>
            <a:ext cx="11569781" cy="324237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Servir os pobres nas necessidades deles.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Lutar  por eles e ao lado deles  em busca de uma vida justa e feliz.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pt-BR" b="1" dirty="0">
                <a:latin typeface="Montserrat" panose="00000500000000000000" pitchFamily="2" charset="0"/>
                <a:cs typeface="Arial" charset="0"/>
              </a:rPr>
              <a:t>Descobrir o que o pobre precisa: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É de escola, é emprego, é tratamento médico ou ser ouvido......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E04834-BA4E-4EA4-A647-01F333185ADE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68973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154133" y="183209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É dever do vicentino: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3233058"/>
            <a:ext cx="10696284" cy="16112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Fazer a visita domiciliar, pois ela nos ajuda a criar laços afetivos com os nossos assistidos e junto com eles podemos construir uma história.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5AF38A-6D10-43B9-905C-CEF2ECB8A4B2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682809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5AF38A-6D10-43B9-905C-CEF2ECB8A4B2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2123CB01-EE05-424F-BC84-0B0C4118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486" y="3115407"/>
            <a:ext cx="3645650" cy="27913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DIGNIDADE, de</a:t>
            </a:r>
          </a:p>
          <a:p>
            <a:pPr marL="0" indent="0">
              <a:buNone/>
              <a:defRPr/>
            </a:pPr>
            <a:endParaRPr lang="pt-BR" dirty="0">
              <a:latin typeface="Montserrat" panose="00000500000000000000" pitchFamily="50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INDEPENDÊNCIA e</a:t>
            </a:r>
          </a:p>
          <a:p>
            <a:pPr marL="0" indent="0">
              <a:buNone/>
              <a:defRPr/>
            </a:pPr>
            <a:endParaRPr lang="pt-BR" dirty="0">
              <a:latin typeface="Montserrat" panose="00000500000000000000" pitchFamily="50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FELICIDADE</a:t>
            </a: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8E8B9A-0A30-4182-B195-B87CF96F2397}"/>
              </a:ext>
            </a:extLst>
          </p:cNvPr>
          <p:cNvSpPr txBox="1"/>
          <p:nvPr/>
        </p:nvSpPr>
        <p:spPr>
          <a:xfrm>
            <a:off x="3038622" y="2049173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50" charset="0"/>
              </a:rPr>
              <a:t>Uma história de: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14554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89403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5AF38A-6D10-43B9-905C-CEF2ECB8A4B2}"/>
              </a:ext>
            </a:extLst>
          </p:cNvPr>
          <p:cNvSpPr txBox="1"/>
          <p:nvPr/>
        </p:nvSpPr>
        <p:spPr>
          <a:xfrm>
            <a:off x="419674" y="95120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205EED02-D940-4B79-B0D2-21237EE0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25" y="2664871"/>
            <a:ext cx="9283837" cy="27583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Assim estaremos cumprindo a</a:t>
            </a: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Nossa missão de vicentinos.</a:t>
            </a:r>
          </a:p>
          <a:p>
            <a:pPr marL="0" indent="0">
              <a:buNone/>
              <a:defRPr/>
            </a:pPr>
            <a:endParaRPr lang="pt-BR" dirty="0">
              <a:latin typeface="Montserrat" panose="00000500000000000000" pitchFamily="50" charset="0"/>
            </a:endParaRP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É por elas e para elas que existimos</a:t>
            </a:r>
          </a:p>
          <a:p>
            <a:pPr marL="0" indent="0">
              <a:buNone/>
              <a:defRPr/>
            </a:pPr>
            <a:r>
              <a:rPr lang="pt-BR" dirty="0">
                <a:latin typeface="Montserrat" panose="000005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810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503470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311109" y="124184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 - Como deve ser a visita?</a:t>
            </a:r>
            <a:endParaRPr lang="pt-BR" sz="36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81" y="2120666"/>
            <a:ext cx="11208850" cy="42335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Acolher/ cumprimentar com alegria verdadeira,  olhando nos olhos.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Apresentar-se e dar a conhecer o motivo da visita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Desenvolver o motivo de forma informal (não fazer anotações ou preencher fichas) na 1ª visita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Ter atitude de afeto e companhia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Ficar o tempo necessário e retirar-se no tempo certo.</a:t>
            </a: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Deixar aberta a possibilidade de regressar.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93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946" y="3014886"/>
            <a:ext cx="9624447" cy="27018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Preparar espiritualmente antes da visita  </a:t>
            </a:r>
          </a:p>
          <a:p>
            <a:pPr algn="just">
              <a:lnSpc>
                <a:spcPct val="100000"/>
              </a:lnSpc>
              <a:defRPr/>
            </a:pPr>
            <a:endParaRPr lang="pt-BR" altLang="pt-BR" dirty="0">
              <a:latin typeface="Montserrat" panose="00000500000000000000" pitchFamily="2" charset="0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pt-BR" altLang="pt-BR" dirty="0">
                <a:latin typeface="Montserrat" panose="00000500000000000000" pitchFamily="2" charset="0"/>
                <a:cs typeface="Arial" charset="0"/>
              </a:rPr>
              <a:t>Buscar a orientação divina pela oração.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pt-BR" altLang="pt-BR" sz="1800" dirty="0">
                <a:latin typeface="Montserrat" panose="00000500000000000000" pitchFamily="2" charset="0"/>
                <a:cs typeface="Arial" charset="0"/>
              </a:rPr>
              <a:t>Item 2.7 pagina 186, Regra edição 2023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9BA1BF-0417-4BCC-8DEC-94E1ACF0271B}"/>
              </a:ext>
            </a:extLst>
          </p:cNvPr>
          <p:cNvSpPr txBox="1"/>
          <p:nvPr/>
        </p:nvSpPr>
        <p:spPr>
          <a:xfrm>
            <a:off x="311109" y="124184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 - Como deve ser a visita?</a:t>
            </a:r>
            <a:endParaRPr lang="pt-BR" sz="36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3FD8E43-B5AC-2A32-CE5B-5C0B42C0E3C7}"/>
              </a:ext>
            </a:extLst>
          </p:cNvPr>
          <p:cNvGrpSpPr/>
          <p:nvPr/>
        </p:nvGrpSpPr>
        <p:grpSpPr>
          <a:xfrm>
            <a:off x="0" y="6503470"/>
            <a:ext cx="12192000" cy="249336"/>
            <a:chOff x="0" y="6356350"/>
            <a:chExt cx="12192000" cy="32777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7D694EB-EDA0-4812-CF04-7DB07415CF5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A777AE6C-905F-71E4-97CA-5AE97AA016E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4202F5E-73DA-7104-7B8F-C1A4FD26898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35B80A2-3C3A-0838-5D03-53CF3C49EDE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2492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8522C9-DE62-F39F-F9D9-CA447146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84" y="3148121"/>
            <a:ext cx="5157080" cy="256496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2" charset="0"/>
                <a:cs typeface="Arial" charset="0"/>
              </a:rPr>
              <a:t>Tudo o que fizermos aos nossos assistidos será muito pouco diante de tudo o que Deus tem feito por nós.</a:t>
            </a:r>
            <a:endParaRPr lang="pt-BR" altLang="pt-BR" b="1" dirty="0">
              <a:latin typeface="Montserrat" panose="00000500000000000000" pitchFamily="2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5610E4-87DA-BC5F-65DD-B91DE6147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63" y="2661557"/>
            <a:ext cx="4263400" cy="35950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D1A09E-B0AE-414B-8678-E18A99D774E1}"/>
              </a:ext>
            </a:extLst>
          </p:cNvPr>
          <p:cNvSpPr txBox="1"/>
          <p:nvPr/>
        </p:nvSpPr>
        <p:spPr>
          <a:xfrm>
            <a:off x="311109" y="1241845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Família Assistida - Como deve ser a visita?</a:t>
            </a:r>
            <a:endParaRPr lang="pt-BR" sz="36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5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797" y="2635410"/>
            <a:ext cx="7935132" cy="209157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 Possui uma hierarquia própria.</a:t>
            </a:r>
          </a:p>
          <a:p>
            <a:pPr algn="just">
              <a:defRPr/>
            </a:pPr>
            <a:endParaRPr lang="pt-BR" sz="1600" dirty="0">
              <a:latin typeface="Montserrat" panose="00000500000000000000" pitchFamily="50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 Fundada em 1833, espalhou-se por todo o Planeta, mesmo nos países cuja religião não é o catolicismo.</a:t>
            </a:r>
            <a:endParaRPr lang="pt-BR" dirty="0">
              <a:latin typeface="Montserrat" panose="00000500000000000000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622F76-E411-4A9F-8B41-BDB65E09968D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7463383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6">
            <a:extLst>
              <a:ext uri="{FF2B5EF4-FFF2-40B4-BE49-F238E27FC236}">
                <a16:creationId xmlns:a16="http://schemas.microsoft.com/office/drawing/2014/main" id="{100F98AC-5F28-4059-8F7C-D00FD808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997201"/>
            <a:ext cx="763746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3600" dirty="0">
                <a:latin typeface="+mj-lt"/>
              </a:rPr>
              <a:t>Apresentar o vídeo institucional do CNB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9FA491B-7B62-4CD6-87E2-59005FE6ED48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1F48132-005E-42FB-A342-37571C34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C0A18D5-BD82-4604-BB8D-F7634D4BD758}"/>
              </a:ext>
            </a:extLst>
          </p:cNvPr>
          <p:cNvGrpSpPr/>
          <p:nvPr/>
        </p:nvGrpSpPr>
        <p:grpSpPr>
          <a:xfrm>
            <a:off x="0" y="6489401"/>
            <a:ext cx="12192000" cy="249336"/>
            <a:chOff x="0" y="6356350"/>
            <a:chExt cx="12192000" cy="327775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3561F01-30FC-4368-A4FB-51F93234689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D2476B11-1F87-4ADE-9F8B-4BECE65BF5C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A9ED428-F5BD-4D9D-AAA9-B368CA52863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1233463-460E-47E0-8526-2EF06450F90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89402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7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2394182"/>
            <a:ext cx="10602799" cy="3789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dirty="0">
                <a:latin typeface="Montserrat" pitchFamily="2" charset="0"/>
              </a:rPr>
              <a:t>- Está presente em mais de </a:t>
            </a:r>
            <a:r>
              <a:rPr lang="pt-BR" dirty="0">
                <a:latin typeface="Montserrat" panose="00000500000000000000"/>
              </a:rPr>
              <a:t>155 Territórios</a:t>
            </a:r>
            <a:endParaRPr lang="pt-BR" altLang="pt-BR" dirty="0">
              <a:latin typeface="Montserrat" panose="00000500000000000000"/>
            </a:endParaRPr>
          </a:p>
          <a:p>
            <a:pPr marL="0" indent="0">
              <a:buNone/>
            </a:pPr>
            <a:endParaRPr lang="pt-BR" altLang="pt-BR" sz="1600" dirty="0">
              <a:latin typeface="Montserrat" pitchFamily="2" charset="0"/>
            </a:endParaRPr>
          </a:p>
          <a:p>
            <a:pPr marL="0" indent="0">
              <a:buNone/>
            </a:pPr>
            <a:r>
              <a:rPr lang="pt-BR" altLang="pt-BR" sz="1600" dirty="0">
                <a:latin typeface="Montserrat" pitchFamily="2" charset="0"/>
              </a:rPr>
              <a:t>- </a:t>
            </a:r>
            <a:r>
              <a:rPr lang="pt-BR" altLang="pt-BR" dirty="0">
                <a:latin typeface="Montserrat" pitchFamily="2" charset="0"/>
              </a:rPr>
              <a:t>48 mil Conferências.</a:t>
            </a:r>
          </a:p>
          <a:p>
            <a:endParaRPr lang="pt-BR" altLang="pt-BR" sz="1600" dirty="0">
              <a:latin typeface="Montserrat" pitchFamily="2" charset="0"/>
            </a:endParaRPr>
          </a:p>
          <a:p>
            <a:pPr marL="0" indent="0">
              <a:buNone/>
            </a:pPr>
            <a:r>
              <a:rPr lang="en-US" altLang="pt-BR" dirty="0">
                <a:latin typeface="Montserrat" pitchFamily="2" charset="0"/>
              </a:rPr>
              <a:t>- 800</a:t>
            </a:r>
            <a:r>
              <a:rPr lang="pt-BR" altLang="pt-BR" dirty="0">
                <a:latin typeface="Montserrat" pitchFamily="2" charset="0"/>
              </a:rPr>
              <a:t>.000 membros.</a:t>
            </a:r>
          </a:p>
          <a:p>
            <a:endParaRPr lang="pt-BR" altLang="pt-BR" sz="1600" dirty="0">
              <a:latin typeface="Montserrat" pitchFamily="2" charset="0"/>
            </a:endParaRPr>
          </a:p>
          <a:p>
            <a:pPr marL="0" indent="0">
              <a:buNone/>
            </a:pPr>
            <a:r>
              <a:rPr lang="en-US" altLang="pt-BR" dirty="0">
                <a:latin typeface="Montserrat" pitchFamily="2" charset="0"/>
              </a:rPr>
              <a:t>- A</a:t>
            </a:r>
            <a:r>
              <a:rPr lang="pt-BR" altLang="pt-BR" dirty="0" err="1">
                <a:latin typeface="Montserrat" pitchFamily="2" charset="0"/>
              </a:rPr>
              <a:t>uxilia</a:t>
            </a:r>
            <a:r>
              <a:rPr lang="pt-BR" altLang="pt-BR" dirty="0">
                <a:latin typeface="Montserrat" pitchFamily="2" charset="0"/>
              </a:rPr>
              <a:t> diariamente uma média de 30 milhões de pessoas</a:t>
            </a:r>
          </a:p>
          <a:p>
            <a:pPr marL="0" indent="0">
              <a:buNone/>
            </a:pPr>
            <a:r>
              <a:rPr lang="pt-BR" altLang="pt-BR" sz="2000" dirty="0">
                <a:latin typeface="Montserrat" pitchFamily="2" charset="0"/>
              </a:rPr>
              <a:t>Site do CGI - https://www.ssvpglobal.org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3BD1AA-2A59-4E88-9C3A-89BF3F07CE99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0590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02" y="3145875"/>
            <a:ext cx="10515600" cy="185179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As Unidades Vicentinas são vinculadas entre si por uma hierarquia própria (Conselhos) e são unidas por uma “Regra” que regulamenta seu funcionamento mundial, adaptada de acordo com a realidade de cada país.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D165C5-3553-491F-9862-F9623C2F81E3}"/>
              </a:ext>
            </a:extLst>
          </p:cNvPr>
          <p:cNvSpPr txBox="1"/>
          <p:nvPr/>
        </p:nvSpPr>
        <p:spPr>
          <a:xfrm>
            <a:off x="0" y="1130400"/>
            <a:ext cx="1060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Organização 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1998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42" y="2743200"/>
            <a:ext cx="9176084" cy="321925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CGI – também denominado “Confederação Internacional da SSVP”  sede em Paris. </a:t>
            </a:r>
          </a:p>
          <a:p>
            <a:pPr algn="just">
              <a:defRPr/>
            </a:pPr>
            <a:endParaRPr lang="pt-BR" dirty="0">
              <a:latin typeface="Montserrat" panose="00000500000000000000" pitchFamily="50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latin typeface="Montserrat" panose="00000500000000000000" pitchFamily="50" charset="0"/>
                <a:cs typeface="Arial" charset="0"/>
              </a:rPr>
              <a:t>Cabe a ele representar a SSVP junto à Santa Sé; e a  todos os Organismos Internacionais religiosos e civis e qualquer Entidade  pública ou Privada.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0810D-B85D-918F-E6D5-24C50135E372}"/>
              </a:ext>
            </a:extLst>
          </p:cNvPr>
          <p:cNvSpPr txBox="1"/>
          <p:nvPr/>
        </p:nvSpPr>
        <p:spPr>
          <a:xfrm>
            <a:off x="253218" y="1034543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Hierarquia </a:t>
            </a: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da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Sociedade de São Vicente de Paulo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80570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2777</Words>
  <Application>Microsoft Office PowerPoint</Application>
  <PresentationFormat>Widescreen</PresentationFormat>
  <Paragraphs>357</Paragraphs>
  <Slides>61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Todas as Unidades</vt:lpstr>
      <vt:lpstr>Apresentação do PowerPoint</vt:lpstr>
      <vt:lpstr>Apresentação do PowerPoint</vt:lpstr>
      <vt:lpstr>Apresentação do PowerPoint</vt:lpstr>
      <vt:lpstr>Apresentação do PowerPoint</vt:lpstr>
      <vt:lpstr>Formação Básica 1ª parte</vt:lpstr>
      <vt:lpstr>MISSÃO</vt:lpstr>
      <vt:lpstr>VISÃO</vt:lpstr>
      <vt:lpstr>VALORES</vt:lpstr>
      <vt:lpstr>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69</cp:revision>
  <dcterms:created xsi:type="dcterms:W3CDTF">2022-08-23T14:33:21Z</dcterms:created>
  <dcterms:modified xsi:type="dcterms:W3CDTF">2024-08-18T22:47:04Z</dcterms:modified>
</cp:coreProperties>
</file>