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98" r:id="rId3"/>
    <p:sldId id="259" r:id="rId4"/>
    <p:sldId id="299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303" r:id="rId32"/>
    <p:sldId id="302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1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7A8EB7-DC14-43A5-86F0-C5051CC692B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2B66421-2DA1-42C4-A273-4AE2F4E1BAAA}">
      <dgm:prSet phldrT="[Text]" custT="1"/>
      <dgm:spPr/>
      <dgm:t>
        <a:bodyPr/>
        <a:lstStyle/>
        <a:p>
          <a:r>
            <a:rPr lang="pt-BR" sz="2800" dirty="0">
              <a:latin typeface="Montserrat" panose="00000500000000000000" pitchFamily="50" charset="0"/>
            </a:rPr>
            <a:t>Origem camponesa</a:t>
          </a:r>
        </a:p>
      </dgm:t>
    </dgm:pt>
    <dgm:pt modelId="{6E467566-7A9D-425A-87CF-5EBC83CDDA49}" type="parTrans" cxnId="{4B0FABFA-F3E4-4B56-91B7-3DE977A5CA70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C1887C64-F70A-45CF-8ED4-10442D924F3F}" type="sibTrans" cxnId="{4B0FABFA-F3E4-4B56-91B7-3DE977A5CA7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572694CA-22C3-4354-8FBD-A4A8E5F27E5D}">
      <dgm:prSet phldrT="[Text]" custT="1"/>
      <dgm:spPr/>
      <dgm:t>
        <a:bodyPr/>
        <a:lstStyle/>
        <a:p>
          <a:r>
            <a:rPr lang="pt-BR" sz="2400" dirty="0">
              <a:latin typeface="Montserrat" panose="00000500000000000000" pitchFamily="50" charset="0"/>
            </a:rPr>
            <a:t>Ordenação sacerdotal 23/09/ 1600</a:t>
          </a:r>
          <a:endParaRPr lang="en-US" sz="2400" dirty="0">
            <a:latin typeface="Montserrat" panose="00000500000000000000" pitchFamily="50" charset="0"/>
          </a:endParaRPr>
        </a:p>
      </dgm:t>
    </dgm:pt>
    <dgm:pt modelId="{70F8D766-25D5-411D-8828-BB80854E4B6E}" type="parTrans" cxnId="{834DEAC5-E9B1-4008-AE71-D0B1DBD2C543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C7272CB9-3A9D-4BA0-AD5E-973AD535082A}" type="sibTrans" cxnId="{834DEAC5-E9B1-4008-AE71-D0B1DBD2C54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B7FFE841-CD83-45EC-9075-776E803DD290}">
      <dgm:prSet phldrT="[Text]" custT="1"/>
      <dgm:spPr/>
      <dgm:t>
        <a:bodyPr/>
        <a:lstStyle/>
        <a:p>
          <a:r>
            <a:rPr lang="pt-BR" sz="2000" dirty="0">
              <a:latin typeface="Montserrat" panose="00000500000000000000" pitchFamily="50" charset="0"/>
            </a:rPr>
            <a:t>Busca por uma paróquia e retorno financeiro</a:t>
          </a:r>
          <a:endParaRPr lang="en-US" sz="1800" dirty="0">
            <a:latin typeface="Montserrat" panose="00000500000000000000" pitchFamily="50" charset="0"/>
          </a:endParaRPr>
        </a:p>
      </dgm:t>
    </dgm:pt>
    <dgm:pt modelId="{A64F8BC4-EFAC-4427-A44D-1A490E09840E}" type="parTrans" cxnId="{023E4F14-67EC-45E6-B2A8-A4ABD317FD2F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576DDD80-B62C-424B-BFE5-9B022C4B2957}" type="sibTrans" cxnId="{023E4F14-67EC-45E6-B2A8-A4ABD317FD2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05B2E3DE-9C6A-4EFD-801D-B8154935A528}">
      <dgm:prSet custT="1"/>
      <dgm:spPr/>
      <dgm:t>
        <a:bodyPr/>
        <a:lstStyle/>
        <a:p>
          <a:r>
            <a:rPr lang="pt-BR" sz="1800" dirty="0">
              <a:latin typeface="Montserrat" panose="00000500000000000000" pitchFamily="50" charset="0"/>
            </a:rPr>
            <a:t>1605 – 1607: Herança de uma benfeitora &gt; sequestro no Mediterrâneo </a:t>
          </a:r>
          <a:endParaRPr lang="en-US" sz="1800" dirty="0">
            <a:latin typeface="Montserrat" panose="00000500000000000000" pitchFamily="50" charset="0"/>
          </a:endParaRPr>
        </a:p>
      </dgm:t>
    </dgm:pt>
    <dgm:pt modelId="{E613844F-8AF6-4A72-80D0-DFBDF61C3B99}" type="parTrans" cxnId="{F49E5181-30DD-4015-BACF-D4085CB5CE49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3415D49D-505D-42CA-8614-875FC2D58E5E}" type="sibTrans" cxnId="{F49E5181-30DD-4015-BACF-D4085CB5CE4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FF18573A-6BC6-4F2F-AEBF-6687B2A43349}">
      <dgm:prSet phldrT="[Text]" custT="1"/>
      <dgm:spPr/>
      <dgm:t>
        <a:bodyPr/>
        <a:lstStyle/>
        <a:p>
          <a:r>
            <a:rPr lang="pt-BR" sz="1600" dirty="0">
              <a:latin typeface="Montserrat" panose="00000500000000000000" pitchFamily="50" charset="0"/>
            </a:rPr>
            <a:t>Vendido como escravo na Tunísia &gt; retorno a Rom</a:t>
          </a:r>
          <a:r>
            <a:rPr lang="pt-BR" sz="2000" dirty="0">
              <a:latin typeface="+mn-lt"/>
            </a:rPr>
            <a:t>a</a:t>
          </a:r>
          <a:endParaRPr lang="en-US" sz="2000" dirty="0">
            <a:latin typeface="+mn-lt"/>
          </a:endParaRPr>
        </a:p>
      </dgm:t>
    </dgm:pt>
    <dgm:pt modelId="{C929F517-B430-47C6-9975-D17B9DBA7B03}" type="parTrans" cxnId="{68FE6201-A225-403F-8536-B8B5329267A2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B47B7722-F70D-4B6D-B14C-EBF8DC5864E2}" type="sibTrans" cxnId="{68FE6201-A225-403F-8536-B8B5329267A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CDFE0025-ADDF-4769-914D-4084DA579143}">
      <dgm:prSet phldrT="[Text]" custT="1"/>
      <dgm:spPr/>
      <dgm:t>
        <a:bodyPr/>
        <a:lstStyle/>
        <a:p>
          <a:r>
            <a:rPr lang="pt-BR" sz="1800" dirty="0">
              <a:latin typeface="Montserrat" panose="00000500000000000000" pitchFamily="50" charset="0"/>
            </a:rPr>
            <a:t>1608 – París: falsa acusação de roubo, que o aproxima dos marginalizados</a:t>
          </a:r>
          <a:r>
            <a:rPr lang="pt-BR" sz="2000" dirty="0">
              <a:latin typeface="Montserrat" panose="00000500000000000000" pitchFamily="50" charset="0"/>
            </a:rPr>
            <a:t>.</a:t>
          </a:r>
        </a:p>
      </dgm:t>
    </dgm:pt>
    <dgm:pt modelId="{DF012152-6635-442E-90DD-A0CB2AEF8BDC}" type="parTrans" cxnId="{576EFDBC-8826-4498-9C47-8E8CB095D13B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A4E9702D-8E96-4BDA-B0A3-02515FFB1237}" type="sibTrans" cxnId="{576EFDBC-8826-4498-9C47-8E8CB095D13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57E44A78-BD51-4A3C-A3A3-F6676E63A447}">
      <dgm:prSet phldrT="[Text]" custT="1"/>
      <dgm:spPr/>
      <dgm:t>
        <a:bodyPr/>
        <a:lstStyle/>
        <a:p>
          <a:r>
            <a:rPr lang="pt-BR" sz="2400" dirty="0">
              <a:latin typeface="Montserrat" panose="00000500000000000000" pitchFamily="50" charset="0"/>
            </a:rPr>
            <a:t>Vivência com Bérulle e os Oratorianos</a:t>
          </a:r>
          <a:endParaRPr lang="en-US" sz="2400" dirty="0">
            <a:latin typeface="Montserrat" panose="00000500000000000000" pitchFamily="50" charset="0"/>
          </a:endParaRPr>
        </a:p>
      </dgm:t>
    </dgm:pt>
    <dgm:pt modelId="{D37BB95D-8D83-4529-81A2-9EAA926079D8}" type="parTrans" cxnId="{E3E68C2F-C461-41BA-84FB-5060ACC70F59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5487FBDB-559E-4944-8783-26241618EBE4}" type="sibTrans" cxnId="{E3E68C2F-C461-41BA-84FB-5060ACC70F5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BA5982E4-E017-4C28-B548-9BF0063AB61D}">
      <dgm:prSet phldrT="[Text]" custT="1"/>
      <dgm:spPr/>
      <dgm:t>
        <a:bodyPr/>
        <a:lstStyle/>
        <a:p>
          <a:r>
            <a:rPr lang="pt-BR" sz="2400" dirty="0">
              <a:latin typeface="Montserrat" panose="00000500000000000000" pitchFamily="50" charset="0"/>
            </a:rPr>
            <a:t>Capelão da rainha Margot</a:t>
          </a:r>
          <a:endParaRPr lang="en-US" sz="2400" dirty="0">
            <a:latin typeface="Montserrat" panose="00000500000000000000" pitchFamily="50" charset="0"/>
          </a:endParaRPr>
        </a:p>
      </dgm:t>
    </dgm:pt>
    <dgm:pt modelId="{84953FDA-1906-45F9-A39B-F526242CAF3E}" type="parTrans" cxnId="{6F9E0044-A9B3-4758-B74F-ADE5867EC379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7B61DF7E-E85E-4131-AF79-22EF4B9EB468}" type="sibTrans" cxnId="{6F9E0044-A9B3-4758-B74F-ADE5867EC37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5952DA23-DBA0-46CD-8C84-F386D61995A4}">
      <dgm:prSet phldrT="[Text]" custT="1"/>
      <dgm:spPr/>
      <dgm:t>
        <a:bodyPr/>
        <a:lstStyle/>
        <a:p>
          <a:r>
            <a:rPr lang="pt-BR" sz="1800" dirty="0">
              <a:latin typeface="Montserrat" panose="00000500000000000000" pitchFamily="50" charset="0"/>
            </a:rPr>
            <a:t>Consagrar sua vida ao serviço dos mais Decisão de pobres</a:t>
          </a:r>
        </a:p>
      </dgm:t>
    </dgm:pt>
    <dgm:pt modelId="{3EBA5A85-A49B-4A4E-BC5C-CFD8DA5D4B42}" type="parTrans" cxnId="{925FE628-9018-406F-BD94-30684F4CF6D9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2D8087B0-0CBA-4F0E-BBB4-1514BAA6A702}" type="sibTrans" cxnId="{925FE628-9018-406F-BD94-30684F4CF6D9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E9B66030-D4D5-44F0-89CA-A1D1780AFA7D}" type="pres">
      <dgm:prSet presAssocID="{D77A8EB7-DC14-43A5-86F0-C5051CC692B7}" presName="Name0" presStyleCnt="0">
        <dgm:presLayoutVars>
          <dgm:dir/>
          <dgm:resizeHandles/>
        </dgm:presLayoutVars>
      </dgm:prSet>
      <dgm:spPr/>
    </dgm:pt>
    <dgm:pt modelId="{83D31C23-A0A7-4B98-BDBB-3A075FC3EF8E}" type="pres">
      <dgm:prSet presAssocID="{92B66421-2DA1-42C4-A273-4AE2F4E1BAAA}" presName="compNode" presStyleCnt="0"/>
      <dgm:spPr/>
    </dgm:pt>
    <dgm:pt modelId="{CBCD6F8A-1596-4380-9B5F-60D5250776AE}" type="pres">
      <dgm:prSet presAssocID="{92B66421-2DA1-42C4-A273-4AE2F4E1BAAA}" presName="dummyConnPt" presStyleCnt="0"/>
      <dgm:spPr/>
    </dgm:pt>
    <dgm:pt modelId="{4808CC1C-299F-429D-A225-A3F69298D8CA}" type="pres">
      <dgm:prSet presAssocID="{92B66421-2DA1-42C4-A273-4AE2F4E1BAAA}" presName="node" presStyleLbl="node1" presStyleIdx="0" presStyleCnt="9" custScaleX="171610" custScaleY="126911" custLinFactNeighborX="-4977" custLinFactNeighborY="-79315">
        <dgm:presLayoutVars>
          <dgm:bulletEnabled val="1"/>
        </dgm:presLayoutVars>
      </dgm:prSet>
      <dgm:spPr/>
    </dgm:pt>
    <dgm:pt modelId="{B4A03CE7-9057-4948-B8C2-9AD9D3DA14B1}" type="pres">
      <dgm:prSet presAssocID="{C1887C64-F70A-45CF-8ED4-10442D924F3F}" presName="sibTrans" presStyleLbl="bgSibTrans2D1" presStyleIdx="0" presStyleCnt="8"/>
      <dgm:spPr/>
    </dgm:pt>
    <dgm:pt modelId="{5A48D14A-9C61-4CE1-9463-51AAC731C832}" type="pres">
      <dgm:prSet presAssocID="{572694CA-22C3-4354-8FBD-A4A8E5F27E5D}" presName="compNode" presStyleCnt="0"/>
      <dgm:spPr/>
    </dgm:pt>
    <dgm:pt modelId="{47831E8B-D9A5-4741-8428-4F3C47AEE52F}" type="pres">
      <dgm:prSet presAssocID="{572694CA-22C3-4354-8FBD-A4A8E5F27E5D}" presName="dummyConnPt" presStyleCnt="0"/>
      <dgm:spPr/>
    </dgm:pt>
    <dgm:pt modelId="{E7EE3A57-21F4-4B58-87E2-A55B7FCDD0AD}" type="pres">
      <dgm:prSet presAssocID="{572694CA-22C3-4354-8FBD-A4A8E5F27E5D}" presName="node" presStyleLbl="node1" presStyleIdx="1" presStyleCnt="9" custScaleX="169495" custScaleY="170678">
        <dgm:presLayoutVars>
          <dgm:bulletEnabled val="1"/>
        </dgm:presLayoutVars>
      </dgm:prSet>
      <dgm:spPr/>
    </dgm:pt>
    <dgm:pt modelId="{591458E3-A664-4ED6-8B5F-A1EBB703F7AA}" type="pres">
      <dgm:prSet presAssocID="{C7272CB9-3A9D-4BA0-AD5E-973AD535082A}" presName="sibTrans" presStyleLbl="bgSibTrans2D1" presStyleIdx="1" presStyleCnt="8"/>
      <dgm:spPr/>
    </dgm:pt>
    <dgm:pt modelId="{68FE6C88-61E6-45D0-937F-85D7B2BD7F9D}" type="pres">
      <dgm:prSet presAssocID="{B7FFE841-CD83-45EC-9075-776E803DD290}" presName="compNode" presStyleCnt="0"/>
      <dgm:spPr/>
    </dgm:pt>
    <dgm:pt modelId="{5FF11384-ACA8-4B4B-8BBB-228D73B6D713}" type="pres">
      <dgm:prSet presAssocID="{B7FFE841-CD83-45EC-9075-776E803DD290}" presName="dummyConnPt" presStyleCnt="0"/>
      <dgm:spPr/>
    </dgm:pt>
    <dgm:pt modelId="{89682678-FEC3-4946-8356-DBDF7BEB9AAF}" type="pres">
      <dgm:prSet presAssocID="{B7FFE841-CD83-45EC-9075-776E803DD290}" presName="node" presStyleLbl="node1" presStyleIdx="2" presStyleCnt="9" custScaleX="171034" custScaleY="188646">
        <dgm:presLayoutVars>
          <dgm:bulletEnabled val="1"/>
        </dgm:presLayoutVars>
      </dgm:prSet>
      <dgm:spPr/>
    </dgm:pt>
    <dgm:pt modelId="{115E3A97-F9B2-498C-90D6-889E15B97C4D}" type="pres">
      <dgm:prSet presAssocID="{576DDD80-B62C-424B-BFE5-9B022C4B2957}" presName="sibTrans" presStyleLbl="bgSibTrans2D1" presStyleIdx="2" presStyleCnt="8"/>
      <dgm:spPr/>
    </dgm:pt>
    <dgm:pt modelId="{AE118918-FC5A-4E30-8B90-3BD5F1C1CE3E}" type="pres">
      <dgm:prSet presAssocID="{05B2E3DE-9C6A-4EFD-801D-B8154935A528}" presName="compNode" presStyleCnt="0"/>
      <dgm:spPr/>
    </dgm:pt>
    <dgm:pt modelId="{F565545E-32AD-4C86-85B6-D7F739ED01EC}" type="pres">
      <dgm:prSet presAssocID="{05B2E3DE-9C6A-4EFD-801D-B8154935A528}" presName="dummyConnPt" presStyleCnt="0"/>
      <dgm:spPr/>
    </dgm:pt>
    <dgm:pt modelId="{CE4EE38D-0592-4FB4-91D6-A8D96F113BC5}" type="pres">
      <dgm:prSet presAssocID="{05B2E3DE-9C6A-4EFD-801D-B8154935A528}" presName="node" presStyleLbl="node1" presStyleIdx="3" presStyleCnt="9" custScaleX="226591" custScaleY="171325">
        <dgm:presLayoutVars>
          <dgm:bulletEnabled val="1"/>
        </dgm:presLayoutVars>
      </dgm:prSet>
      <dgm:spPr/>
    </dgm:pt>
    <dgm:pt modelId="{6C755A05-EFF5-447B-876B-C24FFDC70EFF}" type="pres">
      <dgm:prSet presAssocID="{3415D49D-505D-42CA-8614-875FC2D58E5E}" presName="sibTrans" presStyleLbl="bgSibTrans2D1" presStyleIdx="3" presStyleCnt="8"/>
      <dgm:spPr/>
    </dgm:pt>
    <dgm:pt modelId="{E4BC646E-8C27-47B9-85E2-6207305F1000}" type="pres">
      <dgm:prSet presAssocID="{FF18573A-6BC6-4F2F-AEBF-6687B2A43349}" presName="compNode" presStyleCnt="0"/>
      <dgm:spPr/>
    </dgm:pt>
    <dgm:pt modelId="{CBCF310F-D0D8-41EA-963E-BA326996FE11}" type="pres">
      <dgm:prSet presAssocID="{FF18573A-6BC6-4F2F-AEBF-6687B2A43349}" presName="dummyConnPt" presStyleCnt="0"/>
      <dgm:spPr/>
    </dgm:pt>
    <dgm:pt modelId="{7A453DDE-7D15-445D-810D-DF742E680AE7}" type="pres">
      <dgm:prSet presAssocID="{FF18573A-6BC6-4F2F-AEBF-6687B2A43349}" presName="node" presStyleLbl="node1" presStyleIdx="4" presStyleCnt="9" custScaleX="150139" custScaleY="128535" custLinFactNeighborX="-5423" custLinFactNeighborY="1942">
        <dgm:presLayoutVars>
          <dgm:bulletEnabled val="1"/>
        </dgm:presLayoutVars>
      </dgm:prSet>
      <dgm:spPr/>
    </dgm:pt>
    <dgm:pt modelId="{9F0A8662-96D1-47C8-922D-E9B2C8E2AD76}" type="pres">
      <dgm:prSet presAssocID="{B47B7722-F70D-4B6D-B14C-EBF8DC5864E2}" presName="sibTrans" presStyleLbl="bgSibTrans2D1" presStyleIdx="4" presStyleCnt="8"/>
      <dgm:spPr/>
    </dgm:pt>
    <dgm:pt modelId="{E5AE091D-5A19-4959-A254-37D9E59F66A6}" type="pres">
      <dgm:prSet presAssocID="{CDFE0025-ADDF-4769-914D-4084DA579143}" presName="compNode" presStyleCnt="0"/>
      <dgm:spPr/>
    </dgm:pt>
    <dgm:pt modelId="{5F14CB34-61FA-45D9-A6B7-5105CA608FE5}" type="pres">
      <dgm:prSet presAssocID="{CDFE0025-ADDF-4769-914D-4084DA579143}" presName="dummyConnPt" presStyleCnt="0"/>
      <dgm:spPr/>
    </dgm:pt>
    <dgm:pt modelId="{B9F59E63-802D-4582-A0FA-E09625856284}" type="pres">
      <dgm:prSet presAssocID="{CDFE0025-ADDF-4769-914D-4084DA579143}" presName="node" presStyleLbl="node1" presStyleIdx="5" presStyleCnt="9" custScaleX="205337" custScaleY="210289" custLinFactNeighborX="-4896" custLinFactNeighborY="-73931">
        <dgm:presLayoutVars>
          <dgm:bulletEnabled val="1"/>
        </dgm:presLayoutVars>
      </dgm:prSet>
      <dgm:spPr/>
    </dgm:pt>
    <dgm:pt modelId="{C0371640-3EEE-4DA8-9C41-279E05C3DE17}" type="pres">
      <dgm:prSet presAssocID="{A4E9702D-8E96-4BDA-B0A3-02515FFB1237}" presName="sibTrans" presStyleLbl="bgSibTrans2D1" presStyleIdx="5" presStyleCnt="8"/>
      <dgm:spPr/>
    </dgm:pt>
    <dgm:pt modelId="{7A09D0A6-3575-4700-AA55-E8CDECC25A12}" type="pres">
      <dgm:prSet presAssocID="{57E44A78-BD51-4A3C-A3A3-F6676E63A447}" presName="compNode" presStyleCnt="0"/>
      <dgm:spPr/>
    </dgm:pt>
    <dgm:pt modelId="{7F57B3E3-DC1E-4D0C-8348-A630228DD91D}" type="pres">
      <dgm:prSet presAssocID="{57E44A78-BD51-4A3C-A3A3-F6676E63A447}" presName="dummyConnPt" presStyleCnt="0"/>
      <dgm:spPr/>
    </dgm:pt>
    <dgm:pt modelId="{0AE57A10-8D85-4510-B7E6-73427A8B6EEA}" type="pres">
      <dgm:prSet presAssocID="{57E44A78-BD51-4A3C-A3A3-F6676E63A447}" presName="node" presStyleLbl="node1" presStyleIdx="6" presStyleCnt="9" custScaleX="168033" custScaleY="169939" custLinFactNeighborX="1340" custLinFactNeighborY="-7299">
        <dgm:presLayoutVars>
          <dgm:bulletEnabled val="1"/>
        </dgm:presLayoutVars>
      </dgm:prSet>
      <dgm:spPr/>
    </dgm:pt>
    <dgm:pt modelId="{D755AC90-9832-46F2-8599-D0CCAA184C95}" type="pres">
      <dgm:prSet presAssocID="{5487FBDB-559E-4944-8783-26241618EBE4}" presName="sibTrans" presStyleLbl="bgSibTrans2D1" presStyleIdx="6" presStyleCnt="8"/>
      <dgm:spPr/>
    </dgm:pt>
    <dgm:pt modelId="{3F7E2DCE-A71B-4C26-802A-7C44B137C6DE}" type="pres">
      <dgm:prSet presAssocID="{BA5982E4-E017-4C28-B548-9BF0063AB61D}" presName="compNode" presStyleCnt="0"/>
      <dgm:spPr/>
    </dgm:pt>
    <dgm:pt modelId="{D292D364-F658-43CC-98C8-31C4CF65B7B4}" type="pres">
      <dgm:prSet presAssocID="{BA5982E4-E017-4C28-B548-9BF0063AB61D}" presName="dummyConnPt" presStyleCnt="0"/>
      <dgm:spPr/>
    </dgm:pt>
    <dgm:pt modelId="{87CB096E-2D74-4F72-9C50-A8B19935D46A}" type="pres">
      <dgm:prSet presAssocID="{BA5982E4-E017-4C28-B548-9BF0063AB61D}" presName="node" presStyleLbl="node1" presStyleIdx="7" presStyleCnt="9" custScaleX="193004" custScaleY="197732" custLinFactNeighborX="796" custLinFactNeighborY="4262">
        <dgm:presLayoutVars>
          <dgm:bulletEnabled val="1"/>
        </dgm:presLayoutVars>
      </dgm:prSet>
      <dgm:spPr/>
    </dgm:pt>
    <dgm:pt modelId="{F75EC6AA-7E11-44FB-85FD-F73DEA2BCD50}" type="pres">
      <dgm:prSet presAssocID="{7B61DF7E-E85E-4131-AF79-22EF4B9EB468}" presName="sibTrans" presStyleLbl="bgSibTrans2D1" presStyleIdx="7" presStyleCnt="8"/>
      <dgm:spPr/>
    </dgm:pt>
    <dgm:pt modelId="{B80EAB08-E15F-45E6-A1C8-94B14FD4043B}" type="pres">
      <dgm:prSet presAssocID="{5952DA23-DBA0-46CD-8C84-F386D61995A4}" presName="compNode" presStyleCnt="0"/>
      <dgm:spPr/>
    </dgm:pt>
    <dgm:pt modelId="{38F99060-C715-466F-B92D-02F39A68B42E}" type="pres">
      <dgm:prSet presAssocID="{5952DA23-DBA0-46CD-8C84-F386D61995A4}" presName="dummyConnPt" presStyleCnt="0"/>
      <dgm:spPr/>
    </dgm:pt>
    <dgm:pt modelId="{FDFD756E-C33B-4E0D-B7E0-38EACD6709B7}" type="pres">
      <dgm:prSet presAssocID="{5952DA23-DBA0-46CD-8C84-F386D61995A4}" presName="node" presStyleLbl="node1" presStyleIdx="8" presStyleCnt="9" custScaleX="189583" custScaleY="172088" custLinFactNeighborX="5417" custLinFactNeighborY="-3136">
        <dgm:presLayoutVars>
          <dgm:bulletEnabled val="1"/>
        </dgm:presLayoutVars>
      </dgm:prSet>
      <dgm:spPr/>
    </dgm:pt>
  </dgm:ptLst>
  <dgm:cxnLst>
    <dgm:cxn modelId="{EA2C0401-2221-4D8F-A543-6DA724934AF6}" type="presOf" srcId="{57E44A78-BD51-4A3C-A3A3-F6676E63A447}" destId="{0AE57A10-8D85-4510-B7E6-73427A8B6EEA}" srcOrd="0" destOrd="0" presId="urn:microsoft.com/office/officeart/2005/8/layout/bProcess4"/>
    <dgm:cxn modelId="{68FE6201-A225-403F-8536-B8B5329267A2}" srcId="{D77A8EB7-DC14-43A5-86F0-C5051CC692B7}" destId="{FF18573A-6BC6-4F2F-AEBF-6687B2A43349}" srcOrd="4" destOrd="0" parTransId="{C929F517-B430-47C6-9975-D17B9DBA7B03}" sibTransId="{B47B7722-F70D-4B6D-B14C-EBF8DC5864E2}"/>
    <dgm:cxn modelId="{8E42980E-C88E-49E4-AF33-75CF1892422F}" type="presOf" srcId="{CDFE0025-ADDF-4769-914D-4084DA579143}" destId="{B9F59E63-802D-4582-A0FA-E09625856284}" srcOrd="0" destOrd="0" presId="urn:microsoft.com/office/officeart/2005/8/layout/bProcess4"/>
    <dgm:cxn modelId="{023E4F14-67EC-45E6-B2A8-A4ABD317FD2F}" srcId="{D77A8EB7-DC14-43A5-86F0-C5051CC692B7}" destId="{B7FFE841-CD83-45EC-9075-776E803DD290}" srcOrd="2" destOrd="0" parTransId="{A64F8BC4-EFAC-4427-A44D-1A490E09840E}" sibTransId="{576DDD80-B62C-424B-BFE5-9B022C4B2957}"/>
    <dgm:cxn modelId="{11022626-CEF6-4E52-A424-D90D7796A6D6}" type="presOf" srcId="{572694CA-22C3-4354-8FBD-A4A8E5F27E5D}" destId="{E7EE3A57-21F4-4B58-87E2-A55B7FCDD0AD}" srcOrd="0" destOrd="0" presId="urn:microsoft.com/office/officeart/2005/8/layout/bProcess4"/>
    <dgm:cxn modelId="{65667126-5BA8-493A-A19C-3F4E844AEA92}" type="presOf" srcId="{C1887C64-F70A-45CF-8ED4-10442D924F3F}" destId="{B4A03CE7-9057-4948-B8C2-9AD9D3DA14B1}" srcOrd="0" destOrd="0" presId="urn:microsoft.com/office/officeart/2005/8/layout/bProcess4"/>
    <dgm:cxn modelId="{925FE628-9018-406F-BD94-30684F4CF6D9}" srcId="{D77A8EB7-DC14-43A5-86F0-C5051CC692B7}" destId="{5952DA23-DBA0-46CD-8C84-F386D61995A4}" srcOrd="8" destOrd="0" parTransId="{3EBA5A85-A49B-4A4E-BC5C-CFD8DA5D4B42}" sibTransId="{2D8087B0-0CBA-4F0E-BBB4-1514BAA6A702}"/>
    <dgm:cxn modelId="{6F66802D-DC14-44BE-8AF0-E9EBF83808D7}" type="presOf" srcId="{D77A8EB7-DC14-43A5-86F0-C5051CC692B7}" destId="{E9B66030-D4D5-44F0-89CA-A1D1780AFA7D}" srcOrd="0" destOrd="0" presId="urn:microsoft.com/office/officeart/2005/8/layout/bProcess4"/>
    <dgm:cxn modelId="{E3E68C2F-C461-41BA-84FB-5060ACC70F59}" srcId="{D77A8EB7-DC14-43A5-86F0-C5051CC692B7}" destId="{57E44A78-BD51-4A3C-A3A3-F6676E63A447}" srcOrd="6" destOrd="0" parTransId="{D37BB95D-8D83-4529-81A2-9EAA926079D8}" sibTransId="{5487FBDB-559E-4944-8783-26241618EBE4}"/>
    <dgm:cxn modelId="{B4DD693A-C49C-4485-B0C0-18F49C7729A7}" type="presOf" srcId="{5952DA23-DBA0-46CD-8C84-F386D61995A4}" destId="{FDFD756E-C33B-4E0D-B7E0-38EACD6709B7}" srcOrd="0" destOrd="0" presId="urn:microsoft.com/office/officeart/2005/8/layout/bProcess4"/>
    <dgm:cxn modelId="{B274655F-3BB8-47AE-9661-6186F741BCAC}" type="presOf" srcId="{576DDD80-B62C-424B-BFE5-9B022C4B2957}" destId="{115E3A97-F9B2-498C-90D6-889E15B97C4D}" srcOrd="0" destOrd="0" presId="urn:microsoft.com/office/officeart/2005/8/layout/bProcess4"/>
    <dgm:cxn modelId="{6F9E0044-A9B3-4758-B74F-ADE5867EC379}" srcId="{D77A8EB7-DC14-43A5-86F0-C5051CC692B7}" destId="{BA5982E4-E017-4C28-B548-9BF0063AB61D}" srcOrd="7" destOrd="0" parTransId="{84953FDA-1906-45F9-A39B-F526242CAF3E}" sibTransId="{7B61DF7E-E85E-4131-AF79-22EF4B9EB468}"/>
    <dgm:cxn modelId="{E80E4D6A-7E94-4EE5-992A-7B3C0068E3CA}" type="presOf" srcId="{B7FFE841-CD83-45EC-9075-776E803DD290}" destId="{89682678-FEC3-4946-8356-DBDF7BEB9AAF}" srcOrd="0" destOrd="0" presId="urn:microsoft.com/office/officeart/2005/8/layout/bProcess4"/>
    <dgm:cxn modelId="{E100C04C-B612-4960-A55A-FEB67992C351}" type="presOf" srcId="{05B2E3DE-9C6A-4EFD-801D-B8154935A528}" destId="{CE4EE38D-0592-4FB4-91D6-A8D96F113BC5}" srcOrd="0" destOrd="0" presId="urn:microsoft.com/office/officeart/2005/8/layout/bProcess4"/>
    <dgm:cxn modelId="{2A218678-C763-4C48-82C7-79739714619A}" type="presOf" srcId="{7B61DF7E-E85E-4131-AF79-22EF4B9EB468}" destId="{F75EC6AA-7E11-44FB-85FD-F73DEA2BCD50}" srcOrd="0" destOrd="0" presId="urn:microsoft.com/office/officeart/2005/8/layout/bProcess4"/>
    <dgm:cxn modelId="{F49E5181-30DD-4015-BACF-D4085CB5CE49}" srcId="{D77A8EB7-DC14-43A5-86F0-C5051CC692B7}" destId="{05B2E3DE-9C6A-4EFD-801D-B8154935A528}" srcOrd="3" destOrd="0" parTransId="{E613844F-8AF6-4A72-80D0-DFBDF61C3B99}" sibTransId="{3415D49D-505D-42CA-8614-875FC2D58E5E}"/>
    <dgm:cxn modelId="{3C32DFA0-0F0B-44F0-B045-4E215081AD84}" type="presOf" srcId="{BA5982E4-E017-4C28-B548-9BF0063AB61D}" destId="{87CB096E-2D74-4F72-9C50-A8B19935D46A}" srcOrd="0" destOrd="0" presId="urn:microsoft.com/office/officeart/2005/8/layout/bProcess4"/>
    <dgm:cxn modelId="{C9E4D6A5-3D14-44C5-92AE-F33D60B83EDD}" type="presOf" srcId="{FF18573A-6BC6-4F2F-AEBF-6687B2A43349}" destId="{7A453DDE-7D15-445D-810D-DF742E680AE7}" srcOrd="0" destOrd="0" presId="urn:microsoft.com/office/officeart/2005/8/layout/bProcess4"/>
    <dgm:cxn modelId="{A83B28A9-2A08-45B6-89C5-B12F2AC79635}" type="presOf" srcId="{92B66421-2DA1-42C4-A273-4AE2F4E1BAAA}" destId="{4808CC1C-299F-429D-A225-A3F69298D8CA}" srcOrd="0" destOrd="0" presId="urn:microsoft.com/office/officeart/2005/8/layout/bProcess4"/>
    <dgm:cxn modelId="{576EFDBC-8826-4498-9C47-8E8CB095D13B}" srcId="{D77A8EB7-DC14-43A5-86F0-C5051CC692B7}" destId="{CDFE0025-ADDF-4769-914D-4084DA579143}" srcOrd="5" destOrd="0" parTransId="{DF012152-6635-442E-90DD-A0CB2AEF8BDC}" sibTransId="{A4E9702D-8E96-4BDA-B0A3-02515FFB1237}"/>
    <dgm:cxn modelId="{CEB942C1-2D56-4BA1-9095-3582ABD0F583}" type="presOf" srcId="{B47B7722-F70D-4B6D-B14C-EBF8DC5864E2}" destId="{9F0A8662-96D1-47C8-922D-E9B2C8E2AD76}" srcOrd="0" destOrd="0" presId="urn:microsoft.com/office/officeart/2005/8/layout/bProcess4"/>
    <dgm:cxn modelId="{834DEAC5-E9B1-4008-AE71-D0B1DBD2C543}" srcId="{D77A8EB7-DC14-43A5-86F0-C5051CC692B7}" destId="{572694CA-22C3-4354-8FBD-A4A8E5F27E5D}" srcOrd="1" destOrd="0" parTransId="{70F8D766-25D5-411D-8828-BB80854E4B6E}" sibTransId="{C7272CB9-3A9D-4BA0-AD5E-973AD535082A}"/>
    <dgm:cxn modelId="{B7B705CB-ACE8-4ABA-8E03-CBB817D12DA1}" type="presOf" srcId="{A4E9702D-8E96-4BDA-B0A3-02515FFB1237}" destId="{C0371640-3EEE-4DA8-9C41-279E05C3DE17}" srcOrd="0" destOrd="0" presId="urn:microsoft.com/office/officeart/2005/8/layout/bProcess4"/>
    <dgm:cxn modelId="{8621F2D1-C115-4579-9777-C3C52846D917}" type="presOf" srcId="{3415D49D-505D-42CA-8614-875FC2D58E5E}" destId="{6C755A05-EFF5-447B-876B-C24FFDC70EFF}" srcOrd="0" destOrd="0" presId="urn:microsoft.com/office/officeart/2005/8/layout/bProcess4"/>
    <dgm:cxn modelId="{90F5BFDE-9937-4392-AC77-256EB24D235B}" type="presOf" srcId="{5487FBDB-559E-4944-8783-26241618EBE4}" destId="{D755AC90-9832-46F2-8599-D0CCAA184C95}" srcOrd="0" destOrd="0" presId="urn:microsoft.com/office/officeart/2005/8/layout/bProcess4"/>
    <dgm:cxn modelId="{EF68C5ED-04D5-423E-B88A-86A466BB23F7}" type="presOf" srcId="{C7272CB9-3A9D-4BA0-AD5E-973AD535082A}" destId="{591458E3-A664-4ED6-8B5F-A1EBB703F7AA}" srcOrd="0" destOrd="0" presId="urn:microsoft.com/office/officeart/2005/8/layout/bProcess4"/>
    <dgm:cxn modelId="{4B0FABFA-F3E4-4B56-91B7-3DE977A5CA70}" srcId="{D77A8EB7-DC14-43A5-86F0-C5051CC692B7}" destId="{92B66421-2DA1-42C4-A273-4AE2F4E1BAAA}" srcOrd="0" destOrd="0" parTransId="{6E467566-7A9D-425A-87CF-5EBC83CDDA49}" sibTransId="{C1887C64-F70A-45CF-8ED4-10442D924F3F}"/>
    <dgm:cxn modelId="{32328BBF-352F-4F44-8A03-5C3E3EDF2684}" type="presParOf" srcId="{E9B66030-D4D5-44F0-89CA-A1D1780AFA7D}" destId="{83D31C23-A0A7-4B98-BDBB-3A075FC3EF8E}" srcOrd="0" destOrd="0" presId="urn:microsoft.com/office/officeart/2005/8/layout/bProcess4"/>
    <dgm:cxn modelId="{4312B5AE-1892-42A0-88D9-43680B9FEEE8}" type="presParOf" srcId="{83D31C23-A0A7-4B98-BDBB-3A075FC3EF8E}" destId="{CBCD6F8A-1596-4380-9B5F-60D5250776AE}" srcOrd="0" destOrd="0" presId="urn:microsoft.com/office/officeart/2005/8/layout/bProcess4"/>
    <dgm:cxn modelId="{11C8D26D-D19D-47AF-8529-B32153FBDAFA}" type="presParOf" srcId="{83D31C23-A0A7-4B98-BDBB-3A075FC3EF8E}" destId="{4808CC1C-299F-429D-A225-A3F69298D8CA}" srcOrd="1" destOrd="0" presId="urn:microsoft.com/office/officeart/2005/8/layout/bProcess4"/>
    <dgm:cxn modelId="{061A43E1-2860-4019-935E-9EC5E7C18D0B}" type="presParOf" srcId="{E9B66030-D4D5-44F0-89CA-A1D1780AFA7D}" destId="{B4A03CE7-9057-4948-B8C2-9AD9D3DA14B1}" srcOrd="1" destOrd="0" presId="urn:microsoft.com/office/officeart/2005/8/layout/bProcess4"/>
    <dgm:cxn modelId="{8C776AE0-D209-42AF-B695-16BA3B119307}" type="presParOf" srcId="{E9B66030-D4D5-44F0-89CA-A1D1780AFA7D}" destId="{5A48D14A-9C61-4CE1-9463-51AAC731C832}" srcOrd="2" destOrd="0" presId="urn:microsoft.com/office/officeart/2005/8/layout/bProcess4"/>
    <dgm:cxn modelId="{476EE847-817A-4D12-A4A2-56C18A8CC9F5}" type="presParOf" srcId="{5A48D14A-9C61-4CE1-9463-51AAC731C832}" destId="{47831E8B-D9A5-4741-8428-4F3C47AEE52F}" srcOrd="0" destOrd="0" presId="urn:microsoft.com/office/officeart/2005/8/layout/bProcess4"/>
    <dgm:cxn modelId="{1168684B-207D-40B3-992F-EA78E1DA0085}" type="presParOf" srcId="{5A48D14A-9C61-4CE1-9463-51AAC731C832}" destId="{E7EE3A57-21F4-4B58-87E2-A55B7FCDD0AD}" srcOrd="1" destOrd="0" presId="urn:microsoft.com/office/officeart/2005/8/layout/bProcess4"/>
    <dgm:cxn modelId="{4F92637D-9A6F-44D3-9528-9ADBE7A7FA55}" type="presParOf" srcId="{E9B66030-D4D5-44F0-89CA-A1D1780AFA7D}" destId="{591458E3-A664-4ED6-8B5F-A1EBB703F7AA}" srcOrd="3" destOrd="0" presId="urn:microsoft.com/office/officeart/2005/8/layout/bProcess4"/>
    <dgm:cxn modelId="{6276ABA6-C059-44B6-8360-4AB72F6F4AF8}" type="presParOf" srcId="{E9B66030-D4D5-44F0-89CA-A1D1780AFA7D}" destId="{68FE6C88-61E6-45D0-937F-85D7B2BD7F9D}" srcOrd="4" destOrd="0" presId="urn:microsoft.com/office/officeart/2005/8/layout/bProcess4"/>
    <dgm:cxn modelId="{3F1F45AF-93F8-43A5-8B17-F69131747671}" type="presParOf" srcId="{68FE6C88-61E6-45D0-937F-85D7B2BD7F9D}" destId="{5FF11384-ACA8-4B4B-8BBB-228D73B6D713}" srcOrd="0" destOrd="0" presId="urn:microsoft.com/office/officeart/2005/8/layout/bProcess4"/>
    <dgm:cxn modelId="{28CAE06C-DEF4-4AE8-B92C-100AE51D70D0}" type="presParOf" srcId="{68FE6C88-61E6-45D0-937F-85D7B2BD7F9D}" destId="{89682678-FEC3-4946-8356-DBDF7BEB9AAF}" srcOrd="1" destOrd="0" presId="urn:microsoft.com/office/officeart/2005/8/layout/bProcess4"/>
    <dgm:cxn modelId="{C4260B30-04D6-4A74-8B88-DF897950C3EE}" type="presParOf" srcId="{E9B66030-D4D5-44F0-89CA-A1D1780AFA7D}" destId="{115E3A97-F9B2-498C-90D6-889E15B97C4D}" srcOrd="5" destOrd="0" presId="urn:microsoft.com/office/officeart/2005/8/layout/bProcess4"/>
    <dgm:cxn modelId="{248FE556-F9E0-4D8C-99D3-36E1C767AD59}" type="presParOf" srcId="{E9B66030-D4D5-44F0-89CA-A1D1780AFA7D}" destId="{AE118918-FC5A-4E30-8B90-3BD5F1C1CE3E}" srcOrd="6" destOrd="0" presId="urn:microsoft.com/office/officeart/2005/8/layout/bProcess4"/>
    <dgm:cxn modelId="{D3C85EBA-6010-4764-9E7F-E6058D8BCE7A}" type="presParOf" srcId="{AE118918-FC5A-4E30-8B90-3BD5F1C1CE3E}" destId="{F565545E-32AD-4C86-85B6-D7F739ED01EC}" srcOrd="0" destOrd="0" presId="urn:microsoft.com/office/officeart/2005/8/layout/bProcess4"/>
    <dgm:cxn modelId="{BF04AF66-6EE9-445D-A4F2-F0CBFCA2077F}" type="presParOf" srcId="{AE118918-FC5A-4E30-8B90-3BD5F1C1CE3E}" destId="{CE4EE38D-0592-4FB4-91D6-A8D96F113BC5}" srcOrd="1" destOrd="0" presId="urn:microsoft.com/office/officeart/2005/8/layout/bProcess4"/>
    <dgm:cxn modelId="{6133F534-7659-4B90-9851-25741302BEEF}" type="presParOf" srcId="{E9B66030-D4D5-44F0-89CA-A1D1780AFA7D}" destId="{6C755A05-EFF5-447B-876B-C24FFDC70EFF}" srcOrd="7" destOrd="0" presId="urn:microsoft.com/office/officeart/2005/8/layout/bProcess4"/>
    <dgm:cxn modelId="{7875579F-475B-4DFF-9A34-8BB3613EB1D7}" type="presParOf" srcId="{E9B66030-D4D5-44F0-89CA-A1D1780AFA7D}" destId="{E4BC646E-8C27-47B9-85E2-6207305F1000}" srcOrd="8" destOrd="0" presId="urn:microsoft.com/office/officeart/2005/8/layout/bProcess4"/>
    <dgm:cxn modelId="{5AB90C3E-34CE-4E3E-8C70-EC69D0222DA6}" type="presParOf" srcId="{E4BC646E-8C27-47B9-85E2-6207305F1000}" destId="{CBCF310F-D0D8-41EA-963E-BA326996FE11}" srcOrd="0" destOrd="0" presId="urn:microsoft.com/office/officeart/2005/8/layout/bProcess4"/>
    <dgm:cxn modelId="{64CB6D60-9842-4519-854C-4A2C2EE5BC4D}" type="presParOf" srcId="{E4BC646E-8C27-47B9-85E2-6207305F1000}" destId="{7A453DDE-7D15-445D-810D-DF742E680AE7}" srcOrd="1" destOrd="0" presId="urn:microsoft.com/office/officeart/2005/8/layout/bProcess4"/>
    <dgm:cxn modelId="{45F63D04-F731-486C-B87A-5D37851BA37B}" type="presParOf" srcId="{E9B66030-D4D5-44F0-89CA-A1D1780AFA7D}" destId="{9F0A8662-96D1-47C8-922D-E9B2C8E2AD76}" srcOrd="9" destOrd="0" presId="urn:microsoft.com/office/officeart/2005/8/layout/bProcess4"/>
    <dgm:cxn modelId="{BE97A8A6-2DDB-4659-8568-BC61775392F2}" type="presParOf" srcId="{E9B66030-D4D5-44F0-89CA-A1D1780AFA7D}" destId="{E5AE091D-5A19-4959-A254-37D9E59F66A6}" srcOrd="10" destOrd="0" presId="urn:microsoft.com/office/officeart/2005/8/layout/bProcess4"/>
    <dgm:cxn modelId="{FA903DBB-4F26-4942-8A54-52807263C1E1}" type="presParOf" srcId="{E5AE091D-5A19-4959-A254-37D9E59F66A6}" destId="{5F14CB34-61FA-45D9-A6B7-5105CA608FE5}" srcOrd="0" destOrd="0" presId="urn:microsoft.com/office/officeart/2005/8/layout/bProcess4"/>
    <dgm:cxn modelId="{BF467002-A663-4CCB-9851-50E06A2F7E3C}" type="presParOf" srcId="{E5AE091D-5A19-4959-A254-37D9E59F66A6}" destId="{B9F59E63-802D-4582-A0FA-E09625856284}" srcOrd="1" destOrd="0" presId="urn:microsoft.com/office/officeart/2005/8/layout/bProcess4"/>
    <dgm:cxn modelId="{38E2D734-A0F2-400F-86F5-A648B3F721E0}" type="presParOf" srcId="{E9B66030-D4D5-44F0-89CA-A1D1780AFA7D}" destId="{C0371640-3EEE-4DA8-9C41-279E05C3DE17}" srcOrd="11" destOrd="0" presId="urn:microsoft.com/office/officeart/2005/8/layout/bProcess4"/>
    <dgm:cxn modelId="{B037B863-2349-4421-93AD-AD278E7B6EF0}" type="presParOf" srcId="{E9B66030-D4D5-44F0-89CA-A1D1780AFA7D}" destId="{7A09D0A6-3575-4700-AA55-E8CDECC25A12}" srcOrd="12" destOrd="0" presId="urn:microsoft.com/office/officeart/2005/8/layout/bProcess4"/>
    <dgm:cxn modelId="{F6867600-D4A8-4578-B89A-388CF8400B61}" type="presParOf" srcId="{7A09D0A6-3575-4700-AA55-E8CDECC25A12}" destId="{7F57B3E3-DC1E-4D0C-8348-A630228DD91D}" srcOrd="0" destOrd="0" presId="urn:microsoft.com/office/officeart/2005/8/layout/bProcess4"/>
    <dgm:cxn modelId="{2E94EB8E-9C18-4202-853B-E606484335F3}" type="presParOf" srcId="{7A09D0A6-3575-4700-AA55-E8CDECC25A12}" destId="{0AE57A10-8D85-4510-B7E6-73427A8B6EEA}" srcOrd="1" destOrd="0" presId="urn:microsoft.com/office/officeart/2005/8/layout/bProcess4"/>
    <dgm:cxn modelId="{A22950EC-7422-4940-8011-990B64E23AD9}" type="presParOf" srcId="{E9B66030-D4D5-44F0-89CA-A1D1780AFA7D}" destId="{D755AC90-9832-46F2-8599-D0CCAA184C95}" srcOrd="13" destOrd="0" presId="urn:microsoft.com/office/officeart/2005/8/layout/bProcess4"/>
    <dgm:cxn modelId="{987D0DF0-B61A-4DF5-943B-9B3A65A52759}" type="presParOf" srcId="{E9B66030-D4D5-44F0-89CA-A1D1780AFA7D}" destId="{3F7E2DCE-A71B-4C26-802A-7C44B137C6DE}" srcOrd="14" destOrd="0" presId="urn:microsoft.com/office/officeart/2005/8/layout/bProcess4"/>
    <dgm:cxn modelId="{7D56403B-C1CF-4AFB-B4D9-43EAD8440FC9}" type="presParOf" srcId="{3F7E2DCE-A71B-4C26-802A-7C44B137C6DE}" destId="{D292D364-F658-43CC-98C8-31C4CF65B7B4}" srcOrd="0" destOrd="0" presId="urn:microsoft.com/office/officeart/2005/8/layout/bProcess4"/>
    <dgm:cxn modelId="{A4C47770-D79D-4220-9E70-CA5C94DB0970}" type="presParOf" srcId="{3F7E2DCE-A71B-4C26-802A-7C44B137C6DE}" destId="{87CB096E-2D74-4F72-9C50-A8B19935D46A}" srcOrd="1" destOrd="0" presId="urn:microsoft.com/office/officeart/2005/8/layout/bProcess4"/>
    <dgm:cxn modelId="{B20BE3C6-BA80-44EA-8A2C-D50324D0A455}" type="presParOf" srcId="{E9B66030-D4D5-44F0-89CA-A1D1780AFA7D}" destId="{F75EC6AA-7E11-44FB-85FD-F73DEA2BCD50}" srcOrd="15" destOrd="0" presId="urn:microsoft.com/office/officeart/2005/8/layout/bProcess4"/>
    <dgm:cxn modelId="{EC7617D5-ADFF-4F70-8A03-AFB64D9C799A}" type="presParOf" srcId="{E9B66030-D4D5-44F0-89CA-A1D1780AFA7D}" destId="{B80EAB08-E15F-45E6-A1C8-94B14FD4043B}" srcOrd="16" destOrd="0" presId="urn:microsoft.com/office/officeart/2005/8/layout/bProcess4"/>
    <dgm:cxn modelId="{C1D208A6-F22E-42BC-B347-9E84D47EFEB6}" type="presParOf" srcId="{B80EAB08-E15F-45E6-A1C8-94B14FD4043B}" destId="{38F99060-C715-466F-B92D-02F39A68B42E}" srcOrd="0" destOrd="0" presId="urn:microsoft.com/office/officeart/2005/8/layout/bProcess4"/>
    <dgm:cxn modelId="{698CBA6A-2F20-444E-820D-516600FBF895}" type="presParOf" srcId="{B80EAB08-E15F-45E6-A1C8-94B14FD4043B}" destId="{FDFD756E-C33B-4E0D-B7E0-38EACD6709B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03CE7-9057-4948-B8C2-9AD9D3DA14B1}">
      <dsp:nvSpPr>
        <dsp:cNvPr id="0" name=""/>
        <dsp:cNvSpPr/>
      </dsp:nvSpPr>
      <dsp:spPr>
        <a:xfrm rot="5263844">
          <a:off x="907184" y="1070199"/>
          <a:ext cx="1638073" cy="12427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8CC1C-299F-429D-A225-A3F69298D8CA}">
      <dsp:nvSpPr>
        <dsp:cNvPr id="0" name=""/>
        <dsp:cNvSpPr/>
      </dsp:nvSpPr>
      <dsp:spPr>
        <a:xfrm>
          <a:off x="917128" y="0"/>
          <a:ext cx="2369576" cy="105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Montserrat" panose="00000500000000000000" pitchFamily="50" charset="0"/>
            </a:rPr>
            <a:t>Origem camponesa</a:t>
          </a:r>
        </a:p>
      </dsp:txBody>
      <dsp:txXfrm>
        <a:off x="947923" y="30795"/>
        <a:ext cx="2307986" cy="989835"/>
      </dsp:txXfrm>
    </dsp:sp>
    <dsp:sp modelId="{591458E3-A664-4ED6-8B5F-A1EBB703F7AA}">
      <dsp:nvSpPr>
        <dsp:cNvPr id="0" name=""/>
        <dsp:cNvSpPr/>
      </dsp:nvSpPr>
      <dsp:spPr>
        <a:xfrm rot="5400000">
          <a:off x="914907" y="2740018"/>
          <a:ext cx="1687488" cy="12427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E3A57-21F4-4B58-87E2-A55B7FCDD0AD}">
      <dsp:nvSpPr>
        <dsp:cNvPr id="0" name=""/>
        <dsp:cNvSpPr/>
      </dsp:nvSpPr>
      <dsp:spPr>
        <a:xfrm>
          <a:off x="1000452" y="1459329"/>
          <a:ext cx="2340372" cy="1414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Montserrat" panose="00000500000000000000" pitchFamily="50" charset="0"/>
            </a:rPr>
            <a:t>Ordenação sacerdotal 23/09/ 1600</a:t>
          </a:r>
          <a:endParaRPr lang="en-US" sz="2400" kern="1200" dirty="0">
            <a:latin typeface="Montserrat" panose="00000500000000000000" pitchFamily="50" charset="0"/>
          </a:endParaRPr>
        </a:p>
      </dsp:txBody>
      <dsp:txXfrm>
        <a:off x="1041867" y="1500744"/>
        <a:ext cx="2257542" cy="1331194"/>
      </dsp:txXfrm>
    </dsp:sp>
    <dsp:sp modelId="{115E3A97-F9B2-498C-90D6-889E15B97C4D}">
      <dsp:nvSpPr>
        <dsp:cNvPr id="0" name=""/>
        <dsp:cNvSpPr/>
      </dsp:nvSpPr>
      <dsp:spPr>
        <a:xfrm rot="72516">
          <a:off x="1758295" y="3626004"/>
          <a:ext cx="3200437" cy="12427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82678-FEC3-4946-8356-DBDF7BEB9AAF}">
      <dsp:nvSpPr>
        <dsp:cNvPr id="0" name=""/>
        <dsp:cNvSpPr/>
      </dsp:nvSpPr>
      <dsp:spPr>
        <a:xfrm>
          <a:off x="989827" y="3080473"/>
          <a:ext cx="2361623" cy="1562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Montserrat" panose="00000500000000000000" pitchFamily="50" charset="0"/>
            </a:rPr>
            <a:t>Busca por uma paróquia e retorno financeiro</a:t>
          </a:r>
          <a:endParaRPr lang="en-US" sz="1800" kern="1200" dirty="0">
            <a:latin typeface="Montserrat" panose="00000500000000000000" pitchFamily="50" charset="0"/>
          </a:endParaRPr>
        </a:p>
      </dsp:txBody>
      <dsp:txXfrm>
        <a:off x="1035602" y="3126248"/>
        <a:ext cx="2270073" cy="1471334"/>
      </dsp:txXfrm>
    </dsp:sp>
    <dsp:sp modelId="{6C755A05-EFF5-447B-876B-C24FFDC70EFF}">
      <dsp:nvSpPr>
        <dsp:cNvPr id="0" name=""/>
        <dsp:cNvSpPr/>
      </dsp:nvSpPr>
      <dsp:spPr>
        <a:xfrm rot="16019699">
          <a:off x="4211845" y="2942694"/>
          <a:ext cx="1428379" cy="12427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EE38D-0592-4FB4-91D6-A8D96F113BC5}">
      <dsp:nvSpPr>
        <dsp:cNvPr id="0" name=""/>
        <dsp:cNvSpPr/>
      </dsp:nvSpPr>
      <dsp:spPr>
        <a:xfrm>
          <a:off x="3811088" y="3223973"/>
          <a:ext cx="3128749" cy="141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Montserrat" panose="00000500000000000000" pitchFamily="50" charset="0"/>
            </a:rPr>
            <a:t>1605 – 1607: Herança de uma benfeitora &gt; sequestro no Mediterrâneo </a:t>
          </a:r>
          <a:endParaRPr lang="en-US" sz="1800" kern="1200" dirty="0">
            <a:latin typeface="Montserrat" panose="00000500000000000000" pitchFamily="50" charset="0"/>
          </a:endParaRPr>
        </a:p>
      </dsp:txBody>
      <dsp:txXfrm>
        <a:off x="3852660" y="3265545"/>
        <a:ext cx="3045605" cy="1336240"/>
      </dsp:txXfrm>
    </dsp:sp>
    <dsp:sp modelId="{9F0A8662-96D1-47C8-922D-E9B2C8E2AD76}">
      <dsp:nvSpPr>
        <dsp:cNvPr id="0" name=""/>
        <dsp:cNvSpPr/>
      </dsp:nvSpPr>
      <dsp:spPr>
        <a:xfrm rot="16208249">
          <a:off x="4081582" y="1414256"/>
          <a:ext cx="1624680" cy="12427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53DDE-7D15-445D-810D-DF742E680AE7}">
      <dsp:nvSpPr>
        <dsp:cNvPr id="0" name=""/>
        <dsp:cNvSpPr/>
      </dsp:nvSpPr>
      <dsp:spPr>
        <a:xfrm>
          <a:off x="4264029" y="1968063"/>
          <a:ext cx="2073106" cy="1064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Montserrat" panose="00000500000000000000" pitchFamily="50" charset="0"/>
            </a:rPr>
            <a:t>Vendido como escravo na Tunísia &gt; retorno a Rom</a:t>
          </a:r>
          <a:r>
            <a:rPr lang="pt-BR" sz="2000" kern="1200" dirty="0">
              <a:latin typeface="+mn-lt"/>
            </a:rPr>
            <a:t>a</a:t>
          </a:r>
          <a:endParaRPr lang="en-US" sz="2000" kern="1200" dirty="0">
            <a:latin typeface="+mn-lt"/>
          </a:endParaRPr>
        </a:p>
      </dsp:txBody>
      <dsp:txXfrm>
        <a:off x="4295218" y="1999252"/>
        <a:ext cx="2010728" cy="1002502"/>
      </dsp:txXfrm>
    </dsp:sp>
    <dsp:sp modelId="{C0371640-3EEE-4DA8-9C41-279E05C3DE17}">
      <dsp:nvSpPr>
        <dsp:cNvPr id="0" name=""/>
        <dsp:cNvSpPr/>
      </dsp:nvSpPr>
      <dsp:spPr>
        <a:xfrm rot="21441563">
          <a:off x="4894044" y="513161"/>
          <a:ext cx="3442288" cy="12427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59E63-802D-4582-A0FA-E09625856284}">
      <dsp:nvSpPr>
        <dsp:cNvPr id="0" name=""/>
        <dsp:cNvSpPr/>
      </dsp:nvSpPr>
      <dsp:spPr>
        <a:xfrm>
          <a:off x="3890221" y="0"/>
          <a:ext cx="2835276" cy="174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Montserrat" panose="00000500000000000000" pitchFamily="50" charset="0"/>
            </a:rPr>
            <a:t>1608 – París: falsa acusação de roubo, que o aproxima dos marginalizados</a:t>
          </a:r>
          <a:r>
            <a:rPr lang="pt-BR" sz="2000" kern="1200" dirty="0">
              <a:latin typeface="Montserrat" panose="00000500000000000000" pitchFamily="50" charset="0"/>
            </a:rPr>
            <a:t>.</a:t>
          </a:r>
        </a:p>
      </dsp:txBody>
      <dsp:txXfrm>
        <a:off x="3941248" y="51027"/>
        <a:ext cx="2733222" cy="1640137"/>
      </dsp:txXfrm>
    </dsp:sp>
    <dsp:sp modelId="{D755AC90-9832-46F2-8599-D0CCAA184C95}">
      <dsp:nvSpPr>
        <dsp:cNvPr id="0" name=""/>
        <dsp:cNvSpPr/>
      </dsp:nvSpPr>
      <dsp:spPr>
        <a:xfrm rot="5414673">
          <a:off x="7450816" y="1313791"/>
          <a:ext cx="1759866" cy="12427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57A10-8D85-4510-B7E6-73427A8B6EEA}">
      <dsp:nvSpPr>
        <dsp:cNvPr id="0" name=""/>
        <dsp:cNvSpPr/>
      </dsp:nvSpPr>
      <dsp:spPr>
        <a:xfrm>
          <a:off x="7586400" y="0"/>
          <a:ext cx="2320185" cy="1407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Montserrat" panose="00000500000000000000" pitchFamily="50" charset="0"/>
            </a:rPr>
            <a:t>Vivência com Bérulle e os Oratorianos</a:t>
          </a:r>
          <a:endParaRPr lang="en-US" sz="2400" kern="1200" dirty="0">
            <a:latin typeface="Montserrat" panose="00000500000000000000" pitchFamily="50" charset="0"/>
          </a:endParaRPr>
        </a:p>
      </dsp:txBody>
      <dsp:txXfrm>
        <a:off x="7627636" y="41236"/>
        <a:ext cx="2237713" cy="1325430"/>
      </dsp:txXfrm>
    </dsp:sp>
    <dsp:sp modelId="{F75EC6AA-7E11-44FB-85FD-F73DEA2BCD50}">
      <dsp:nvSpPr>
        <dsp:cNvPr id="0" name=""/>
        <dsp:cNvSpPr/>
      </dsp:nvSpPr>
      <dsp:spPr>
        <a:xfrm rot="5277728">
          <a:off x="7519579" y="3039270"/>
          <a:ext cx="1674371" cy="12427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96E-2D74-4F72-9C50-A8B19935D46A}">
      <dsp:nvSpPr>
        <dsp:cNvPr id="0" name=""/>
        <dsp:cNvSpPr/>
      </dsp:nvSpPr>
      <dsp:spPr>
        <a:xfrm>
          <a:off x="7406490" y="1652994"/>
          <a:ext cx="2664983" cy="1638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Montserrat" panose="00000500000000000000" pitchFamily="50" charset="0"/>
            </a:rPr>
            <a:t>Capelão da rainha Margot</a:t>
          </a:r>
          <a:endParaRPr lang="en-US" sz="2400" kern="1200" dirty="0">
            <a:latin typeface="Montserrat" panose="00000500000000000000" pitchFamily="50" charset="0"/>
          </a:endParaRPr>
        </a:p>
      </dsp:txBody>
      <dsp:txXfrm>
        <a:off x="7454470" y="1700974"/>
        <a:ext cx="2569023" cy="1542200"/>
      </dsp:txXfrm>
    </dsp:sp>
    <dsp:sp modelId="{FDFD756E-C33B-4E0D-B7E0-38EACD6709B7}">
      <dsp:nvSpPr>
        <dsp:cNvPr id="0" name=""/>
        <dsp:cNvSpPr/>
      </dsp:nvSpPr>
      <dsp:spPr>
        <a:xfrm>
          <a:off x="7493915" y="3436982"/>
          <a:ext cx="2617746" cy="1425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Montserrat" panose="00000500000000000000" pitchFamily="50" charset="0"/>
            </a:rPr>
            <a:t>Consagrar sua vida ao serviço dos mais Decisão de pobres</a:t>
          </a:r>
        </a:p>
      </dsp:txBody>
      <dsp:txXfrm>
        <a:off x="7535673" y="3478740"/>
        <a:ext cx="2534230" cy="1342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AFCD-46DF-4B76-990C-698C333ACC10}" type="datetimeFigureOut">
              <a:rPr lang="pt-BR" smtClean="0"/>
              <a:pPr/>
              <a:t>14/08/2024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D683-805F-4558-A1F8-9B1123409F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60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0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0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BD2C0-FC6D-460A-8EFD-F312500E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13CE73-BD10-4B15-926B-BDB222FC3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4771B5-030E-42D9-9B76-6255847E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pPr/>
              <a:t>14/08/2024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88357B-40A3-4C2A-9FD7-A8EA67C9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363DB4-53F1-4C4A-A559-541228CD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28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ABB27-6A98-43A6-B7AB-848369A6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FE070-371A-45B2-973C-1BEF9A937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3587DA-83B3-4427-800F-9F382D59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pPr/>
              <a:t>14/08/2024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A03BC6-1802-4853-A9B2-5D784869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70AEFD-B6FD-47BA-8F05-BA27C677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8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DAB268-246C-4BDD-9F3B-FD294615A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1C9803-8BAA-4F68-937C-5099F47EE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E34698-6E52-4A03-9C90-406CEBE2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pPr/>
              <a:t>14/08/2024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97EA3-CD5F-48CB-BDAE-EAF4B7CE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5DDE6C-40DC-445C-8F64-221438DB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10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FE6FA-F2E2-4644-992C-3BF79D2A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B4FCBD-EF52-4668-9595-67911CB1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AD75E6-3B66-4BB9-8DAA-29164BDF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pPr/>
              <a:t>14/08/2024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28C8AA-6B16-469A-8990-65ED7939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2DD33-911B-4F73-85AA-605655BB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9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D59CD-9586-4B13-909C-ED950829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0714F5-1DD0-490D-AC51-2F5B1552D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98CA95-99CA-4F52-8346-7491606A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pPr/>
              <a:t>14/08/2024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39E06F-E225-420E-94B2-F65D5B96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E1C59A-B848-446B-88A1-007F7F7A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76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C5FB0-405A-436A-9A08-CC452E03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ADE73-6A6A-48F4-8161-0A60D7413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8E9DEE-FCD0-46F0-9AC4-7C0D7CAB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F59034-D1E8-44ED-B179-0359F227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pPr/>
              <a:t>14/08/2024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79A953-39CC-4E47-B0E0-B6554E19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3F7F68-F463-4E83-A2C3-3F93A35A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6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344DD-B359-4589-AF6A-83AA044E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B555A4-C681-4771-8AE2-63357EF80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1617FB-EB75-49BC-BFA0-EA3640560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4BCBAA-7DA9-4980-978F-AA9A7DB29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900BC7-2C2E-4C0A-A719-9F2BC919D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56BE5-CDDF-42E1-8D43-760D8886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pPr/>
              <a:t>14/08/2024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11F873E-7EBE-4DED-86EC-65CAD70F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7F3883-828A-48B5-8A7E-3772DC9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7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A9DD5-B6E5-444C-B344-2B84E9C0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B1F10B-4D77-41BB-A809-4A0C5401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pPr/>
              <a:t>14/08/2024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174A52-8501-467C-848C-3D0424FB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929797-E00F-416D-B776-54AD107E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20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0F94BD-2961-40FB-BD6B-A2D189D8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pPr/>
              <a:t>14/08/2024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158D13-1BB7-43CE-A2DB-39760ECA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976DAF-0198-40F3-A9F7-E4655371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7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8C0CC-A6E4-4205-89ED-E6C68873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AEB8B8-0377-4A61-912D-B068471A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CEDF00-405B-40BE-BA66-75E036B9D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F37940-9FA8-4A2B-B88C-42530F3F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pPr/>
              <a:t>14/08/2024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7F2AED-4522-4F1D-970A-2E633E82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7F7880-50AC-4304-B4A6-B43E3255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38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721A9-3A96-4B92-A8EE-7F2C76B3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75EB7F-735E-43E8-B797-48D2A899B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5BE947-6A26-420D-9660-4A1759189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18C770-026B-4211-BAA7-9426A161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pPr/>
              <a:t>14/08/2024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1F0E9F-A7C9-498F-B83C-F351E152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60D605-416B-415F-A2CB-003AA022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56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B4CF572-AB65-4B15-9CBA-E5683F0E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9293-8B07-4A8A-BB7A-5DE378DE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6EFB99-CCDD-4228-9C70-1B62D0601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2EA1-8292-44DA-8F9F-4133E0E04F55}" type="datetimeFigureOut">
              <a:rPr lang="pt-BR" smtClean="0"/>
              <a:pPr/>
              <a:t>14/08/2024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B8B270-DBFA-483A-9831-CAD4045E5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FE891D-248E-4E83-B4F4-D0A29D2C2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8ED0-D1FF-4D7D-95F5-BD1FD3621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59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30" y="1899000"/>
            <a:ext cx="3042141" cy="30600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075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04" y="1103632"/>
            <a:ext cx="11183833" cy="4865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São Vicente de Paulo–pai dos pobres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34" y="2047410"/>
            <a:ext cx="10566876" cy="3900362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O corpo de São Vicente de Paulo, reconstituído em cera, está atualmente exposto à visitação pública na Capela de São Vicente de Paulo em Paris. </a:t>
            </a:r>
          </a:p>
          <a:p>
            <a:pPr algn="just">
              <a:defRPr/>
            </a:pPr>
            <a:endParaRPr lang="pt-BR" sz="1500" dirty="0">
              <a:latin typeface="Montserrat" panose="00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Seu trabalho de suscitar a generosidade e de organizar a caridade das pessoas em favor dos mais necessitados fez de São Vicente um herói nacional na França, e com toda a justiça ele é chamado um dos Pais da Igreja dos tempos modernos.</a:t>
            </a:r>
            <a:endParaRPr lang="pt-BR" sz="2400" dirty="0">
              <a:latin typeface="+mn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871A171-A91F-9578-CCF3-C35F3F0460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753322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5546"/>
            <a:ext cx="10689995" cy="70136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Vicente de Paulo - Caminho até a conversão</a:t>
            </a:r>
            <a:endParaRPr lang="pt-BR" sz="2800" b="1" dirty="0">
              <a:latin typeface="Montserrat" panose="00000500000000000000" pitchFamily="2" charset="0"/>
            </a:endParaRP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38E85AC4-71FD-B7AF-A53C-4F12C6FBB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21556"/>
              </p:ext>
            </p:extLst>
          </p:nvPr>
        </p:nvGraphicFramePr>
        <p:xfrm>
          <a:off x="424205" y="1542305"/>
          <a:ext cx="11046333" cy="4891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FAEF4106-0800-CCD7-012C-F2050FC5050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86822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0650"/>
            <a:ext cx="10580687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Vida de São Vicente de Paulo</a:t>
            </a:r>
            <a:b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pt-BR" alt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Vicente de Paulo - Caminho até a conversão</a:t>
            </a:r>
            <a:endParaRPr lang="pt-BR" sz="28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887" y="3079326"/>
            <a:ext cx="9292800" cy="2702554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“Lembro-me quando era rapaz, quando meu pai me levava à cidade, como estava mal vestido e era um pouco coxo, sentia vergonha de estar com ele e de reconhecê-lo como meu pai. Miserável de mim! Que desobediente fui!”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8676706-5B71-E82E-C331-907C98CA16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303089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12879" y="648020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26" y="1678118"/>
            <a:ext cx="11329234" cy="349621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pt-BR" altLang="pt-BR" sz="3100" b="1" dirty="0">
                <a:latin typeface="Montserrat" panose="00000500000000000000" pitchFamily="2" charset="0"/>
              </a:rPr>
              <a:t>São Vicente de Paulo – Início da Missão</a:t>
            </a:r>
            <a:br>
              <a:rPr lang="pt-BR" altLang="pt-BR" sz="3100" dirty="0">
                <a:latin typeface="Montserrat" panose="00000500000000000000" pitchFamily="2" charset="0"/>
              </a:rPr>
            </a:br>
            <a:endParaRPr lang="pt-BR" sz="3100" dirty="0">
              <a:latin typeface="Montserrat" panose="00000500000000000000" pitchFamily="2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70" y="2148488"/>
            <a:ext cx="9295065" cy="438483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dirty="0">
                <a:latin typeface="Montserrat" panose="00000500000000000000" pitchFamily="2" charset="0"/>
              </a:rPr>
              <a:t>1612: Assume sua primeira paróquia</a:t>
            </a:r>
          </a:p>
          <a:p>
            <a:pPr marL="0" indent="0">
              <a:buNone/>
              <a:defRPr/>
            </a:pPr>
            <a:endParaRPr lang="pt-BR" sz="10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dirty="0">
                <a:latin typeface="Montserrat" panose="00000500000000000000" pitchFamily="2" charset="0"/>
              </a:rPr>
              <a:t>1613: Se torna capelão da família </a:t>
            </a:r>
            <a:r>
              <a:rPr lang="pt-BR" dirty="0" err="1">
                <a:latin typeface="Montserrat" panose="00000500000000000000" pitchFamily="2" charset="0"/>
              </a:rPr>
              <a:t>Gondi</a:t>
            </a:r>
            <a:r>
              <a:rPr lang="pt-BR" dirty="0">
                <a:latin typeface="Montserrat" panose="00000500000000000000" pitchFamily="2" charset="0"/>
              </a:rPr>
              <a:t>.</a:t>
            </a:r>
          </a:p>
          <a:p>
            <a:pPr>
              <a:defRPr/>
            </a:pPr>
            <a:endParaRPr lang="pt-BR" sz="10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dirty="0">
                <a:latin typeface="Montserrat" panose="00000500000000000000" pitchFamily="2" charset="0"/>
              </a:rPr>
              <a:t>1617: Primeiro sermão da missão “o pobre povo das aldeias estava abandonado”</a:t>
            </a:r>
          </a:p>
          <a:p>
            <a:pPr>
              <a:defRPr/>
            </a:pPr>
            <a:endParaRPr lang="pt-BR" sz="1000" b="1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dirty="0">
                <a:latin typeface="Montserrat" panose="00000500000000000000" pitchFamily="2" charset="0"/>
              </a:rPr>
              <a:t>O alívio das misérias corporais dos pobres mediante a caridade organizada.</a:t>
            </a:r>
          </a:p>
          <a:p>
            <a:pPr marL="0" indent="0">
              <a:buNone/>
              <a:defRPr/>
            </a:pPr>
            <a:endParaRPr lang="pt-BR" sz="10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dirty="0">
                <a:latin typeface="Montserrat" panose="00000500000000000000" pitchFamily="2" charset="0"/>
              </a:rPr>
              <a:t>1617: Funda a </a:t>
            </a:r>
            <a:r>
              <a:rPr lang="pt-BR" b="1" dirty="0">
                <a:latin typeface="Montserrat" panose="00000500000000000000" pitchFamily="2" charset="0"/>
              </a:rPr>
              <a:t>Confraria da Caridade</a:t>
            </a:r>
            <a:r>
              <a:rPr lang="pt-BR" dirty="0">
                <a:latin typeface="Montserrat" panose="00000500000000000000" pitchFamily="2" charset="0"/>
              </a:rPr>
              <a:t>.</a:t>
            </a:r>
            <a:endParaRPr lang="pt-BR" sz="2400" dirty="0">
              <a:latin typeface="Montserrat" panose="00000500000000000000" pitchFamily="50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CF4583-AB25-25A4-A557-DB37941CEC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3236" y="2580154"/>
            <a:ext cx="2687765" cy="342538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4EC4135-2481-EBC0-7D7B-E95534C3B3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152A2FC-FC06-4E10-ADD5-27BDEFE36DB0}"/>
              </a:ext>
            </a:extLst>
          </p:cNvPr>
          <p:cNvSpPr txBox="1">
            <a:spLocks/>
          </p:cNvSpPr>
          <p:nvPr/>
        </p:nvSpPr>
        <p:spPr>
          <a:xfrm>
            <a:off x="12879" y="951203"/>
            <a:ext cx="11514296" cy="79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altLang="pt-BR" sz="2800" b="1">
                <a:solidFill>
                  <a:srgbClr val="0070C0"/>
                </a:solidFill>
                <a:latin typeface="Montserrat" panose="00000500000000000000" pitchFamily="2" charset="0"/>
              </a:rPr>
              <a:t>São Vicente de Paulo–Início da Missão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4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197" y="1073647"/>
            <a:ext cx="8079347" cy="79803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altLang="pt-BR" sz="3100" b="1" dirty="0">
                <a:solidFill>
                  <a:srgbClr val="0070C0"/>
                </a:solidFill>
                <a:latin typeface="Montserrat" panose="00000500000000000000" pitchFamily="2" charset="0"/>
              </a:rPr>
              <a:t>São Vicente de Paulo–Início da Missão</a:t>
            </a:r>
            <a:endParaRPr lang="pt-BR" sz="36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958" y="2697495"/>
            <a:ext cx="8217910" cy="3408586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“Propus àquela boa gente que a caridade tinha animado e ali os tinha trazido, que se pusessem de acordo, cada uma em seu dia, a preparar-lhes as refeições, não somente àqueles doentes pobres, mas a todos os que aparecessem. E foi neste lugar onde primeiro se fundou a Caridade”.</a:t>
            </a:r>
            <a:endParaRPr lang="en-US" dirty="0">
              <a:latin typeface="Montserrat" panose="00000500000000000000" pitchFamily="2" charset="0"/>
            </a:endParaRPr>
          </a:p>
          <a:p>
            <a:pPr marL="0" indent="0">
              <a:buNone/>
              <a:defRPr/>
            </a:pPr>
            <a:br>
              <a:rPr lang="pt-BR" sz="2400" dirty="0">
                <a:latin typeface="Montserrat" panose="00000500000000000000" pitchFamily="50" charset="0"/>
              </a:rPr>
            </a:br>
            <a:endParaRPr lang="pt-BR" sz="2400" dirty="0">
              <a:latin typeface="Montserrat" panose="00000500000000000000" pitchFamily="50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916EBA4-BB73-F6FF-7F34-775A544185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437" y="2049782"/>
            <a:ext cx="3377520" cy="43044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443F29D-19DF-982F-45D3-577F3273C1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81787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82918"/>
            <a:ext cx="12192000" cy="493432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rgbClr val="404040"/>
                </a:solidFill>
                <a:latin typeface="Montserrat" panose="00000500000000000000" pitchFamily="2" charset="0"/>
              </a:rPr>
              <a:t>1619: Nomeado por </a:t>
            </a:r>
            <a:r>
              <a:rPr lang="pt-BR" dirty="0" err="1">
                <a:solidFill>
                  <a:srgbClr val="404040"/>
                </a:solidFill>
                <a:latin typeface="Montserrat" panose="00000500000000000000" pitchFamily="2" charset="0"/>
              </a:rPr>
              <a:t>Luis</a:t>
            </a:r>
            <a:r>
              <a:rPr lang="pt-BR" dirty="0">
                <a:solidFill>
                  <a:srgbClr val="404040"/>
                </a:solidFill>
                <a:latin typeface="Montserrat" panose="00000500000000000000" pitchFamily="2" charset="0"/>
              </a:rPr>
              <a:t> XII capelão-mor de todas as Galés</a:t>
            </a:r>
          </a:p>
          <a:p>
            <a:pPr marL="0" indent="0">
              <a:buNone/>
              <a:defRPr/>
            </a:pPr>
            <a:br>
              <a:rPr lang="pt-BR" sz="2400" dirty="0">
                <a:latin typeface="Montserrat" panose="00000500000000000000" pitchFamily="50" charset="0"/>
              </a:rPr>
            </a:br>
            <a:endParaRPr lang="pt-BR" sz="2400" dirty="0">
              <a:latin typeface="Montserrat" panose="00000500000000000000" pitchFamily="50" charset="0"/>
            </a:endParaRPr>
          </a:p>
        </p:txBody>
      </p:sp>
      <p:pic>
        <p:nvPicPr>
          <p:cNvPr id="5" name="Picture 6" descr="São Vicente de Paulo: o capelão das galeras | Cine-Fórum CCB">
            <a:extLst>
              <a:ext uri="{FF2B5EF4-FFF2-40B4-BE49-F238E27FC236}">
                <a16:creationId xmlns:a16="http://schemas.microsoft.com/office/drawing/2014/main" id="{8D079BCE-413D-36D6-FF72-DBD344A8B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811" y="2088072"/>
            <a:ext cx="5416378" cy="372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FEC3E09-7011-1B7B-A7EA-361012D5B1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8A9EC9D-6BF1-4BC1-9336-8BA42929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" y="951203"/>
            <a:ext cx="11514296" cy="79718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São Vicente de Paulo–Início da Missão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57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" y="951203"/>
            <a:ext cx="11514296" cy="79718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São Vicente de Paulo–Início da Missão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34" y="1703708"/>
            <a:ext cx="9131534" cy="4736849"/>
          </a:xfrm>
        </p:spPr>
        <p:txBody>
          <a:bodyPr>
            <a:no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“Os forçados com quem convivi não se ganham de outro modo; e quando aconteceu-me falar-lhes secamente, estraguei tudo; mas, ao contrário, quando os louvei por sua resignação, os lamentei pelos seus sofrimentos, quando lhes disse que eram felizes por passarem o purgatório neste mundo, quando beijei as suas correntes, me compadeci das suas dores e testemunhei aflição pelas suas desgraças, foi então que me escutaram, que deram glória a Deus e se puseram em estado de salvação</a:t>
            </a:r>
            <a:r>
              <a:rPr lang="pt-BR" sz="2600" dirty="0">
                <a:latin typeface="Montserrat" panose="00000500000000000000" pitchFamily="2" charset="0"/>
              </a:rPr>
              <a:t>”.</a:t>
            </a:r>
            <a:endParaRPr lang="en-US" sz="2600" dirty="0">
              <a:latin typeface="Montserrat" panose="00000500000000000000" pitchFamily="2" charset="0"/>
            </a:endParaRPr>
          </a:p>
        </p:txBody>
      </p:sp>
      <p:pic>
        <p:nvPicPr>
          <p:cNvPr id="4" name="Picture 6" descr="São Vicente de Paulo: o capelão das galeras | Cine-Fórum CCB">
            <a:extLst>
              <a:ext uri="{FF2B5EF4-FFF2-40B4-BE49-F238E27FC236}">
                <a16:creationId xmlns:a16="http://schemas.microsoft.com/office/drawing/2014/main" id="{BE5347CD-61C4-333B-E57A-0F3D424EC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316" y="3047955"/>
            <a:ext cx="2713563" cy="204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F7FC8C7-91EC-22FC-2351-3CB8BA9D4C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grpSp>
        <p:nvGrpSpPr>
          <p:cNvPr id="1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8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237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03" y="2708601"/>
            <a:ext cx="8203806" cy="27361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1624: </a:t>
            </a: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inicia com Antônio </a:t>
            </a:r>
            <a:r>
              <a:rPr lang="pt-BR" sz="2800" dirty="0" err="1">
                <a:solidFill>
                  <a:schemeClr val="tx1"/>
                </a:solidFill>
                <a:latin typeface="Montserrat" panose="00000500000000000000" pitchFamily="2" charset="0"/>
              </a:rPr>
              <a:t>Portail</a:t>
            </a: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 as missões.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28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17 de abril 1625: </a:t>
            </a: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assina o contrato de fundação da </a:t>
            </a:r>
            <a:r>
              <a:rPr lang="pt-B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Congregação da Missão</a:t>
            </a: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.</a:t>
            </a:r>
          </a:p>
        </p:txBody>
      </p:sp>
      <p:pic>
        <p:nvPicPr>
          <p:cNvPr id="5" name="Picture 2" descr="Congregação da Missão Província do Sul">
            <a:extLst>
              <a:ext uri="{FF2B5EF4-FFF2-40B4-BE49-F238E27FC236}">
                <a16:creationId xmlns:a16="http://schemas.microsoft.com/office/drawing/2014/main" id="{0F8C56B9-83D0-BC4E-3249-9FBBFDB0C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409" y="2699827"/>
            <a:ext cx="2979072" cy="370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63DAB6F-1B8A-B2EF-1AF2-D8C94EB592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B98185FA-81B3-4F83-8C3B-A0AE9B38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" y="951203"/>
            <a:ext cx="11514296" cy="79718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São Vicente de Paulo–Início da Missão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28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526569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66" y="1622738"/>
            <a:ext cx="10306397" cy="4803461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Nosso Senhor Jesus Cristo, que, como se sabe, fez do seu programa principal, ao vir ao mundo, assistir aos pobres e tomar cuidado deles. “Enviou-me a evangelizar os pobres”. </a:t>
            </a:r>
          </a:p>
          <a:p>
            <a:pPr marL="0" indent="0" algn="just">
              <a:buNone/>
              <a:defRPr/>
            </a:pPr>
            <a:endParaRPr lang="pt-BR" sz="1000" dirty="0">
              <a:latin typeface="Montserrat" panose="00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E, se perguntar a Nosso Senhor: ‘O que vieste Vós fazer à terra?’ – ‘Assistir aos pobres.’ – ‘Outra coisa?’ – ‘Assistir aos pobres’... </a:t>
            </a:r>
          </a:p>
          <a:p>
            <a:pPr marL="0" indent="0" algn="just">
              <a:buNone/>
              <a:defRPr/>
            </a:pPr>
            <a:endParaRPr lang="pt-BR" sz="1000" dirty="0">
              <a:latin typeface="Montserrat" panose="00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Assim sendo, não nos sentimos nós felizes por estarmos na missão com o mesmo fim que levou o Filho de Deus a fazer-se homem?</a:t>
            </a:r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14FB4AA-03FC-7D6D-EEF9-F26AD9C368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0AC2D617-345E-4D59-92D2-BA291298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" y="951203"/>
            <a:ext cx="11514296" cy="67153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São Vicente de Paulo–Início da Missão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79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2381438"/>
            <a:ext cx="9434988" cy="3994911"/>
          </a:xfrm>
        </p:spPr>
        <p:txBody>
          <a:bodyPr>
            <a:no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pt-BR" altLang="pt-BR" b="1" dirty="0">
                <a:solidFill>
                  <a:schemeClr val="tx1"/>
                </a:solidFill>
                <a:latin typeface="Montserrat" panose="00000500000000000000" pitchFamily="2" charset="0"/>
              </a:rPr>
              <a:t>29-nov-1633</a:t>
            </a:r>
            <a:r>
              <a:rPr lang="pt-BR" altLang="pt-BR" dirty="0">
                <a:solidFill>
                  <a:schemeClr val="tx1"/>
                </a:solidFill>
                <a:latin typeface="Montserrat" panose="00000500000000000000" pitchFamily="2" charset="0"/>
              </a:rPr>
              <a:t>: fundação da companhia das </a:t>
            </a:r>
            <a:r>
              <a:rPr lang="pt-BR" altLang="pt-BR" b="1" dirty="0">
                <a:solidFill>
                  <a:schemeClr val="tx1"/>
                </a:solidFill>
                <a:latin typeface="Montserrat" panose="00000500000000000000" pitchFamily="2" charset="0"/>
              </a:rPr>
              <a:t>Filhas da Caridade</a:t>
            </a:r>
            <a:r>
              <a:rPr lang="pt-BR" altLang="pt-BR" dirty="0">
                <a:solidFill>
                  <a:schemeClr val="tx1"/>
                </a:solidFill>
                <a:latin typeface="Montserrat" panose="00000500000000000000" pitchFamily="2" charset="0"/>
              </a:rPr>
              <a:t>, com </a:t>
            </a:r>
            <a:r>
              <a:rPr lang="pt-BR" altLang="pt-BR" u="sng" dirty="0">
                <a:solidFill>
                  <a:schemeClr val="tx1"/>
                </a:solidFill>
                <a:latin typeface="Montserrat" panose="00000500000000000000" pitchFamily="2" charset="0"/>
              </a:rPr>
              <a:t>Luísa de </a:t>
            </a:r>
            <a:r>
              <a:rPr lang="pt-BR" altLang="pt-BR" u="sng" dirty="0" err="1">
                <a:solidFill>
                  <a:schemeClr val="tx1"/>
                </a:solidFill>
                <a:latin typeface="Montserrat" panose="00000500000000000000" pitchFamily="2" charset="0"/>
              </a:rPr>
              <a:t>Marillac</a:t>
            </a:r>
            <a:r>
              <a:rPr lang="pt-BR" altLang="pt-BR" u="sng" dirty="0">
                <a:solidFill>
                  <a:schemeClr val="tx1"/>
                </a:solidFill>
                <a:latin typeface="Montserrat" panose="00000500000000000000" pitchFamily="2" charset="0"/>
              </a:rPr>
              <a:t>       </a:t>
            </a:r>
            <a:endParaRPr lang="pt-BR" altLang="pt-BR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tx1"/>
                </a:solidFill>
                <a:latin typeface="Montserrat" panose="00000500000000000000" pitchFamily="2" charset="0"/>
              </a:rPr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tx1"/>
                </a:solidFill>
                <a:latin typeface="Montserrat" panose="00000500000000000000" pitchFamily="2" charset="0"/>
              </a:rPr>
              <a:t>Margarida </a:t>
            </a:r>
            <a:r>
              <a:rPr lang="pt-BR" altLang="pt-BR" dirty="0" err="1">
                <a:solidFill>
                  <a:schemeClr val="tx1"/>
                </a:solidFill>
                <a:latin typeface="Montserrat" panose="00000500000000000000" pitchFamily="2" charset="0"/>
              </a:rPr>
              <a:t>Naseau</a:t>
            </a:r>
            <a:r>
              <a:rPr lang="pt-BR" altLang="pt-BR" dirty="0">
                <a:solidFill>
                  <a:schemeClr val="tx1"/>
                </a:solidFill>
                <a:latin typeface="Montserrat" panose="00000500000000000000" pitchFamily="2" charset="0"/>
              </a:rPr>
              <a:t>: aprendeu a ler sozinha e atrevera-se a ensinar outras pobres moças; pede  para auxiliar nas caridades, ao ouvir o sermão do Pe. Vicente.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6878B5-75CB-7B97-FCC6-677F49192B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0518" y="4262907"/>
            <a:ext cx="2355341" cy="194778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A00590F-FC4A-68E0-5A65-EBDD14B5B5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5633" y="952835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B0DB4D4-BB87-4F36-AA98-6A85DB31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" y="951203"/>
            <a:ext cx="11514296" cy="79718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São Vicente de Paulo–Início da Missão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0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 txBox="1">
            <a:spLocks/>
          </p:cNvSpPr>
          <p:nvPr/>
        </p:nvSpPr>
        <p:spPr>
          <a:xfrm>
            <a:off x="551037" y="2570141"/>
            <a:ext cx="6705494" cy="1717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4400" b="1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35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520398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4" y="2333957"/>
            <a:ext cx="11372045" cy="2023982"/>
          </a:xfrm>
        </p:spPr>
        <p:txBody>
          <a:bodyPr>
            <a:noAutofit/>
          </a:bodyPr>
          <a:lstStyle/>
          <a:p>
            <a:pPr marL="114300" indent="0" algn="just">
              <a:buFont typeface="Arial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“O espírito da Companhia consiste em dar-se a Deus para amar Nosso Senhor e servi-Lo na pessoa dos pobres, corporal e espiritualmente, nas suas casas ou noutros lugares, para instruir, todas as pessoas que a Divina Providência vos enviar”.</a:t>
            </a:r>
          </a:p>
          <a:p>
            <a:pPr marL="114300" indent="0" algn="just">
              <a:buFont typeface="Arial"/>
              <a:buNone/>
              <a:defRPr/>
            </a:pPr>
            <a:endParaRPr lang="en-US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6878B5-75CB-7B97-FCC6-677F49192B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9363" y="4277160"/>
            <a:ext cx="3197812" cy="217334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9D99186-DF7E-B065-8127-894F510527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9916" y="4228076"/>
            <a:ext cx="1444877" cy="216426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3665ACF-D887-0765-02F7-277A066F561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6AE83E6-8CBF-40A9-8989-12F84112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" y="951203"/>
            <a:ext cx="11514296" cy="79718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São Vicente de Paulo–Início da Missão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85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-1" y="6527268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9" y="1718421"/>
            <a:ext cx="9903853" cy="4830793"/>
          </a:xfrm>
        </p:spPr>
        <p:txBody>
          <a:bodyPr>
            <a:no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“Se há entre nós alguns que julgam que estão na Missão para evangelizar os pobres e não para cuidar deles, para remediar as suas necessidades espirituais e não as temporais, digo-lhes que temos que os assistir e fazer que os assistam de todas as maneiras, se queremos ouvir essas agradáveis palavras do Soberano Juiz: </a:t>
            </a:r>
            <a:r>
              <a:rPr lang="pt-BR" b="1" dirty="0">
                <a:latin typeface="Montserrat" panose="00000500000000000000" pitchFamily="2" charset="0"/>
              </a:rPr>
              <a:t>“Vinde, benditos de meu Pai”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Fazer isso é evangelizar de palavra e de obra; é o mais perfeito; e é o que Nosso Senhor  praticou e têm de praticar os que o representam na terra”.</a:t>
            </a:r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2C71408-23E1-2805-CF2C-9F00F71EEA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19763" y="2996014"/>
            <a:ext cx="2172236" cy="236159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6F25A16-2E95-51E9-BAEF-672BE7DF23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55DCAD3-AC9E-4D13-B246-8E642FF4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" y="951203"/>
            <a:ext cx="11514296" cy="79718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São Vicente de Paulo–Início da Missão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9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77398-D783-4258-AFB0-0717E01F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691" y="1115982"/>
            <a:ext cx="5315171" cy="74627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Vida de Ozanam</a:t>
            </a:r>
            <a:endParaRPr lang="pt-BR" sz="2800" b="1" dirty="0">
              <a:solidFill>
                <a:srgbClr val="0053A1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2150E39-2CCF-1210-6D09-778C880D82E9}"/>
              </a:ext>
            </a:extLst>
          </p:cNvPr>
          <p:cNvSpPr txBox="1"/>
          <p:nvPr/>
        </p:nvSpPr>
        <p:spPr>
          <a:xfrm>
            <a:off x="4208691" y="2532041"/>
            <a:ext cx="75697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Nasceu em Milão em  </a:t>
            </a:r>
            <a:r>
              <a:rPr lang="pt-BR" sz="2800" b="1" dirty="0">
                <a:latin typeface="Montserrat" panose="00000500000000000000" pitchFamily="2" charset="0"/>
              </a:rPr>
              <a:t>23 de abril de 1813</a:t>
            </a:r>
          </a:p>
          <a:p>
            <a:pPr>
              <a:defRPr/>
            </a:pPr>
            <a:endParaRPr lang="pt-BR" sz="2800" b="1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Faleceu em </a:t>
            </a:r>
            <a:r>
              <a:rPr lang="pt-BR" sz="2800" b="1" dirty="0">
                <a:latin typeface="Montserrat" panose="00000500000000000000" pitchFamily="2" charset="0"/>
              </a:rPr>
              <a:t>08 de setembro de 1853</a:t>
            </a:r>
            <a:endParaRPr 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Beatificado em </a:t>
            </a:r>
            <a:r>
              <a:rPr lang="pt-BR" sz="2800" b="1" dirty="0">
                <a:latin typeface="Montserrat" panose="00000500000000000000" pitchFamily="2" charset="0"/>
              </a:rPr>
              <a:t>22-ago-1997</a:t>
            </a:r>
            <a:r>
              <a:rPr lang="pt-BR" sz="2800" dirty="0">
                <a:latin typeface="Montserrat" panose="00000500000000000000" pitchFamily="2" charset="0"/>
              </a:rPr>
              <a:t>, pelo papa João Paulo II, durante  a 12ª JMJ.</a:t>
            </a:r>
            <a:endParaRPr lang="en-US" sz="2800" dirty="0">
              <a:latin typeface="Montserrat" panose="00000500000000000000" pitchFamily="2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2EA1C54-E34A-19F6-24B3-173512F6B7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C7256066-E838-8000-3AFA-FA9FB6F485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748" y="895547"/>
            <a:ext cx="3789520" cy="5648244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A255A13A-D12E-4A65-E47F-2B729DDD27B4}"/>
              </a:ext>
            </a:extLst>
          </p:cNvPr>
          <p:cNvGrpSpPr/>
          <p:nvPr/>
        </p:nvGrpSpPr>
        <p:grpSpPr>
          <a:xfrm>
            <a:off x="-1" y="6527268"/>
            <a:ext cx="12192000" cy="249336"/>
            <a:chOff x="0" y="6356350"/>
            <a:chExt cx="12192000" cy="32777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7E5449CA-468F-50E1-6EB1-DE1CABC994B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467CD92F-BAFB-99FB-D75A-FC50F6DF6CB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A53070CF-1D85-93E2-0CC2-25034494FB5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06FFB628-54FE-E06F-54E7-8D7B0BB1F6B8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0948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92150E39-2CCF-1210-6D09-778C880D82E9}"/>
              </a:ext>
            </a:extLst>
          </p:cNvPr>
          <p:cNvSpPr txBox="1"/>
          <p:nvPr/>
        </p:nvSpPr>
        <p:spPr>
          <a:xfrm>
            <a:off x="543339" y="2218406"/>
            <a:ext cx="83621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Montserrat" panose="00000500000000000000" pitchFamily="2" charset="0"/>
              </a:rPr>
              <a:t>Era de família católica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Montserrat" panose="00000500000000000000" pitchFamily="2" charset="0"/>
              </a:rPr>
              <a:t>Seu pai era médico e atendia pessoas pobres sem cobrar nada.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Montserrat" panose="00000500000000000000" pitchFamily="2" charset="0"/>
              </a:rPr>
              <a:t>Por volta dos 16 anos se depara com o pensamento iluminista e lhe surgem pela primeira vez duvidas sobre a verdade da fé.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Montserrat" panose="00000500000000000000" pitchFamily="2" charset="0"/>
              </a:rPr>
              <a:t>Desde então dedica a sua vida para provar a Verdade.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2EA1C54-E34A-19F6-24B3-173512F6B7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3" name="Google Shape;589;p56" descr="004 Familia Vicentina  Frederico Ozanam">
            <a:extLst>
              <a:ext uri="{FF2B5EF4-FFF2-40B4-BE49-F238E27FC236}">
                <a16:creationId xmlns:a16="http://schemas.microsoft.com/office/drawing/2014/main" id="{990EF5BD-7AA3-59C3-8100-0F7B530CC8B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90" b="2"/>
          <a:stretch>
            <a:fillRect/>
          </a:stretch>
        </p:blipFill>
        <p:spPr bwMode="auto">
          <a:xfrm>
            <a:off x="9003215" y="2511870"/>
            <a:ext cx="2449512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8176ED89-3697-9BE9-CFCA-47ADF8F22E40}"/>
              </a:ext>
            </a:extLst>
          </p:cNvPr>
          <p:cNvGrpSpPr/>
          <p:nvPr/>
        </p:nvGrpSpPr>
        <p:grpSpPr>
          <a:xfrm>
            <a:off x="-2" y="6510341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901BA204-BB86-13BB-5375-A9CB4D3977BA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BA48D884-CABE-2AE8-695C-781EEC22D332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B555C7F0-F15E-F6D9-1DEB-10B4973B5941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CCBFC597-211E-1533-B520-02D0631A7FB3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EC568DF9-2299-4E70-AD79-70C0F537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691" y="1115982"/>
            <a:ext cx="5315171" cy="74627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Vida de Ozanam</a:t>
            </a:r>
            <a:endParaRPr lang="pt-BR" sz="2800" b="1" dirty="0">
              <a:solidFill>
                <a:srgbClr val="0053A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348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07" y="1859770"/>
            <a:ext cx="10084158" cy="4246984"/>
          </a:xfrm>
        </p:spPr>
        <p:txBody>
          <a:bodyPr>
            <a:noAutofit/>
          </a:bodyPr>
          <a:lstStyle/>
          <a:p>
            <a:pPr marL="114300" indent="0" algn="just">
              <a:buFont typeface="Arial" panose="020B0604020202020204" pitchFamily="34" charset="0"/>
              <a:buNone/>
              <a:defRPr/>
            </a:pPr>
            <a:r>
              <a:rPr lang="pt-BR" b="1" dirty="0">
                <a:latin typeface="Montserrat" panose="00000500000000000000" pitchFamily="2" charset="0"/>
              </a:rPr>
              <a:t>1831</a:t>
            </a:r>
            <a:r>
              <a:rPr lang="pt-BR" dirty="0">
                <a:latin typeface="Montserrat" panose="00000500000000000000" pitchFamily="2" charset="0"/>
              </a:rPr>
              <a:t> – muda-se de Lyon para Paris, onde inicia os estudos de direito. </a:t>
            </a:r>
          </a:p>
          <a:p>
            <a:pPr marL="114300" indent="0" algn="just">
              <a:buFont typeface="Arial" panose="020B0604020202020204" pitchFamily="34" charset="0"/>
              <a:buNone/>
              <a:defRPr/>
            </a:pPr>
            <a:endParaRPr lang="pt-BR" dirty="0">
              <a:latin typeface="Montserrat" panose="00000500000000000000" pitchFamily="2" charset="0"/>
            </a:endParaRPr>
          </a:p>
          <a:p>
            <a:pPr marL="114300" indent="0" algn="just">
              <a:buFont typeface="Arial" panose="020B0604020202020204" pitchFamily="34" charset="0"/>
              <a:buNone/>
              <a:defRPr/>
            </a:pPr>
            <a:r>
              <a:rPr lang="pt-BR" b="1" dirty="0">
                <a:latin typeface="Montserrat" panose="00000500000000000000" pitchFamily="2" charset="0"/>
              </a:rPr>
              <a:t>01/12/1832 – início das conferências de história.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Os </a:t>
            </a:r>
            <a:r>
              <a:rPr lang="pt-BR" dirty="0" err="1">
                <a:solidFill>
                  <a:schemeClr val="tx1"/>
                </a:solidFill>
                <a:latin typeface="Montserrat" panose="00000500000000000000" pitchFamily="2" charset="0"/>
              </a:rPr>
              <a:t>Sansimonianos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 (alguns colegas estudantes), em resposta a sua firme defesa do evangelho, continuamente caçoavam dele e seus companheiros, dizendo “mostra-nos suas obras”.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6F25A16-2E95-51E9-BAEF-672BE7DF23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B0F5A682-4285-44A5-8FDD-AD8A6A4E9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152" y="1004520"/>
            <a:ext cx="5315171" cy="74627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Vida de Ozanam</a:t>
            </a:r>
            <a:endParaRPr lang="pt-BR" sz="2800" b="1" dirty="0">
              <a:solidFill>
                <a:srgbClr val="0053A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77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6158"/>
            <a:ext cx="12192000" cy="81185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Fundação da SSVP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339" y="3140490"/>
            <a:ext cx="8587409" cy="2279650"/>
          </a:xfrm>
        </p:spPr>
        <p:txBody>
          <a:bodyPr>
            <a:noAutofit/>
          </a:bodyPr>
          <a:lstStyle/>
          <a:p>
            <a:pPr marL="114300" indent="0" algn="just">
              <a:buFont typeface="Arial" panose="020B0604020202020204" pitchFamily="34" charset="0"/>
              <a:buNone/>
              <a:defRPr/>
            </a:pPr>
            <a:r>
              <a:rPr lang="pt-B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23 de abril de1833</a:t>
            </a: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: Nesta 1ª reunião se decidiu que seu trabalho consistiria em servir a Deus na pessoa dos Pobres, aos quais iriam visitar em suas próprias casas e assistir-lhes com todos os meios a seu alcance.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6F25A16-2E95-51E9-BAEF-672BE7DF23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07089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87" y="2451242"/>
            <a:ext cx="11522226" cy="3520527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50" charset="0"/>
              </a:rPr>
              <a:t>O Sr. </a:t>
            </a:r>
            <a:r>
              <a:rPr lang="pt-BR" dirty="0" err="1">
                <a:latin typeface="Montserrat" panose="00000500000000000000" pitchFamily="50" charset="0"/>
              </a:rPr>
              <a:t>Bailly</a:t>
            </a:r>
            <a:r>
              <a:rPr lang="pt-BR" dirty="0">
                <a:latin typeface="Montserrat" panose="00000500000000000000" pitchFamily="50" charset="0"/>
              </a:rPr>
              <a:t> sugeriu a seus jovens amigos que deviam tratar de remediar este lamentável estado de coisas, pondo ao serviço dos Pobres sua própria educação, sua inteligência, seus estudos da lei e da ciência e seu conhecimento geral da vida; que em lugar de levar-lhes somente uma pequena ajuda material, deviam esforçar-se em ganhar sua confiança, em conhecer em profundidade sua situação, ver qual seria a melhor maneira de ajudar-lhes a ajudar a si mesmos</a:t>
            </a:r>
            <a:r>
              <a:rPr lang="pt-BR" sz="1800" dirty="0">
                <a:latin typeface="Montserrat" panose="00000500000000000000" pitchFamily="50" charset="0"/>
              </a:rPr>
              <a:t>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6F25A16-2E95-51E9-BAEF-672BE7DF23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6158"/>
            <a:ext cx="12192000" cy="81185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Fundação da SSVP</a:t>
            </a:r>
          </a:p>
        </p:txBody>
      </p:sp>
    </p:spTree>
    <p:extLst>
      <p:ext uri="{BB962C8B-B14F-4D97-AF65-F5344CB8AC3E}">
        <p14:creationId xmlns:p14="http://schemas.microsoft.com/office/powerpoint/2010/main" val="4093321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72" y="2818891"/>
            <a:ext cx="6033829" cy="2662276"/>
          </a:xfrm>
        </p:spPr>
        <p:txBody>
          <a:bodyPr>
            <a:noAutofit/>
          </a:bodyPr>
          <a:lstStyle/>
          <a:p>
            <a:pPr marL="114300" indent="0" algn="just">
              <a:buNone/>
              <a:defRPr/>
            </a:pPr>
            <a:r>
              <a:rPr lang="pt-BR" sz="2800" b="1" dirty="0" err="1">
                <a:latin typeface="Montserrat" panose="00000500000000000000" pitchFamily="50" charset="0"/>
              </a:rPr>
              <a:t>Rosalie</a:t>
            </a:r>
            <a:r>
              <a:rPr lang="pt-BR" sz="2800" b="1" dirty="0">
                <a:latin typeface="Montserrat" panose="00000500000000000000" pitchFamily="50" charset="0"/>
              </a:rPr>
              <a:t> Rendu</a:t>
            </a:r>
            <a:r>
              <a:rPr lang="pt-BR" sz="2800" dirty="0">
                <a:latin typeface="Montserrat" panose="00000500000000000000" pitchFamily="50" charset="0"/>
              </a:rPr>
              <a:t>, Filha da Caridade, lhes aconselhou sobre a forma de tratar os Pobres e lhes deu uma lista de famílias necessitadas às quais visitar.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6F25A16-2E95-51E9-BAEF-672BE7DF23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C1409DD-5950-D481-4A46-334A02AE52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583" y="1840196"/>
            <a:ext cx="2813700" cy="4325689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8E62FE9C-59F0-4BE4-93E3-786F8197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6158"/>
            <a:ext cx="12192000" cy="81185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Fundação da SSVP</a:t>
            </a:r>
          </a:p>
        </p:txBody>
      </p:sp>
    </p:spTree>
    <p:extLst>
      <p:ext uri="{BB962C8B-B14F-4D97-AF65-F5344CB8AC3E}">
        <p14:creationId xmlns:p14="http://schemas.microsoft.com/office/powerpoint/2010/main" val="2908286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511973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818" y="2641395"/>
            <a:ext cx="8579050" cy="3720088"/>
          </a:xfrm>
        </p:spPr>
        <p:txBody>
          <a:bodyPr>
            <a:noAutofit/>
          </a:bodyPr>
          <a:lstStyle/>
          <a:p>
            <a:pPr marL="114300" indent="0" algn="just">
              <a:buFont typeface="Arial" panose="020B0604020202020204" pitchFamily="34" charset="0"/>
              <a:buNone/>
              <a:defRPr/>
            </a:pPr>
            <a:r>
              <a:rPr lang="pt-BR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“A questão que divide os homens hoje em dia não é uma questão de formas políticas, é uma questão social, é saber quem ganhará, se o espírito do egoísmo ou o espírito do sacrifício; se a sociedade será só uma grande exploração em proveito dos mais fortes </a:t>
            </a:r>
            <a:r>
              <a:rPr lang="pt-BR" sz="2400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ou uma consagração de cada um ao bem de todos e, sobretudo, à proteção dos mais fracos. </a:t>
            </a:r>
            <a:endParaRPr lang="pt-BR" sz="2400" dirty="0">
              <a:latin typeface="Montserrat" panose="00000500000000000000" pitchFamily="50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6F25A16-2E95-51E9-BAEF-672BE7DF23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5" name="Picture 2" descr="Beato Antônio Frederico Ozanam - SSVP CMBH-Sociedade de São Vicente de Paulo">
            <a:extLst>
              <a:ext uri="{FF2B5EF4-FFF2-40B4-BE49-F238E27FC236}">
                <a16:creationId xmlns:a16="http://schemas.microsoft.com/office/drawing/2014/main" id="{3920A4D1-4334-CCD9-7268-95B2CF1EA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5" r="25864"/>
          <a:stretch>
            <a:fillRect/>
          </a:stretch>
        </p:blipFill>
        <p:spPr bwMode="auto">
          <a:xfrm>
            <a:off x="39860" y="1331364"/>
            <a:ext cx="32385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1DF72A2-CF6A-438E-B359-987B80A63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6158"/>
            <a:ext cx="12192000" cy="81185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Fundação da SSVP</a:t>
            </a:r>
          </a:p>
        </p:txBody>
      </p:sp>
    </p:spTree>
    <p:extLst>
      <p:ext uri="{BB962C8B-B14F-4D97-AF65-F5344CB8AC3E}">
        <p14:creationId xmlns:p14="http://schemas.microsoft.com/office/powerpoint/2010/main" val="652291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8220" y="2641395"/>
            <a:ext cx="8719647" cy="3265402"/>
          </a:xfrm>
        </p:spPr>
        <p:txBody>
          <a:bodyPr>
            <a:noAutofit/>
          </a:bodyPr>
          <a:lstStyle/>
          <a:p>
            <a:pPr marL="114300" indent="0" algn="just">
              <a:buFont typeface="Arial" panose="020B0604020202020204" pitchFamily="34" charset="0"/>
              <a:buNone/>
              <a:defRPr/>
            </a:pPr>
            <a:r>
              <a:rPr lang="pt-BR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Há muitos homens que possuem demasiado e ainda querem mais, há muitos outros mais que não têm o bastante, que não têm nada e que querem tomá-lo se não lhes dão. Entre ambas classes de homens se prepara uma luta e esta luta ameaça ser terrível, por um lado o poder do ouro, por outro o poder do desespero.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2D54D64-0AA7-9093-D5F4-9D7753C808F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Montserrat" panose="00000500000000000000" pitchFamily="50" charset="0"/>
              </a:rPr>
              <a:t>FORMAÇÃO BÁSICA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6F25A16-2E95-51E9-BAEF-672BE7DF23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5" name="Picture 2" descr="Beato Antônio Frederico Ozanam - SSVP CMBH-Sociedade de São Vicente de Paulo">
            <a:extLst>
              <a:ext uri="{FF2B5EF4-FFF2-40B4-BE49-F238E27FC236}">
                <a16:creationId xmlns:a16="http://schemas.microsoft.com/office/drawing/2014/main" id="{3920A4D1-4334-CCD9-7268-95B2CF1EA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5" r="25864"/>
          <a:stretch>
            <a:fillRect/>
          </a:stretch>
        </p:blipFill>
        <p:spPr bwMode="auto">
          <a:xfrm>
            <a:off x="39860" y="1331364"/>
            <a:ext cx="32385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3C6F2C71-EFF9-4ACF-9638-C69B1F1C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6158"/>
            <a:ext cx="12192000" cy="81185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Fundação da SSVP</a:t>
            </a:r>
          </a:p>
        </p:txBody>
      </p:sp>
    </p:spTree>
    <p:extLst>
      <p:ext uri="{BB962C8B-B14F-4D97-AF65-F5344CB8AC3E}">
        <p14:creationId xmlns:p14="http://schemas.microsoft.com/office/powerpoint/2010/main" val="87168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338" y="903721"/>
            <a:ext cx="4775324" cy="71997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Orações Iniciais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ADB2F-3D3B-A847-039F-A6EE19A677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r="2686" b="-2"/>
          <a:stretch>
            <a:fillRect/>
          </a:stretch>
        </p:blipFill>
        <p:spPr bwMode="auto">
          <a:xfrm>
            <a:off x="3708338" y="1652337"/>
            <a:ext cx="4775324" cy="466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8BB93D7-7E16-22C6-C0CF-97B6B275C0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17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4409" y="2711168"/>
            <a:ext cx="8454189" cy="3265402"/>
          </a:xfrm>
        </p:spPr>
        <p:txBody>
          <a:bodyPr>
            <a:noAutofit/>
          </a:bodyPr>
          <a:lstStyle/>
          <a:p>
            <a:pPr marL="114300" indent="0" algn="just">
              <a:buFont typeface="Arial" panose="020B0604020202020204" pitchFamily="34" charset="0"/>
              <a:buNone/>
              <a:defRPr/>
            </a:pPr>
            <a:r>
              <a:rPr lang="pt-BR" dirty="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Entre esses bandos inimigos nós deveríamos nos precipitar, se não para impedir, ao menos para amortecer o golpe. Nossa idade de jovens, nossa condição social média nos torna mais fácil esse papel de mediadores, o qual nosso título de cristãos nos faz obrigatório” (Ozanam, 1836)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6F25A16-2E95-51E9-BAEF-672BE7DF23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5" name="Picture 2" descr="Beato Antônio Frederico Ozanam - SSVP CMBH-Sociedade de São Vicente de Paulo">
            <a:extLst>
              <a:ext uri="{FF2B5EF4-FFF2-40B4-BE49-F238E27FC236}">
                <a16:creationId xmlns:a16="http://schemas.microsoft.com/office/drawing/2014/main" id="{3920A4D1-4334-CCD9-7268-95B2CF1EA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5" r="25864"/>
          <a:stretch>
            <a:fillRect/>
          </a:stretch>
        </p:blipFill>
        <p:spPr bwMode="auto">
          <a:xfrm>
            <a:off x="39860" y="1331364"/>
            <a:ext cx="32385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6158"/>
            <a:ext cx="12192000" cy="81185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dirty="0">
                <a:solidFill>
                  <a:srgbClr val="0070C0"/>
                </a:solidFill>
                <a:latin typeface="Garamond" panose="02020404030301010803" pitchFamily="18" charset="0"/>
              </a:rPr>
              <a:t>Fundação da SSVP</a:t>
            </a:r>
          </a:p>
        </p:txBody>
      </p:sp>
    </p:spTree>
    <p:extLst>
      <p:ext uri="{BB962C8B-B14F-4D97-AF65-F5344CB8AC3E}">
        <p14:creationId xmlns:p14="http://schemas.microsoft.com/office/powerpoint/2010/main" val="921284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17" y="2143952"/>
            <a:ext cx="10417935" cy="405290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pt-BR" altLang="pt-BR" dirty="0">
                <a:latin typeface="Montserrat" panose="00000500000000000000" pitchFamily="50" charset="0"/>
              </a:rPr>
              <a:t>A  vocação e a missão dos vicentinos é seguir Jesus Cristo, servindo aqueles  que precisam, dando testemunho do amor que liberta, que cura e que dá a vida. 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pt-BR" altLang="pt-BR" dirty="0">
                <a:latin typeface="Montserrat" panose="00000500000000000000" pitchFamily="50" charset="0"/>
              </a:rPr>
              <a:t>Os vicentinos devem servir com alegria, pois tudo o que fizer deve ser feito com amor, como o próprio Cristo fez por nós.  </a:t>
            </a:r>
          </a:p>
          <a:p>
            <a:pPr algn="just">
              <a:spcBef>
                <a:spcPts val="0"/>
              </a:spcBef>
              <a:defRPr/>
            </a:pPr>
            <a:endParaRPr lang="pt-BR" altLang="pt-BR" sz="400" dirty="0">
              <a:latin typeface="Montserrat" panose="00000500000000000000" pitchFamily="50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pt-BR" altLang="pt-BR" dirty="0">
                <a:latin typeface="Montserrat" panose="00000500000000000000" pitchFamily="50" charset="0"/>
              </a:rPr>
              <a:t>É na Conferência que está toda a essência do trabalho vicentino, toda a essência do amor de Deus aos excluídos.”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6F25A16-2E95-51E9-BAEF-672BE7DF23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9" y="1064379"/>
            <a:ext cx="10006474" cy="49006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Conclusão</a:t>
            </a:r>
            <a:endParaRPr lang="pt-BR" sz="2800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26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Retângulo 1"/>
          <p:cNvSpPr/>
          <p:nvPr/>
        </p:nvSpPr>
        <p:spPr>
          <a:xfrm>
            <a:off x="0" y="4625542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Louvado Seja Nosso Senhor Jesus Cristo! </a:t>
            </a:r>
          </a:p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ecafo@ssvpbrasil.org.br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67" y="1065324"/>
            <a:ext cx="5352866" cy="273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0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rgbClr val="0053A1"/>
                </a:solidFill>
                <a:latin typeface="Garamond" panose="02020404030301010803" pitchFamily="18" charset="0"/>
              </a:rPr>
              <a:t>Tópicos da formação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 txBox="1">
            <a:spLocks/>
          </p:cNvSpPr>
          <p:nvPr/>
        </p:nvSpPr>
        <p:spPr>
          <a:xfrm>
            <a:off x="331570" y="428747"/>
            <a:ext cx="742324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Tópicos da formação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 txBox="1">
            <a:spLocks/>
          </p:cNvSpPr>
          <p:nvPr/>
        </p:nvSpPr>
        <p:spPr>
          <a:xfrm>
            <a:off x="574430" y="2468471"/>
            <a:ext cx="7180383" cy="2782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2800" b="1" dirty="0">
                <a:solidFill>
                  <a:schemeClr val="bg1"/>
                </a:solidFill>
                <a:highlight>
                  <a:srgbClr val="0070C0"/>
                </a:highlight>
                <a:latin typeface="Montserrat" panose="00000500000000000000" pitchFamily="2" charset="0"/>
              </a:rPr>
              <a:t>I - Vida de São Vicente de Paulo</a:t>
            </a:r>
          </a:p>
          <a:p>
            <a:pPr algn="l">
              <a:defRPr/>
            </a:pPr>
            <a:endParaRPr lang="pt-B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l">
              <a:defRPr/>
            </a:pPr>
            <a:r>
              <a:rPr lang="pt-BR" sz="2800" dirty="0">
                <a:solidFill>
                  <a:schemeClr val="bg1"/>
                </a:solidFill>
                <a:latin typeface="Montserrat" panose="00000500000000000000" pitchFamily="2" charset="0"/>
              </a:rPr>
              <a:t>II - Vida de Antônio Frederico </a:t>
            </a:r>
            <a:r>
              <a:rPr lang="pt-BR" sz="2800" dirty="0" err="1">
                <a:solidFill>
                  <a:schemeClr val="bg1"/>
                </a:solidFill>
                <a:latin typeface="Montserrat" panose="00000500000000000000" pitchFamily="2" charset="0"/>
              </a:rPr>
              <a:t>Ozanam</a:t>
            </a:r>
            <a:endParaRPr lang="pt-B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l">
              <a:defRPr/>
            </a:pPr>
            <a:endParaRPr lang="pt-B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9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77398-D783-4258-AFB0-0717E01F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11" y="2177592"/>
            <a:ext cx="7812617" cy="997059"/>
          </a:xfrm>
        </p:spPr>
        <p:txBody>
          <a:bodyPr>
            <a:normAutofit fontScale="90000"/>
          </a:bodyPr>
          <a:lstStyle/>
          <a:p>
            <a:r>
              <a:rPr lang="pt-BR" sz="3100" b="1" dirty="0">
                <a:solidFill>
                  <a:srgbClr val="0070C0"/>
                </a:solidFill>
                <a:latin typeface="Montserrat" panose="00000500000000000000" pitchFamily="2" charset="0"/>
              </a:rPr>
              <a:t>Vida de São Vicente de Paulo</a:t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50" charset="0"/>
              </a:rPr>
            </a:br>
            <a:br>
              <a:rPr lang="pt-BR" sz="4400" dirty="0">
                <a:latin typeface="Montserrat" panose="00000500000000000000" pitchFamily="50" charset="0"/>
              </a:rPr>
            </a:br>
            <a:r>
              <a:rPr lang="pt-BR" sz="3100" b="1" dirty="0">
                <a:solidFill>
                  <a:srgbClr val="0070C0"/>
                </a:solidFill>
                <a:latin typeface="Montserrat" panose="00000500000000000000" pitchFamily="2" charset="0"/>
              </a:rPr>
              <a:t>O Princípio</a:t>
            </a:r>
            <a:br>
              <a:rPr lang="pt-BR" sz="2800" dirty="0">
                <a:solidFill>
                  <a:srgbClr val="0070C0"/>
                </a:solidFill>
                <a:latin typeface="+mj-lt"/>
              </a:rPr>
            </a:br>
            <a:b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</a:br>
            <a:endParaRPr lang="pt-BR" b="1" dirty="0">
              <a:solidFill>
                <a:srgbClr val="0053A1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2150E39-2CCF-1210-6D09-778C880D82E9}"/>
              </a:ext>
            </a:extLst>
          </p:cNvPr>
          <p:cNvSpPr txBox="1"/>
          <p:nvPr/>
        </p:nvSpPr>
        <p:spPr>
          <a:xfrm>
            <a:off x="4051948" y="3002469"/>
            <a:ext cx="736017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Antes de começarmos a refletir sobre o SIM dos santos que inspiram a nossa caminhada vicentina, vamos lembrar e compartilhar o momento em que demos o nosso sim à esta vocação.</a:t>
            </a:r>
            <a:endParaRPr lang="en-US" sz="28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1DAA566-CE81-7809-8D04-932DDEFD40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pic>
        <p:nvPicPr>
          <p:cNvPr id="13" name="Picture 2" descr="São Vicente de Paulo « Paróquia Porciúncula de Sant&amp;#39;ana">
            <a:extLst>
              <a:ext uri="{FF2B5EF4-FFF2-40B4-BE49-F238E27FC236}">
                <a16:creationId xmlns:a16="http://schemas.microsoft.com/office/drawing/2014/main" id="{51D550A3-4758-7CD1-4030-6D637B32E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1" y="1645920"/>
            <a:ext cx="2620557" cy="36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836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982" y="1026860"/>
            <a:ext cx="6976753" cy="543303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Vida de São Vicente de Paulo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007" y="2908621"/>
            <a:ext cx="7214957" cy="2592009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Montserrat" panose="00000500000000000000" pitchFamily="2" charset="0"/>
              </a:rPr>
              <a:t>São Vicente de Paulo – pai dos pobres</a:t>
            </a:r>
          </a:p>
          <a:p>
            <a:pPr marL="0" indent="0">
              <a:buNone/>
            </a:pPr>
            <a:endParaRPr lang="pt-BR" sz="2800" dirty="0">
              <a:latin typeface="Montserrat" panose="00000500000000000000" pitchFamily="2" charset="0"/>
            </a:endParaRPr>
          </a:p>
          <a:p>
            <a:r>
              <a:rPr lang="pt-BR" sz="2800" dirty="0">
                <a:latin typeface="Montserrat" panose="00000500000000000000" pitchFamily="2" charset="0"/>
              </a:rPr>
              <a:t>O Santo Patrono da SSVP e de todas as obras de Caridade</a:t>
            </a:r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7" name="Picture 2" descr="São Vicente de Paulo « Paróquia Porciúncula de Sant&amp;#39;ana">
            <a:extLst>
              <a:ext uri="{FF2B5EF4-FFF2-40B4-BE49-F238E27FC236}">
                <a16:creationId xmlns:a16="http://schemas.microsoft.com/office/drawing/2014/main" id="{51D550A3-4758-7CD1-4030-6D637B32E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1" y="1362886"/>
            <a:ext cx="2973999" cy="417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24D41A8-35F4-7CA4-30A4-9ECC94C0E4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4517" y="1014040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06635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80" y="2475034"/>
            <a:ext cx="9249583" cy="390036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“Depressa compreenderá que a caridade pesa muito mais que a panela de sopa e o cesto do pão, mas conserva a tua doçura e o teu sorriso.</a:t>
            </a:r>
          </a:p>
          <a:p>
            <a:pPr>
              <a:defRPr/>
            </a:pPr>
            <a:endParaRPr lang="pt-BR" sz="700" dirty="0">
              <a:latin typeface="Montserrat" panose="00000500000000000000" pitchFamily="2" charset="0"/>
            </a:endParaRPr>
          </a:p>
          <a:p>
            <a:pPr marL="0" indent="0"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Nem tudo consiste em levar a sopa ou o pão; isso podem fazê-lo os ricos. Tu és pobre servos dos Pobres, os servos da caridade sempre sorridente e bem humorada”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4212DF-98DA-47D3-153A-3A16EFB7B7FB}"/>
              </a:ext>
            </a:extLst>
          </p:cNvPr>
          <p:cNvSpPr txBox="1"/>
          <p:nvPr/>
        </p:nvSpPr>
        <p:spPr>
          <a:xfrm>
            <a:off x="0" y="1858815"/>
            <a:ext cx="8293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Montserrat" panose="00000500000000000000" pitchFamily="2" charset="0"/>
              </a:rPr>
              <a:t>São Vicente de Paulo – pai dos pobres</a:t>
            </a:r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6" name="Picture 2" descr="C:\Users\batistla\Desktop\Personal Data\Outros\SVP 3.jpg">
            <a:extLst>
              <a:ext uri="{FF2B5EF4-FFF2-40B4-BE49-F238E27FC236}">
                <a16:creationId xmlns:a16="http://schemas.microsoft.com/office/drawing/2014/main" id="{55430123-7F0D-3698-6934-18C03827A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9" b="122"/>
          <a:stretch>
            <a:fillRect/>
          </a:stretch>
        </p:blipFill>
        <p:spPr bwMode="auto">
          <a:xfrm>
            <a:off x="9491730" y="2761434"/>
            <a:ext cx="2700270" cy="32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A26CCBC-43D7-0C85-D114-90A322C5FD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30132" y="970024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94" y="1090516"/>
            <a:ext cx="6976753" cy="543303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Vida de São Vicente de Paulo</a:t>
            </a:r>
          </a:p>
        </p:txBody>
      </p:sp>
      <p:grpSp>
        <p:nvGrpSpPr>
          <p:cNvPr id="8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65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819" y="2732993"/>
            <a:ext cx="6241774" cy="253821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“OS POBRES são os teus senhores, senhores terrivelmente susceptíveis e exigentes, de maneira que quanto mais feios e sujos sejam, quanto mais injustos e grosseiros te pareçam, mais amor lhes deverá dar”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4212DF-98DA-47D3-153A-3A16EFB7B7FB}"/>
              </a:ext>
            </a:extLst>
          </p:cNvPr>
          <p:cNvSpPr txBox="1"/>
          <p:nvPr/>
        </p:nvSpPr>
        <p:spPr>
          <a:xfrm>
            <a:off x="837127" y="1669373"/>
            <a:ext cx="8959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Montserrat" panose="00000500000000000000" pitchFamily="50" charset="0"/>
              </a:rPr>
              <a:t>São Vicente de Paulo – pai dos pobres</a:t>
            </a:r>
            <a:endParaRPr lang="pt-BR" dirty="0">
              <a:latin typeface="Montserrat" panose="00000500000000000000" pitchFamily="50" charset="0"/>
            </a:endParaRPr>
          </a:p>
        </p:txBody>
      </p:sp>
      <p:pic>
        <p:nvPicPr>
          <p:cNvPr id="6" name="Picture 2" descr="C:\Users\batistla\Desktop\Personal Data\Outros\SVP 3.jpg">
            <a:extLst>
              <a:ext uri="{FF2B5EF4-FFF2-40B4-BE49-F238E27FC236}">
                <a16:creationId xmlns:a16="http://schemas.microsoft.com/office/drawing/2014/main" id="{55430123-7F0D-3698-6934-18C03827A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9" b="122"/>
          <a:stretch>
            <a:fillRect/>
          </a:stretch>
        </p:blipFill>
        <p:spPr bwMode="auto">
          <a:xfrm>
            <a:off x="8092960" y="2727960"/>
            <a:ext cx="2839143" cy="314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1335B0C-8A48-9B09-88EB-365CE3E94A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09" y="1057614"/>
            <a:ext cx="6976753" cy="543303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Vida de São Vicente de Paulo</a:t>
            </a:r>
          </a:p>
        </p:txBody>
      </p:sp>
    </p:spTree>
    <p:extLst>
      <p:ext uri="{BB962C8B-B14F-4D97-AF65-F5344CB8AC3E}">
        <p14:creationId xmlns:p14="http://schemas.microsoft.com/office/powerpoint/2010/main" val="3911912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9904"/>
            <a:ext cx="10354614" cy="85201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São Vicente de Paulo – pai dos pobres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B4899-06D5-6D70-7420-A8C530A1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619" y="2218276"/>
            <a:ext cx="6306768" cy="3900362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- Nasceu em 1581 em </a:t>
            </a:r>
            <a:r>
              <a:rPr lang="pt-BR" dirty="0" err="1">
                <a:solidFill>
                  <a:schemeClr val="tx1"/>
                </a:solidFill>
                <a:latin typeface="Montserrat" panose="00000500000000000000" pitchFamily="2" charset="0"/>
              </a:rPr>
              <a:t>Pouy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, sudoeste da França </a:t>
            </a:r>
            <a:r>
              <a:rPr lang="pt-BR" sz="2400" dirty="0">
                <a:solidFill>
                  <a:schemeClr val="tx1"/>
                </a:solidFill>
                <a:latin typeface="Montserrat" panose="00000500000000000000" pitchFamily="2" charset="0"/>
              </a:rPr>
              <a:t>(hoje chamada de São Vicente de Paulo)</a:t>
            </a:r>
          </a:p>
          <a:p>
            <a:pPr>
              <a:buClr>
                <a:schemeClr val="bg1"/>
              </a:buClr>
              <a:defRPr/>
            </a:pPr>
            <a:endParaRPr lang="pt-BR" sz="9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>
              <a:buClr>
                <a:schemeClr val="bg1"/>
              </a:buClr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- Faleceu em 27 de setembro de 1660, em Paris</a:t>
            </a:r>
          </a:p>
          <a:p>
            <a:pPr>
              <a:buClr>
                <a:schemeClr val="bg1"/>
              </a:buClr>
              <a:defRPr/>
            </a:pPr>
            <a:endParaRPr lang="pt-BR" sz="7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>
              <a:buClr>
                <a:schemeClr val="bg1"/>
              </a:buClr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- Canonização em 16 de junho de 1737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BCCE8E-B835-0E6C-8D85-12C1639C9F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38" y="2102267"/>
            <a:ext cx="5322932" cy="274206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21BAE7D-767B-148E-CF7F-37B6B2328C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4198511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1767</Words>
  <Application>Microsoft Office PowerPoint</Application>
  <PresentationFormat>Widescreen</PresentationFormat>
  <Paragraphs>148</Paragraphs>
  <Slides>32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Garamond</vt:lpstr>
      <vt:lpstr>Montserrat</vt:lpstr>
      <vt:lpstr>Tema do Office</vt:lpstr>
      <vt:lpstr>Apresentação do PowerPoint</vt:lpstr>
      <vt:lpstr>Formação Básica 1ª parte</vt:lpstr>
      <vt:lpstr>Orações Iniciais</vt:lpstr>
      <vt:lpstr>Formação Básica 1ª parte</vt:lpstr>
      <vt:lpstr>Vida de São Vicente de Paulo  O Princípio  </vt:lpstr>
      <vt:lpstr>Vida de São Vicente de Paulo</vt:lpstr>
      <vt:lpstr>Vida de São Vicente de Paulo</vt:lpstr>
      <vt:lpstr>Vida de São Vicente de Paulo</vt:lpstr>
      <vt:lpstr>São Vicente de Paulo – pai dos pobres</vt:lpstr>
      <vt:lpstr>São Vicente de Paulo–pai dos pobres</vt:lpstr>
      <vt:lpstr>Vicente de Paulo - Caminho até a conversão</vt:lpstr>
      <vt:lpstr>Vida de São Vicente de Paulo Vicente de Paulo - Caminho até a conversão</vt:lpstr>
      <vt:lpstr> São Vicente de Paulo – Início da Missão </vt:lpstr>
      <vt:lpstr>São Vicente de Paulo–Início da Missão</vt:lpstr>
      <vt:lpstr>São Vicente de Paulo–Início da Missão</vt:lpstr>
      <vt:lpstr>São Vicente de Paulo–Início da Missão</vt:lpstr>
      <vt:lpstr>São Vicente de Paulo–Início da Missão</vt:lpstr>
      <vt:lpstr>São Vicente de Paulo–Início da Missão</vt:lpstr>
      <vt:lpstr>São Vicente de Paulo–Início da Missão</vt:lpstr>
      <vt:lpstr>São Vicente de Paulo–Início da Missão</vt:lpstr>
      <vt:lpstr>São Vicente de Paulo–Início da Missão</vt:lpstr>
      <vt:lpstr>Vida de Ozanam</vt:lpstr>
      <vt:lpstr>Vida de Ozanam</vt:lpstr>
      <vt:lpstr>Vida de Ozanam</vt:lpstr>
      <vt:lpstr>Fundação da SSVP</vt:lpstr>
      <vt:lpstr>Fundação da SSVP</vt:lpstr>
      <vt:lpstr>Fundação da SSVP</vt:lpstr>
      <vt:lpstr>Fundação da SSVP</vt:lpstr>
      <vt:lpstr>Fundação da SSVP</vt:lpstr>
      <vt:lpstr>Fundação da SSVP</vt:lpstr>
      <vt:lpstr>Conclusão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José de Sá</cp:lastModifiedBy>
  <cp:revision>53</cp:revision>
  <dcterms:created xsi:type="dcterms:W3CDTF">2022-08-23T14:33:21Z</dcterms:created>
  <dcterms:modified xsi:type="dcterms:W3CDTF">2024-08-14T21:49:09Z</dcterms:modified>
</cp:coreProperties>
</file>