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8" r:id="rId2"/>
    <p:sldId id="408" r:id="rId3"/>
    <p:sldId id="846" r:id="rId4"/>
    <p:sldId id="483" r:id="rId5"/>
    <p:sldId id="440" r:id="rId6"/>
    <p:sldId id="485" r:id="rId7"/>
    <p:sldId id="526" r:id="rId8"/>
    <p:sldId id="484" r:id="rId9"/>
    <p:sldId id="527" r:id="rId10"/>
    <p:sldId id="486" r:id="rId11"/>
    <p:sldId id="487" r:id="rId12"/>
    <p:sldId id="532" r:id="rId13"/>
    <p:sldId id="488" r:id="rId14"/>
    <p:sldId id="529" r:id="rId15"/>
    <p:sldId id="489" r:id="rId16"/>
    <p:sldId id="531" r:id="rId17"/>
    <p:sldId id="539" r:id="rId18"/>
    <p:sldId id="497" r:id="rId19"/>
    <p:sldId id="544" r:id="rId20"/>
    <p:sldId id="827" r:id="rId21"/>
    <p:sldId id="545" r:id="rId22"/>
    <p:sldId id="546" r:id="rId23"/>
    <p:sldId id="498" r:id="rId24"/>
    <p:sldId id="828" r:id="rId25"/>
    <p:sldId id="547" r:id="rId26"/>
    <p:sldId id="499" r:id="rId27"/>
    <p:sldId id="829" r:id="rId28"/>
    <p:sldId id="548" r:id="rId29"/>
    <p:sldId id="500" r:id="rId30"/>
    <p:sldId id="501" r:id="rId31"/>
    <p:sldId id="549" r:id="rId32"/>
    <p:sldId id="502" r:id="rId33"/>
    <p:sldId id="550" r:id="rId34"/>
    <p:sldId id="503" r:id="rId35"/>
    <p:sldId id="841" r:id="rId36"/>
    <p:sldId id="504" r:id="rId37"/>
    <p:sldId id="506" r:id="rId38"/>
    <p:sldId id="831" r:id="rId39"/>
    <p:sldId id="842" r:id="rId40"/>
    <p:sldId id="514" r:id="rId41"/>
    <p:sldId id="833" r:id="rId42"/>
    <p:sldId id="843" r:id="rId43"/>
    <p:sldId id="557" r:id="rId44"/>
    <p:sldId id="515" r:id="rId45"/>
    <p:sldId id="844" r:id="rId46"/>
    <p:sldId id="559" r:id="rId47"/>
    <p:sldId id="516" r:id="rId48"/>
    <p:sldId id="845" r:id="rId49"/>
    <p:sldId id="564" r:id="rId50"/>
    <p:sldId id="826" r:id="rId51"/>
    <p:sldId id="374" r:id="rId5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6E72AB-5F10-4850-8C53-7D291D78DFAC}" v="2" dt="2023-06-06T13:13:05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68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176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704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Espaço Reservado para Imagem de Slide 1">
            <a:extLst>
              <a:ext uri="{FF2B5EF4-FFF2-40B4-BE49-F238E27FC236}">
                <a16:creationId xmlns:a16="http://schemas.microsoft.com/office/drawing/2014/main" id="{C6F7C8E2-9F9D-4069-AF21-19C80CD21E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Espaço Reservado para Anotações 2">
            <a:extLst>
              <a:ext uri="{FF2B5EF4-FFF2-40B4-BE49-F238E27FC236}">
                <a16:creationId xmlns:a16="http://schemas.microsoft.com/office/drawing/2014/main" id="{F84D2154-7BEC-4360-914E-F02B7BB6F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06500" name="Espaço Reservado para Número de Slide 3">
            <a:extLst>
              <a:ext uri="{FF2B5EF4-FFF2-40B4-BE49-F238E27FC236}">
                <a16:creationId xmlns:a16="http://schemas.microsoft.com/office/drawing/2014/main" id="{A82CFFDA-97F6-4EBE-8442-914B6A19C6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82C7C9-8819-43B4-B681-BE0E9A5CB00A}" type="slidenum">
              <a:rPr lang="pt-BR" altLang="pt-BR">
                <a:latin typeface="Calibri" panose="020F0502020204030204" pitchFamily="34" charset="0"/>
              </a:rPr>
              <a:pPr/>
              <a:t>50</a:t>
            </a:fld>
            <a:endParaRPr lang="pt-BR" altLang="pt-B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0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9907" y="1641356"/>
            <a:ext cx="117379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latin typeface="Montserrat" panose="00000500000000000000" pitchFamily="2" charset="0"/>
              </a:rPr>
              <a:t>Esse espírito precisa ser conhecido:</a:t>
            </a:r>
          </a:p>
          <a:p>
            <a:r>
              <a:rPr lang="pt-BR" sz="1000" dirty="0">
                <a:latin typeface="Montserrat" panose="00000500000000000000" pitchFamily="2" charset="0"/>
              </a:rPr>
              <a:t> </a:t>
            </a:r>
          </a:p>
          <a:p>
            <a:r>
              <a:rPr lang="pt-BR" sz="2800" dirty="0">
                <a:latin typeface="Montserrat" panose="00000500000000000000" pitchFamily="2" charset="0"/>
              </a:rPr>
              <a:t>- Necessidade de oração individual e coletiva;</a:t>
            </a:r>
          </a:p>
          <a:p>
            <a:r>
              <a:rPr lang="pt-BR" sz="2800" dirty="0">
                <a:latin typeface="Montserrat" panose="00000500000000000000" pitchFamily="2" charset="0"/>
              </a:rPr>
              <a:t>- Entrega pessoal na ação;</a:t>
            </a:r>
          </a:p>
          <a:p>
            <a:r>
              <a:rPr lang="pt-BR" sz="2800" dirty="0">
                <a:latin typeface="Montserrat" panose="00000500000000000000" pitchFamily="2" charset="0"/>
              </a:rPr>
              <a:t>- Vida em fraternidade;</a:t>
            </a:r>
          </a:p>
          <a:p>
            <a:r>
              <a:rPr lang="pt-BR" sz="2800" dirty="0">
                <a:latin typeface="Montserrat" panose="00000500000000000000" pitchFamily="2" charset="0"/>
              </a:rPr>
              <a:t>- Atendimento universal aos necessitados;</a:t>
            </a:r>
          </a:p>
          <a:p>
            <a:r>
              <a:rPr lang="pt-BR" sz="2800" dirty="0">
                <a:latin typeface="Montserrat" panose="00000500000000000000" pitchFamily="2" charset="0"/>
              </a:rPr>
              <a:t>- Vocação eclesial;</a:t>
            </a:r>
          </a:p>
          <a:p>
            <a:r>
              <a:rPr lang="pt-BR" sz="2800" dirty="0">
                <a:latin typeface="Montserrat" panose="00000500000000000000" pitchFamily="2" charset="0"/>
              </a:rPr>
              <a:t>- Humildade em acatar e seguir os princípios fundamentais de nossos fundadores.</a:t>
            </a:r>
          </a:p>
          <a:p>
            <a:endParaRPr lang="pt-BR" sz="500" b="1" dirty="0">
              <a:latin typeface="Montserrat" panose="00000500000000000000" pitchFamily="2" charset="0"/>
            </a:endParaRPr>
          </a:p>
          <a:p>
            <a:r>
              <a:rPr lang="pt-BR" sz="2800" b="1" dirty="0">
                <a:latin typeface="Montserrat" panose="00000500000000000000" pitchFamily="2" charset="0"/>
              </a:rPr>
              <a:t>O objetivo é de organizar, tornar melhor o trabalho vicentino.</a:t>
            </a: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4B9CDB0-97CA-408B-89C2-310260776078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D0B2297-4FC0-45D3-AEF1-D37411050D1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11C65F7-74E9-482E-BA26-2F3D5D8946E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CFC83BF4-84B5-408A-B4F2-493DC4216E0F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156003D6-F538-4983-B4AF-3E64767DE95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D2EBE38E-156E-4E1D-B096-EE6014E052B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B9AF0515-E94E-48EE-B3D8-EFFC07987FE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CFFAD982-D9D5-42DA-8AD9-27DD9232B483}"/>
              </a:ext>
            </a:extLst>
          </p:cNvPr>
          <p:cNvSpPr txBox="1"/>
          <p:nvPr/>
        </p:nvSpPr>
        <p:spPr>
          <a:xfrm>
            <a:off x="1272208" y="937736"/>
            <a:ext cx="87861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</a:rPr>
              <a:t>O que é a Regra e seu espírito – Parte 1.</a:t>
            </a:r>
            <a:endParaRPr lang="pt-BR" sz="3600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98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3031" y="1814814"/>
            <a:ext cx="11835683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O espírito é o mais importante.</a:t>
            </a:r>
          </a:p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“Quando uma Conferência cai é porque se afastou do Regulamento, seja da letra, seja do espírito. Se, ao contrário, ela prospera, é porque está fielmente observando as tradições e os usos da SSVP”: a experiência comprova essa afirmação.</a:t>
            </a:r>
            <a:endParaRPr lang="pt-BR" sz="10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10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 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Nosso grande problema: embora esteja na mão de todos </a:t>
            </a:r>
            <a:r>
              <a:rPr lang="pt-BR" sz="2800" dirty="0">
                <a:solidFill>
                  <a:srgbClr val="FF0000"/>
                </a:solidFill>
                <a:latin typeface="Montserrat" panose="00000500000000000000" pitchFamily="2" charset="0"/>
              </a:rPr>
              <a:t>não é suficientemente conhecida por todos.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É, muitas vezes, letra morta e espírito vazio. </a:t>
            </a:r>
            <a:endParaRPr lang="pt-BR" sz="28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43FADE8-FFA9-4003-A694-1B4F52C31FF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D9024C6-239E-444A-A0CB-C013B0670C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00B03D4C-EE0E-4A31-951C-0A7CB7E49E2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340A8BE7-C2FF-4131-AE32-D796C928FEE1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1DFABF5C-A862-484A-B879-A7475F5DB70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95836401-7481-447D-967B-A9D2A05C6FC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1B0D6170-369E-4404-A70F-A7C86FDBEEC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0A0BA83-FF22-487E-B2B2-6AA49890395A}"/>
              </a:ext>
            </a:extLst>
          </p:cNvPr>
          <p:cNvSpPr txBox="1"/>
          <p:nvPr/>
        </p:nvSpPr>
        <p:spPr>
          <a:xfrm>
            <a:off x="1245704" y="1111194"/>
            <a:ext cx="87861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</a:rPr>
              <a:t>O que é a Regra e seu espírito – Parte 1.</a:t>
            </a:r>
            <a:endParaRPr lang="pt-BR" sz="3600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480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132" y="2060426"/>
            <a:ext cx="11883735" cy="4339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 Regra PERMANECE composta de 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4 (quatro)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partes:</a:t>
            </a:r>
          </a:p>
          <a:p>
            <a:pPr marL="6350" indent="-6350">
              <a:lnSpc>
                <a:spcPct val="115000"/>
              </a:lnSpc>
              <a:spcAft>
                <a:spcPts val="0"/>
              </a:spcAft>
            </a:pPr>
            <a:endParaRPr lang="pt-BR" sz="10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6350" indent="-6350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Parte 1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– Regra da Confederação Internacional da SSVP</a:t>
            </a:r>
          </a:p>
          <a:p>
            <a:pPr marL="6350" indent="-6350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Parte 2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- Estatutos da Confederação Internacional da SSVP (e das Condições Básicas Requeridas p/ redação dos Regulamentos Nacionais)</a:t>
            </a:r>
          </a:p>
          <a:p>
            <a:pPr marL="6350" indent="-6350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Parte 3 –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Regulamento no Brasil</a:t>
            </a:r>
          </a:p>
          <a:p>
            <a:pPr marL="6350" indent="-6350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Parte 4 –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Orientações Complementares, Anexos, Modelos, Informações, Orações e Hinos</a:t>
            </a: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A6A5AC8-0CFA-4919-9AED-222A5E0C885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F24BB9F-820C-4383-9598-C1D1FDAE607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929BECA6-8BB6-44E5-B318-1CFED6E1008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91AA5DBA-3828-4497-8641-7D4DDAEE6FF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7383EBB5-CE5E-43C8-85EA-0F7BF6B603A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CB1DF98C-9E39-4A09-A402-F383F0120061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C40540D-6633-4C60-BAE7-7DEFF664F06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781FAF7-98E7-4C0A-8F79-2AE31EF09FC1}"/>
              </a:ext>
            </a:extLst>
          </p:cNvPr>
          <p:cNvSpPr txBox="1"/>
          <p:nvPr/>
        </p:nvSpPr>
        <p:spPr>
          <a:xfrm>
            <a:off x="2093843" y="999435"/>
            <a:ext cx="7321535" cy="69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Como é composta a Regra da SSVP?</a:t>
            </a:r>
          </a:p>
        </p:txBody>
      </p:sp>
    </p:spTree>
    <p:extLst>
      <p:ext uri="{BB962C8B-B14F-4D97-AF65-F5344CB8AC3E}">
        <p14:creationId xmlns:p14="http://schemas.microsoft.com/office/powerpoint/2010/main" val="4167684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8783" y="2060426"/>
            <a:ext cx="10071653" cy="3525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 Regra PERMANECE composta de 4 (quatro) partes:</a:t>
            </a:r>
          </a:p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endParaRPr lang="pt-BR" sz="2800" b="1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Parte 1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– 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Regra da Confederação Internacional da SSVP: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princípios fundamentais, origens, espiritualidade e de como devem ser as relações da SSVP (no seio da família vicentina e católica, com a hierarquia da Igreja e com outras religiões e com a sociedade civil).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A6A5AC8-0CFA-4919-9AED-222A5E0C885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F24BB9F-820C-4383-9598-C1D1FDAE607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929BECA6-8BB6-44E5-B318-1CFED6E1008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91AA5DBA-3828-4497-8641-7D4DDAEE6FF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7383EBB5-CE5E-43C8-85EA-0F7BF6B603A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CB1DF98C-9E39-4A09-A402-F383F0120061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C40540D-6633-4C60-BAE7-7DEFF664F06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781FAF7-98E7-4C0A-8F79-2AE31EF09FC1}"/>
              </a:ext>
            </a:extLst>
          </p:cNvPr>
          <p:cNvSpPr txBox="1"/>
          <p:nvPr/>
        </p:nvSpPr>
        <p:spPr>
          <a:xfrm>
            <a:off x="2093843" y="999435"/>
            <a:ext cx="7321535" cy="69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Como é composta a Regra da SSVP?</a:t>
            </a:r>
          </a:p>
        </p:txBody>
      </p:sp>
    </p:spTree>
    <p:extLst>
      <p:ext uri="{BB962C8B-B14F-4D97-AF65-F5344CB8AC3E}">
        <p14:creationId xmlns:p14="http://schemas.microsoft.com/office/powerpoint/2010/main" val="3515964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1635" y="2456213"/>
            <a:ext cx="10164417" cy="2534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Parte 2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– 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Estatutos da Confederação Internacional da SSVP (e das Condições Básicas Requeridas para a redação dos Regulamentos Nacionais):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composição e funcionamento da Confederação e das exigências para que os Regulamentos Nacionais sejam elaborados.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A6A5AC8-0CFA-4919-9AED-222A5E0C885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F24BB9F-820C-4383-9598-C1D1FDAE607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929BECA6-8BB6-44E5-B318-1CFED6E1008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91AA5DBA-3828-4497-8641-7D4DDAEE6FF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7383EBB5-CE5E-43C8-85EA-0F7BF6B603A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CB1DF98C-9E39-4A09-A402-F383F0120061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C40540D-6633-4C60-BAE7-7DEFF664F06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781FAF7-98E7-4C0A-8F79-2AE31EF09FC1}"/>
              </a:ext>
            </a:extLst>
          </p:cNvPr>
          <p:cNvSpPr txBox="1"/>
          <p:nvPr/>
        </p:nvSpPr>
        <p:spPr>
          <a:xfrm>
            <a:off x="2093843" y="999435"/>
            <a:ext cx="7321535" cy="69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Como é composta a Regra da SSVP?</a:t>
            </a:r>
          </a:p>
        </p:txBody>
      </p:sp>
    </p:spTree>
    <p:extLst>
      <p:ext uri="{BB962C8B-B14F-4D97-AF65-F5344CB8AC3E}">
        <p14:creationId xmlns:p14="http://schemas.microsoft.com/office/powerpoint/2010/main" val="561914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86678" y="2575201"/>
            <a:ext cx="10164418" cy="3028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Parte 3 – Regulamento no Brasil: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rege o funcionamento da SSVP no Brasil, respeitadas as determinações contidas nas Partes 1 e 2. Deve seguir, ainda, as diretrizes das Condições Básicas Requeridas para a redação dos Regulamentos Nacionais, chamadas, também, de </a:t>
            </a:r>
            <a:r>
              <a:rPr lang="pt-BR" sz="2800" dirty="0" err="1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RB´s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, ou Requisitos Básicos.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5679C94-20F0-4D7D-A4F2-D800D66BEBE8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58F85D5-C325-4CAA-AF0F-4653BC300C3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FB39043-72B4-4BDC-9C28-97E9141B1DF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1EE133F9-2D70-4C5D-815D-C1ED56D8BF0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6E68AE55-04FF-4A26-A758-17F253DE68C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0DFD6893-5B9E-470F-90D5-C2145269A08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DD0DA682-8D04-4D9C-ADFC-04CB1338265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0FDB0D-152E-4FAC-B1D7-08D392B6CCF1}"/>
              </a:ext>
            </a:extLst>
          </p:cNvPr>
          <p:cNvSpPr txBox="1"/>
          <p:nvPr/>
        </p:nvSpPr>
        <p:spPr>
          <a:xfrm>
            <a:off x="2093843" y="999435"/>
            <a:ext cx="7321535" cy="69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Como é composta a Regra da SSVP?</a:t>
            </a:r>
          </a:p>
        </p:txBody>
      </p:sp>
    </p:spTree>
    <p:extLst>
      <p:ext uri="{BB962C8B-B14F-4D97-AF65-F5344CB8AC3E}">
        <p14:creationId xmlns:p14="http://schemas.microsoft.com/office/powerpoint/2010/main" val="1554076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6674" y="2784688"/>
            <a:ext cx="10310191" cy="2534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Parte 4 – Orientações Complementares, Anexos, Modelos, Informações, Orações e Hinos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: conjunto de documentos suplementares das normas estabelecidas, especialmente da Parte 3, que auxiliam no desenvolvimento das atividades vicentinas.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5679C94-20F0-4D7D-A4F2-D800D66BEBE8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58F85D5-C325-4CAA-AF0F-4653BC300C3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FB39043-72B4-4BDC-9C28-97E9141B1DF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1EE133F9-2D70-4C5D-815D-C1ED56D8BF0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6E68AE55-04FF-4A26-A758-17F253DE68C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0DFD6893-5B9E-470F-90D5-C2145269A08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DD0DA682-8D04-4D9C-ADFC-04CB1338265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0FDB0D-152E-4FAC-B1D7-08D392B6CCF1}"/>
              </a:ext>
            </a:extLst>
          </p:cNvPr>
          <p:cNvSpPr txBox="1"/>
          <p:nvPr/>
        </p:nvSpPr>
        <p:spPr>
          <a:xfrm>
            <a:off x="2093843" y="999435"/>
            <a:ext cx="7321535" cy="69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Como é composta a Regra da SSVP?</a:t>
            </a:r>
          </a:p>
        </p:txBody>
      </p:sp>
    </p:spTree>
    <p:extLst>
      <p:ext uri="{BB962C8B-B14F-4D97-AF65-F5344CB8AC3E}">
        <p14:creationId xmlns:p14="http://schemas.microsoft.com/office/powerpoint/2010/main" val="983579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94704" y="2828835"/>
            <a:ext cx="98913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Montserrat"/>
                <a:ea typeface="Arial" panose="020B0604020202020204" pitchFamily="34" charset="0"/>
                <a:cs typeface="Arial" panose="020B0604020202020204" pitchFamily="34" charset="0"/>
              </a:rPr>
              <a:t>Se os Confrades e </a:t>
            </a:r>
            <a:r>
              <a:rPr lang="pt-BR" sz="2800" dirty="0" err="1">
                <a:latin typeface="Montserrat"/>
                <a:ea typeface="Arial" panose="020B0604020202020204" pitchFamily="34" charset="0"/>
                <a:cs typeface="Arial" panose="020B0604020202020204" pitchFamily="34" charset="0"/>
              </a:rPr>
              <a:t>Consócias</a:t>
            </a:r>
            <a:r>
              <a:rPr lang="pt-BR" sz="2800" dirty="0">
                <a:latin typeface="Montserrat"/>
                <a:ea typeface="Arial" panose="020B0604020202020204" pitchFamily="34" charset="0"/>
                <a:cs typeface="Arial" panose="020B0604020202020204" pitchFamily="34" charset="0"/>
              </a:rPr>
              <a:t> lessem o nosso Regulamento com dedicação e com espírito de aprendizagem, não teríamos os inúmeros problemas que assolam e prejudicam o crescimento e desenvolvimento da SSVP. </a:t>
            </a:r>
            <a:endParaRPr lang="pt-BR" sz="2800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9C23476-C62B-426A-8327-51A3CBEBBB4B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F5CE2A1-F98D-45AB-A6B5-B7AB37AF9D0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E6A5153E-709F-4E43-9148-9B7C2408F68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89E10260-C09E-478E-AE91-1BA59FE6572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D57201D8-FB69-4E02-997C-457B71A4FFC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40C17D0B-0028-49F2-B4DA-B28CD04A1DA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00B329C1-0700-4807-ABF6-B6D62798F664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9" name="Retângulo 18">
            <a:extLst>
              <a:ext uri="{FF2B5EF4-FFF2-40B4-BE49-F238E27FC236}">
                <a16:creationId xmlns:a16="http://schemas.microsoft.com/office/drawing/2014/main" id="{B64027AB-7DF4-4FBC-9BCB-55B1A577E26F}"/>
              </a:ext>
            </a:extLst>
          </p:cNvPr>
          <p:cNvSpPr/>
          <p:nvPr/>
        </p:nvSpPr>
        <p:spPr>
          <a:xfrm>
            <a:off x="497030" y="970259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20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2030" y="2456213"/>
            <a:ext cx="11925837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u="sng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11, § 1º:</a:t>
            </a: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nomes de Conferências. Evitar que num mesmo Conselho Central tenha outras com um nome já existente.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endParaRPr lang="pt-BR" sz="28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Permanece a proibição do uso dos nomes de São Vicente de Paulo, de Antônio Frederico Ozanam e, também, dos demais fundadores (é uma determinação clara do CGI)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FE71A74-2601-47EA-AAD4-DD3D71CD6FE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89F40B9-EE04-469A-BCA1-FA46633C1F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C97D567B-D282-4F96-AB59-4A5C3DD1250D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0029FC03-CD03-49C7-8E17-6EA22FDCB700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1EBC87FD-FA83-495A-A7B3-B8C36A8EA7FE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209C9979-D6EA-4EFD-A84D-25AE47040E8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28DB010F-E04E-433E-A181-35FD6C522E74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tângulo 12">
            <a:extLst>
              <a:ext uri="{FF2B5EF4-FFF2-40B4-BE49-F238E27FC236}">
                <a16:creationId xmlns:a16="http://schemas.microsoft.com/office/drawing/2014/main" id="{8D3A6EC0-AA67-437B-B955-411DC4D170F5}"/>
              </a:ext>
            </a:extLst>
          </p:cNvPr>
          <p:cNvSpPr/>
          <p:nvPr/>
        </p:nvSpPr>
        <p:spPr>
          <a:xfrm>
            <a:off x="497030" y="919600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60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47730" y="2737522"/>
            <a:ext cx="11449318" cy="3260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Atenção!!! </a:t>
            </a:r>
            <a:r>
              <a:rPr lang="pt-BR" sz="2800" b="1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NÃO PODE ter Conferências com nomes de Beatos (as), mesmo sendo da Família Vicentina.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Simplesmente porque o </a:t>
            </a:r>
            <a:r>
              <a:rPr lang="pt-BR" sz="2800" b="1" u="sng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11, § 1º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prevê que só podem ser usados nomes de SANTOS, SANTAS ou INVOCAÇÕES CATÓLICAS (aceitas pela Igreja Católica).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1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FE71A74-2601-47EA-AAD4-DD3D71CD6FE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D3A6EC0-AA67-437B-B955-411DC4D170F5}"/>
              </a:ext>
            </a:extLst>
          </p:cNvPr>
          <p:cNvSpPr/>
          <p:nvPr/>
        </p:nvSpPr>
        <p:spPr>
          <a:xfrm>
            <a:off x="497030" y="95120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5704315-C539-46B7-85E9-7567093A818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1E5AF81-E6AA-4489-96F5-DCBC79F30F84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7098475D-4400-42FA-B230-E50B5B1BC94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7CDC6970-CBA8-4F01-9497-DF47768D660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D580F8B8-B060-43AE-9C5E-23DCB28982C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273DAB64-8E1C-4DAC-88AC-7B1FCFD753D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474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037" y="2356834"/>
            <a:ext cx="6705494" cy="2438936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589197" y="2920282"/>
            <a:ext cx="6806595" cy="1017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46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59099" y="2202882"/>
            <a:ext cx="9376763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1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As Conferências que estão nessa situação devem alterar seus nomes.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1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As que insistirem nesse erro estão fora do espírito de hierarquia presente na SSVP, porque o ferem, e JAMAIS receberão eventuais pedidos de cartas  de agregação.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FE71A74-2601-47EA-AAD4-DD3D71CD6FE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D3A6EC0-AA67-437B-B955-411DC4D170F5}"/>
              </a:ext>
            </a:extLst>
          </p:cNvPr>
          <p:cNvSpPr/>
          <p:nvPr/>
        </p:nvSpPr>
        <p:spPr>
          <a:xfrm>
            <a:off x="497030" y="96411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2364217E-3860-4E5B-888D-8A1FE2019BF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F9EB31BA-2257-49FF-A8F0-3EC99584F157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E342EB9-B631-459C-B6A5-5B78F36DAE7E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360C1D8B-D6B8-4770-A699-B53E2C3F10D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4E0B63FF-4CF4-45E6-AC8B-CAB724D4C53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1" name="Imagem 10">
            <a:extLst>
              <a:ext uri="{FF2B5EF4-FFF2-40B4-BE49-F238E27FC236}">
                <a16:creationId xmlns:a16="http://schemas.microsoft.com/office/drawing/2014/main" id="{BD8F8AC8-2DAD-41AE-A3F2-DD06500E0A9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369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98713" y="2526969"/>
            <a:ext cx="9237150" cy="30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Artigo 14: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retirado totalmente o § 2º e seus Incisos que, em última análise, acabava impedindo pessoas em situações conjugais diferenciadas de participar PLENAMENTE das atividades da SSVP.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SzPts val="1000"/>
            </a:pPr>
            <a:r>
              <a:rPr lang="pt-BR" sz="2800" b="1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Vejamos algumas Reflexões sobre esse assunto:</a:t>
            </a: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C73754A-35B3-41ED-8840-8B189CB2E3D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3B3B37A-7618-4A02-ADE4-364FBAAEE52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2C5819F-7E04-4D1D-8674-92959FE87BB2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E2002AFA-1F34-4F3F-A166-F99D60E3C8F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A191492F-325E-4342-AC82-1F1F73598F81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59187483-1152-44D3-9739-2B94F35DFCF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6F400E9-0B6A-443D-B908-42024775EB5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D3A4E6DC-BDAD-4EFA-A787-94C9EB67C1A1}"/>
              </a:ext>
            </a:extLst>
          </p:cNvPr>
          <p:cNvSpPr/>
          <p:nvPr/>
        </p:nvSpPr>
        <p:spPr>
          <a:xfrm>
            <a:off x="497030" y="983511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069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134" y="1837336"/>
            <a:ext cx="11883734" cy="451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Reflexões RESPEITOSAS sobre esse assunto: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 SSVP, com essa medida, NÃO despreza os valores evangélicos do matrimônio e da família: apenas quer se adaptar a uma situação vivenciada na atualidade. E precisamos entender isso; quer apenas possibilitar trazer para seu meio e/ou integrar plenamente aqueles casais e/ou pessoas que, por algum infortúnio ou motivo, tiveram problemas em seus casamentos e que, assumiram novos compromissos diante da comunidade, da Igreja e de Deus (eles não se escondem nas sombras);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C73754A-35B3-41ED-8840-8B189CB2E3D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3B3B37A-7618-4A02-ADE4-364FBAAEE52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2C5819F-7E04-4D1D-8674-92959FE87BB2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E2002AFA-1F34-4F3F-A166-F99D60E3C8F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A191492F-325E-4342-AC82-1F1F73598F81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59187483-1152-44D3-9739-2B94F35DFCF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6F400E9-0B6A-443D-B908-42024775EB5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D3A4E6DC-BDAD-4EFA-A787-94C9EB67C1A1}"/>
              </a:ext>
            </a:extLst>
          </p:cNvPr>
          <p:cNvSpPr/>
          <p:nvPr/>
        </p:nvSpPr>
        <p:spPr>
          <a:xfrm>
            <a:off x="497030" y="937736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54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54157" y="2701188"/>
            <a:ext cx="10005391" cy="2534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Há muitos e muitos anos a própria Igreja desenvolve trabalhos, missões, ações e atividades que buscam integrar essas pessoas à sua ação pastoral (é só observar o que acontece nas Paróquias, especialmente nos trabalhos da Pastoral Familiar);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C73754A-35B3-41ED-8840-8B189CB2E3D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3A4E6DC-BDAD-4EFA-A787-94C9EB67C1A1}"/>
              </a:ext>
            </a:extLst>
          </p:cNvPr>
          <p:cNvSpPr/>
          <p:nvPr/>
        </p:nvSpPr>
        <p:spPr>
          <a:xfrm>
            <a:off x="497030" y="972487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49FD7B8-E140-42B8-B10F-3EC56B76C8E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6818A24D-0476-4374-A99F-C9EE62D4252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C47F381-A5E3-4E38-A412-0266EF9F0EB3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52C7BF21-C57A-43B7-9D92-E21DDF61F459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A9DDCED1-A28D-4D13-85F1-7F48199178D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2BD3AFBC-9DFD-40F1-BFA2-6D98164BC5E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9247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404730" y="2788156"/>
            <a:ext cx="948855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 única limitação às pessoas que vivem o que se chama de “situação conjugal diferenciada” (a Regra – Edição 2007/2015 chama de “situação matrimonial IRREGULAR”) está relacionada à impossibilidade de comunhão sacramental (em certos casos);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C73754A-35B3-41ED-8840-8B189CB2E3D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3A4E6DC-BDAD-4EFA-A787-94C9EB67C1A1}"/>
              </a:ext>
            </a:extLst>
          </p:cNvPr>
          <p:cNvSpPr/>
          <p:nvPr/>
        </p:nvSpPr>
        <p:spPr>
          <a:xfrm>
            <a:off x="497030" y="1003965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78FC665-C122-4A75-AB40-F53A72F4540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4F3BC767-795C-494E-8513-0B2316B6ABA2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7B2C505D-441A-48EB-B067-80DC7E5A4509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059925D2-77B5-4333-9795-67A86E2B436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A4D6A1F9-3C9E-40F8-B593-207959A7A8C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F9458DED-795C-469A-B7DD-A968B63A4434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0681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97030" y="2456213"/>
            <a:ext cx="10952848" cy="3711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105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endParaRPr lang="pt-BR" sz="4000" dirty="0">
              <a:solidFill>
                <a:srgbClr val="18171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40385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Participar da vida da Igreja 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NUNCA FOI PROIBIDO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. Apenas sempre foi um assunto mal conversado, mal tratado, mal falado, mal orientado, enfim, mal debatido. </a:t>
            </a:r>
          </a:p>
          <a:p>
            <a:pPr marL="540385" indent="-6350" algn="just">
              <a:lnSpc>
                <a:spcPct val="115000"/>
              </a:lnSpc>
              <a:spcAft>
                <a:spcPts val="0"/>
              </a:spcAft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540385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Sempre ficou relegado ao último plano. Muitas vezes ficou camuflado, escondido.</a:t>
            </a:r>
            <a:endParaRPr lang="pt-BR" sz="40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40385" indent="-6350" algn="just">
              <a:lnSpc>
                <a:spcPct val="115000"/>
              </a:lnSpc>
              <a:spcAft>
                <a:spcPts val="0"/>
              </a:spcAft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C73754A-35B3-41ED-8840-8B189CB2E3D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3B3B37A-7618-4A02-ADE4-364FBAAEE52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2C5819F-7E04-4D1D-8674-92959FE87BB2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E2002AFA-1F34-4F3F-A166-F99D60E3C8F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A191492F-325E-4342-AC82-1F1F73598F81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59187483-1152-44D3-9739-2B94F35DFCF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6F400E9-0B6A-443D-B908-42024775EB5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D3A4E6DC-BDAD-4EFA-A787-94C9EB67C1A1}"/>
              </a:ext>
            </a:extLst>
          </p:cNvPr>
          <p:cNvSpPr/>
          <p:nvPr/>
        </p:nvSpPr>
        <p:spPr>
          <a:xfrm>
            <a:off x="497030" y="95120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424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82581" y="2526969"/>
            <a:ext cx="10407074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 situação anterior permitia a existência da figura de um tipo de vicentino “sem todos os direitos”, chamados de “colaboradores”: eles podiam participar das Conferências (com todas as obrigações que lhes cabiam: ir às reuniões e eventos, dar a coleta, visitar as famílias assistidas, doar seu tempo, recursos financeiros e bens materiais em geral), </a:t>
            </a:r>
            <a:endParaRPr lang="pt-BR" sz="40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F48B1E4-A969-4BC4-9FD8-2A7CF02F01B4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CB79C8D-B70C-433F-A0C6-BE7692148383}"/>
              </a:ext>
            </a:extLst>
          </p:cNvPr>
          <p:cNvSpPr/>
          <p:nvPr/>
        </p:nvSpPr>
        <p:spPr>
          <a:xfrm>
            <a:off x="497030" y="993274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71AD4C91-5FA5-4EA8-A2DE-4EC6A8423011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B4F972C2-E236-4EDE-8376-27B9FB6A8253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F51B364C-33C3-45C4-908E-4B8394DDE758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1ED3FBD9-8335-49D0-8052-404DD30825C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1622C87B-3E2C-4FB9-94B6-CD4DAB3B465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95053242-52CA-441F-932D-C58F0AECBE5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11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6139" y="1474095"/>
            <a:ext cx="11771728" cy="4251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mas não podiam ser proclamados (se já não o fossem) </a:t>
            </a:r>
          </a:p>
          <a:p>
            <a:pPr indent="-635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e/ou de assumir cargos (muitas vezes o principal problema de </a:t>
            </a:r>
          </a:p>
          <a:p>
            <a:pPr indent="-635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tantas e tantas unidades vicentinas pelo país afora). Viu-se nisso uma coisa sem lógica, como de fato é;</a:t>
            </a:r>
          </a:p>
          <a:p>
            <a:pPr indent="-6350">
              <a:lnSpc>
                <a:spcPct val="115000"/>
              </a:lnSpc>
            </a:pPr>
            <a:endParaRPr lang="pt-BR" sz="11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indent="-6350">
              <a:lnSpc>
                <a:spcPct val="115000"/>
              </a:lnSpc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O “novo” Artigo (na verdade, o Artigo alterado) permite, a partir de agora, </a:t>
            </a:r>
            <a:r>
              <a:rPr lang="pt-BR" sz="28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 participação dessas pessoas de forma total, sem limitações.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Acabou a figura do “colaborador” (aquele que participava da Conferência, mas impedido de ser vicentino de pleno direito).</a:t>
            </a:r>
            <a:endParaRPr lang="pt-BR" sz="40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F48B1E4-A969-4BC4-9FD8-2A7CF02F01B4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CB79C8D-B70C-433F-A0C6-BE7692148383}"/>
              </a:ext>
            </a:extLst>
          </p:cNvPr>
          <p:cNvSpPr/>
          <p:nvPr/>
        </p:nvSpPr>
        <p:spPr>
          <a:xfrm>
            <a:off x="497030" y="90042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B9DCD87-5A84-4880-8ACB-3FEB5B40066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4FA8A486-1E18-4AF1-9D1F-28963C4383CB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B42466C9-8C77-45C3-A1CE-E9F1BC6E57D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DB8BF014-277E-4FC9-A9BF-3333CFB59443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8F5AC89D-9ED4-4F08-936A-12A97546CE3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D1144AD7-4A84-4778-ACC6-4E2B29ED709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6297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43189" y="2456213"/>
            <a:ext cx="9981789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Então, quem já foi proclamado pode assumir todo e qualquer cargo e/ou missão. Quem não foi proclamado (a), poderá sê-lo. Quem ainda não conhece a SSVP poderá ser chamado (a) a conhecer e vir a ser vicentino (a), se tiver vocação para isso;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800E1F0-E859-49FC-9248-2EB87D54610A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0BD87E6-7A7A-471F-9588-3D440D326358}"/>
              </a:ext>
            </a:extLst>
          </p:cNvPr>
          <p:cNvSpPr/>
          <p:nvPr/>
        </p:nvSpPr>
        <p:spPr>
          <a:xfrm>
            <a:off x="497030" y="1004546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63AFD5B-1281-4935-8C1C-4A50D9CFB1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6C9E3C43-E1D6-4C0C-95F3-B0DC09AC40C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FB0A7FE-AB8F-4FA1-ADA5-339FFDBD323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C6F0125D-BDC0-448C-B0F1-2538B80579EA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27F7130F-91CA-43FF-9102-6263A9041EA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8AE72BE-7C86-4DB4-A386-12B9EA8ED8B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66178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4133" y="2426978"/>
            <a:ext cx="11746319" cy="3028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</a:t>
            </a:r>
            <a:r>
              <a:rPr lang="pt-BR" sz="2800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 Regra está falando de pessoas desejosas de estarem à disposição dos Pobres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, por meio da SSVP, de praticar a caridade apenas; que tem vida conjugal e familiar estável e de acordo com a Igreja (aqui no sentido de </a:t>
            </a:r>
            <a:r>
              <a:rPr lang="pt-BR" sz="2800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não se constituírem em contratestemunho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para a comunidade, mesmo vivendo uma situação diferenciada da que chamamos de “normal”);</a:t>
            </a:r>
            <a:endParaRPr lang="pt-BR" sz="40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800E1F0-E859-49FC-9248-2EB87D54610A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36B5F21-B053-455F-97E5-777DD48F400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3E4837BD-3158-4DDF-AAEF-AD7CCCDFBD1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B86C35EB-21E0-48B5-8B9A-A562B68105BF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C9E78956-6971-493B-80CE-BC3A91E836F6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3988B13E-719C-414E-BFC1-B539626CA75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B3C1DDC8-6D2A-4D06-AE21-4CAFDFD1E8C4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E0BD87E6-7A7A-471F-9588-3D440D326358}"/>
              </a:ext>
            </a:extLst>
          </p:cNvPr>
          <p:cNvSpPr/>
          <p:nvPr/>
        </p:nvSpPr>
        <p:spPr>
          <a:xfrm>
            <a:off x="497030" y="95120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3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037" y="2356834"/>
            <a:ext cx="6705494" cy="2438936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538410" y="2449753"/>
            <a:ext cx="6806595" cy="20691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chemeClr val="bg1"/>
                </a:solidFill>
                <a:latin typeface="Garamond" panose="02020404030301010803" pitchFamily="18" charset="0"/>
              </a:rPr>
              <a:t>Este modulo é exclusivo para Conferências e Conselhos Particulares</a:t>
            </a:r>
            <a:endParaRPr lang="pt-BR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491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0152" y="1589467"/>
            <a:ext cx="1194771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82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Foi retirada, também, qualquer necessidade de </a:t>
            </a:r>
          </a:p>
          <a:p>
            <a:pPr marL="8382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aprovação e/ou manifestação de Padre ou Bispo a respeito da proclamação das pessoas nessa situação.</a:t>
            </a:r>
          </a:p>
          <a:p>
            <a:pPr marL="90170" indent="-635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 SSVP deve ser forte o suficiente para saber tratar e decidir a respeito do assunto. Naturalmente que, como qualquer outro assunto, havendo dúvidas na aplicação dessa nova sistemática de entendimento, as Conferências e Conselhos devem buscar na sua própria hierarquia as orientações necessárias.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D3CEC151-568F-4BDD-BB85-A571B1A778A4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8122B98-F9A6-4455-A829-68316451C8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F12185F-BAD0-4BC9-A4B6-DB1442C2669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3097D555-3797-422A-8AA1-4D9090602F5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A67CEF1D-99F9-41CE-B9F7-29951F02C26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58AEC65B-8ED1-4230-A499-CB066C5D16D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7E28BEDA-A4DC-487F-8BCC-55CD54875F7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A81B354C-0E18-4CF8-AABB-C163F2796369}"/>
              </a:ext>
            </a:extLst>
          </p:cNvPr>
          <p:cNvSpPr/>
          <p:nvPr/>
        </p:nvSpPr>
        <p:spPr>
          <a:xfrm>
            <a:off x="497030" y="961788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404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133" y="1835904"/>
            <a:ext cx="11774929" cy="203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\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Sempre lembrando que cabe, em última instância, ao </a:t>
            </a:r>
          </a:p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Conselho Nacional do Brasil, a interpretação de qualquer dúvida sobre o texto do Regulamento. Nesse e em qualquer outro assunto.</a:t>
            </a:r>
            <a:endParaRPr lang="pt-BR" sz="40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59026" y="3948840"/>
            <a:ext cx="11436925" cy="203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820"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CONTINUAM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, todavia, a impossibilidade de virem a ser e/ou permanecerem como vicentinos (as), algumas pessoas (parágrafo único): as que professem a fé de outras religiões e/ou frequentem seitas (sejam elas quais forem);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D3CEC151-568F-4BDD-BB85-A571B1A778A4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F12185F-BAD0-4BC9-A4B6-DB1442C2669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3097D555-3797-422A-8AA1-4D9090602F5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A67CEF1D-99F9-41CE-B9F7-29951F02C26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58AEC65B-8ED1-4230-A499-CB066C5D16D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7E28BEDA-A4DC-487F-8BCC-55CD54875F7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A81B354C-0E18-4CF8-AABB-C163F2796369}"/>
              </a:ext>
            </a:extLst>
          </p:cNvPr>
          <p:cNvSpPr/>
          <p:nvPr/>
        </p:nvSpPr>
        <p:spPr>
          <a:xfrm>
            <a:off x="497030" y="924835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1B0633C8-2A12-4A35-B755-45560D02B7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61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9468" y="1727982"/>
            <a:ext cx="11540837" cy="1543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 SSVP reconhece e está empenhada na cooperação ecumênica, porém, sem permitir a proclamação de membros e/ou a permanência daqueles que se afastaram da fé católica.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29468" y="3346032"/>
            <a:ext cx="1173306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As que estejam filiadas a sociedades secretas (não é só maçonaria; há várias, tais como, a Ordem Rosacruz, a Ordem dos Templários, os </a:t>
            </a:r>
            <a:r>
              <a:rPr lang="pt-BR" sz="2800" dirty="0" err="1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Illuminati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, a Ordem </a:t>
            </a:r>
            <a:r>
              <a:rPr lang="pt-BR" sz="2800" dirty="0" err="1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Demolay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, a Ordem das Filhas de Jó e tantas outras);  As que defendam ideias ou tenham compromissos e comportamentos que atentem radicalmente contra a Igreja Católica e seus princípios;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AFA6B742-5BBB-43C3-9DFD-AE0A88A2AEA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9D9F0FE0-5644-4FBC-9DAA-968BEE8EA647}"/>
              </a:ext>
            </a:extLst>
          </p:cNvPr>
          <p:cNvSpPr/>
          <p:nvPr/>
        </p:nvSpPr>
        <p:spPr>
          <a:xfrm>
            <a:off x="497030" y="991092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01D8E02-E76A-41F0-993B-33C9D508740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7" name="Agrupar 6">
            <a:extLst>
              <a:ext uri="{FF2B5EF4-FFF2-40B4-BE49-F238E27FC236}">
                <a16:creationId xmlns:a16="http://schemas.microsoft.com/office/drawing/2014/main" id="{D9288B5D-72AE-4C88-A798-8A8422440544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E92FBAA5-61C0-42C8-8081-58D5CCCC76D7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2FD37549-EF40-476D-B2F0-73ECCADA0D88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D8256DDE-92B5-495E-B0F6-8443849A981E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9875E037-BDB0-4A94-B965-52C70C200B1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8055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5582" y="2332857"/>
            <a:ext cx="11540836" cy="387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Importante entender que: o fato de uma pessoa estar vivendo uma situação conjugal diferenciada (ou irregular, sob a visão da Igreja, como sempre reafirmam alguns) </a:t>
            </a:r>
            <a:r>
              <a:rPr lang="pt-BR" sz="2400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não está inserida na proibição contida nessa parte; </a:t>
            </a:r>
            <a:endParaRPr lang="pt-BR" sz="2800" dirty="0">
              <a:solidFill>
                <a:srgbClr val="FF0000"/>
              </a:solidFill>
              <a:latin typeface="Montserrat"/>
              <a:ea typeface="Arial" panose="020B0604020202020204" pitchFamily="34" charset="0"/>
            </a:endParaRPr>
          </a:p>
          <a:p>
            <a:pPr indent="-6350" algn="just">
              <a:lnSpc>
                <a:spcPct val="115000"/>
              </a:lnSpc>
              <a:spcAft>
                <a:spcPts val="0"/>
              </a:spcAft>
            </a:pPr>
            <a:endParaRPr lang="pt-BR" sz="10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Essa parte final do parágrafo único quer se referir a outras questões, tais como aquelas relacionadas a possível apoio às causas relacionadas ao aborto, à eutanásia, à destruição da natureza, à violência e à guerra, entre outros.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AFA6B742-5BBB-43C3-9DFD-AE0A88A2AEA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2CFBC528-60CD-4C84-8A1A-0BF0D86D39A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B33A29AD-8875-48BD-9AAF-1A1F028F77C1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EC7BC473-EA69-4F91-8FE5-63B58559B12F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B413EFB0-2044-48E8-844A-9B1063E32D1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112B31AC-D313-4792-A9CA-C7EFD79F208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446D33D9-38D8-42FA-9F1C-2BBE519FA08D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2" name="Retângulo 11">
            <a:extLst>
              <a:ext uri="{FF2B5EF4-FFF2-40B4-BE49-F238E27FC236}">
                <a16:creationId xmlns:a16="http://schemas.microsoft.com/office/drawing/2014/main" id="{9D9F0FE0-5644-4FBC-9DAA-968BEE8EA647}"/>
              </a:ext>
            </a:extLst>
          </p:cNvPr>
          <p:cNvSpPr/>
          <p:nvPr/>
        </p:nvSpPr>
        <p:spPr>
          <a:xfrm>
            <a:off x="497030" y="1003965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753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374" y="1956533"/>
            <a:ext cx="9780489" cy="3524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u="sng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Artigo 15: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define claramente quem é o Aspirante, seus deveres e obrigações.</a:t>
            </a:r>
          </a:p>
          <a:p>
            <a:pPr algn="just">
              <a:lnSpc>
                <a:spcPct val="115000"/>
              </a:lnSpc>
              <a:buSzPts val="1000"/>
            </a:pPr>
            <a:endParaRPr lang="pt-BR" sz="2800" u="sng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SzPts val="1000"/>
            </a:pPr>
            <a:r>
              <a:rPr lang="pt-BR" sz="2800" b="1" u="sng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Artigo 16:</a:t>
            </a:r>
            <a:r>
              <a:rPr lang="pt-BR" sz="2800" b="1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trata melhor da proclamação.</a:t>
            </a:r>
          </a:p>
          <a:p>
            <a:pPr algn="just">
              <a:lnSpc>
                <a:spcPct val="115000"/>
              </a:lnSpc>
              <a:buSzPts val="1000"/>
            </a:pPr>
            <a:r>
              <a:rPr lang="pt-BR" sz="2800" dirty="0">
                <a:solidFill>
                  <a:srgbClr val="FF0000"/>
                </a:solidFill>
                <a:latin typeface="Montserrat"/>
                <a:ea typeface="Arial" panose="020B0604020202020204" pitchFamily="34" charset="0"/>
              </a:rPr>
              <a:t>NÃO confundir PROCLAMAÇÃO com ACLAMAÇÃO </a:t>
            </a: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(não existe na Regra). E nem com APRESENTAÇÃO (feita em uma das Festas Regulamentares).</a:t>
            </a:r>
            <a:endParaRPr lang="pt-BR" sz="40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90B6CB0-7752-42D1-A41C-77962AD92FAB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9DF9A2D8-174F-4C63-BE0D-F286D137AC2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39D717F-23C6-4E40-8B79-0EEB23354BD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322D492B-5C33-4F5B-8FCF-79887AEDAD09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0C2B5247-8A67-4024-A641-7859CBD7523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C6D23E5F-4449-4459-99E9-4E8176A93C9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C52854A8-FD77-4FBA-BBE8-8D8678F73FD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2" name="Retângulo 11">
            <a:extLst>
              <a:ext uri="{FF2B5EF4-FFF2-40B4-BE49-F238E27FC236}">
                <a16:creationId xmlns:a16="http://schemas.microsoft.com/office/drawing/2014/main" id="{081CA833-28D0-4CBD-8FFE-7D1CD8F755A9}"/>
              </a:ext>
            </a:extLst>
          </p:cNvPr>
          <p:cNvSpPr/>
          <p:nvPr/>
        </p:nvSpPr>
        <p:spPr>
          <a:xfrm>
            <a:off x="325581" y="1010015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74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5618" y="2134245"/>
            <a:ext cx="10217426" cy="30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dirty="0">
                <a:latin typeface="Montserrat" panose="00000500000000000000" pitchFamily="2" charset="0"/>
              </a:rPr>
              <a:t>Artigo 16. A proclamação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dirty="0">
                <a:latin typeface="Montserrat" panose="00000500000000000000" pitchFamily="2" charset="0"/>
              </a:rPr>
              <a:t>§ 2º. Para ser proclamado é necessário que o Aspirantes tenha, no mínimo, a primeira comunhão e certificada sua participação nos módulos de </a:t>
            </a:r>
            <a:r>
              <a:rPr lang="pt-BR" sz="2800" b="1" dirty="0">
                <a:solidFill>
                  <a:srgbClr val="FF0000"/>
                </a:solidFill>
                <a:latin typeface="Montserrat" panose="00000500000000000000" pitchFamily="2" charset="0"/>
              </a:rPr>
              <a:t>“Formação Básica” e “Espiritualidade Vicentina”</a:t>
            </a:r>
            <a:r>
              <a:rPr lang="pt-BR" sz="2800" dirty="0">
                <a:latin typeface="Montserrat" panose="00000500000000000000" pitchFamily="2" charset="0"/>
              </a:rPr>
              <a:t> da </a:t>
            </a:r>
            <a:r>
              <a:rPr lang="pt-BR" sz="2800" dirty="0" err="1">
                <a:latin typeface="Montserrat" panose="00000500000000000000" pitchFamily="2" charset="0"/>
              </a:rPr>
              <a:t>Ecafo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90B6CB0-7752-42D1-A41C-77962AD92FAB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9DF9A2D8-174F-4C63-BE0D-F286D137AC2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39D717F-23C6-4E40-8B79-0EEB23354BD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322D492B-5C33-4F5B-8FCF-79887AEDAD09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0C2B5247-8A67-4024-A641-7859CBD7523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C6D23E5F-4449-4459-99E9-4E8176A93C9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C52854A8-FD77-4FBA-BBE8-8D8678F73FD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2" name="Retângulo 11">
            <a:extLst>
              <a:ext uri="{FF2B5EF4-FFF2-40B4-BE49-F238E27FC236}">
                <a16:creationId xmlns:a16="http://schemas.microsoft.com/office/drawing/2014/main" id="{081CA833-28D0-4CBD-8FFE-7D1CD8F755A9}"/>
              </a:ext>
            </a:extLst>
          </p:cNvPr>
          <p:cNvSpPr/>
          <p:nvPr/>
        </p:nvSpPr>
        <p:spPr>
          <a:xfrm>
            <a:off x="497030" y="1062777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6291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373" y="3144930"/>
            <a:ext cx="10681253" cy="1562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u="sng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32:</a:t>
            </a: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reuniões ordinárias: permanecem SEMANAIS para Conferências e MENSAIS para as demais unidades vicentinas.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20C750D-7A2D-44B1-A719-16711D5488F6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C4900A62-848D-4037-9424-B96FBFFBBA73}"/>
              </a:ext>
            </a:extLst>
          </p:cNvPr>
          <p:cNvSpPr/>
          <p:nvPr/>
        </p:nvSpPr>
        <p:spPr>
          <a:xfrm>
            <a:off x="497030" y="1076029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352C7788-BBF4-4CA5-8331-F3D7E5779CC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58A70282-53DC-47CE-A9D7-9D0AECDFA78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79330F27-D32A-4CB8-9A63-5BE5F2F31950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4B624E15-53E7-46D4-BFDF-0CFF555F531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F9AF6AB-8EB9-44E2-A311-38CAA6852A3E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1" name="Imagem 10">
            <a:extLst>
              <a:ext uri="{FF2B5EF4-FFF2-40B4-BE49-F238E27FC236}">
                <a16:creationId xmlns:a16="http://schemas.microsoft.com/office/drawing/2014/main" id="{E1F1C5E9-FBEF-4ACA-B85E-E73A9A81CD2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04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4098" y="1813545"/>
            <a:ext cx="10538099" cy="419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endParaRPr lang="pt-BR" sz="2800" dirty="0">
              <a:solidFill>
                <a:srgbClr val="18171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Artigos 54 e 55: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eleições em Conferências: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endParaRPr lang="pt-BR" sz="28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u="sng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Alterados os mandatos para 4 (quatro) anos;</a:t>
            </a: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 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Tx/>
              <a:buChar char="-"/>
            </a:pPr>
            <a:endParaRPr lang="pt-BR" sz="2800" b="1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- Eleição com candidato único: deve haver o cumprimento de todos os procedimentos e a votação; ocorrem em reuniões ordinárias dos dias e aprovadas na semana seguinte.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D0A54CE-361E-4A0D-A871-881FDFBF2BF8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D131B7D-B627-4040-8A20-305DE30103B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8105A85D-357A-4202-BBEF-6FD6E6A0CDA4}"/>
              </a:ext>
            </a:extLst>
          </p:cNvPr>
          <p:cNvSpPr/>
          <p:nvPr/>
        </p:nvSpPr>
        <p:spPr>
          <a:xfrm>
            <a:off x="497030" y="95120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4EB1555-7BAA-41DA-AD6C-01253FE2AA1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EE9D8648-F167-4156-895B-FFBA9CA4412D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793FF807-4FD5-484E-8C50-D0F3D228BE79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FA5FB54A-47A6-4143-93DE-DC441D84A61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357DBF55-BFF6-4840-86DB-BBC3AC30DFF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91193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11942" y="2627631"/>
            <a:ext cx="11285106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Artigos 71 a 72: </a:t>
            </a:r>
            <a:r>
              <a:rPr lang="pt-BR" sz="27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vacância da presidência. </a:t>
            </a:r>
            <a:r>
              <a:rPr lang="pt-BR" sz="27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Os mandatos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7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dos demais membros da diretoria não mais se encerram automaticamente </a:t>
            </a:r>
            <a:r>
              <a:rPr lang="pt-BR" sz="2700" b="1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(como diz o Regulamento anterior). </a:t>
            </a:r>
            <a:r>
              <a:rPr lang="pt-BR" sz="27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Devem-se providenciar novas eleições, nos prazos definidos.</a:t>
            </a:r>
            <a:endParaRPr lang="pt-BR" sz="27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80084FD-6E6E-4FCB-8251-38146B97920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992FDE8-065E-415D-B7BA-87D9E564FA1D}"/>
              </a:ext>
            </a:extLst>
          </p:cNvPr>
          <p:cNvSpPr/>
          <p:nvPr/>
        </p:nvSpPr>
        <p:spPr>
          <a:xfrm>
            <a:off x="497030" y="90042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8E5CB2CC-4017-47C6-8918-ADA3C1A7C47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DA58B16B-50A6-4D3C-9A9C-EA406122508B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EB20A663-2A9D-4F4D-B25C-CD63ECFB5B6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672792A3-E53A-4613-B5D6-B73A405AE5DF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832BFCDF-E3E1-499A-B668-86EB3EA693A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F6B8E661-BB89-42AB-8202-D81B115A193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818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809" y="2379713"/>
            <a:ext cx="10009684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latin typeface="Montserrat" panose="00000500000000000000" pitchFamily="2" charset="0"/>
                <a:ea typeface="Arial" panose="020B0604020202020204" pitchFamily="34" charset="0"/>
              </a:rPr>
              <a:t>Renúncias e/ou afastamentos de membros das diretorias por motivos determinados (compromisso de trabalho, doença comprovada e assumir outro cargo na SSVP) não causam mais o impedimento de participar da eleição e/ou como membro da Diretoria do mandato subsequente.</a:t>
            </a:r>
            <a:endParaRPr lang="pt-BR" sz="2800" dirty="0"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80084FD-6E6E-4FCB-8251-38146B97920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992FDE8-065E-415D-B7BA-87D9E564FA1D}"/>
              </a:ext>
            </a:extLst>
          </p:cNvPr>
          <p:cNvSpPr/>
          <p:nvPr/>
        </p:nvSpPr>
        <p:spPr>
          <a:xfrm>
            <a:off x="497030" y="970044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8E5CB2CC-4017-47C6-8918-ADA3C1A7C47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DA58B16B-50A6-4D3C-9A9C-EA406122508B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EB20A663-2A9D-4F4D-B25C-CD63ECFB5B6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672792A3-E53A-4613-B5D6-B73A405AE5DF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832BFCDF-E3E1-499A-B668-86EB3EA693A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F6B8E661-BB89-42AB-8202-D81B115A193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4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Mudanças na Regra da SSVP segue o novo tempo, afirma presidente dos  vicentinos | SSVP Bras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779" y="3429000"/>
            <a:ext cx="5945907" cy="322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60314" y="1798155"/>
            <a:ext cx="9293224" cy="4021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 - de 1835 a 1968 (com acréscimos de 1850 e 1856, chamada de “Manual”);</a:t>
            </a:r>
          </a:p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- de 1968 a 1973 (chamada de “Regra Provisória”);</a:t>
            </a:r>
          </a:p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- de 1974 a 1977;</a:t>
            </a:r>
          </a:p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- de 1977 a 1989;</a:t>
            </a:r>
          </a:p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- de 1989 a 1998;</a:t>
            </a:r>
          </a:p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- de 1998 a 2007; e</a:t>
            </a:r>
          </a:p>
          <a:p>
            <a:pPr marL="1270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	- de 2007 (2015) a 2023.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1" y="-15100"/>
            <a:ext cx="12192000" cy="895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545BBDE-DD2A-4AF8-B97B-16B815065B0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148D46CE-E72B-4E3E-8B57-E28CC5DB8A19}"/>
              </a:ext>
            </a:extLst>
          </p:cNvPr>
          <p:cNvSpPr txBox="1"/>
          <p:nvPr/>
        </p:nvSpPr>
        <p:spPr>
          <a:xfrm>
            <a:off x="2574235" y="1103527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i="0" dirty="0">
                <a:solidFill>
                  <a:srgbClr val="0070C0"/>
                </a:solidFill>
                <a:effectLst/>
                <a:latin typeface="Garamond" panose="02020404030301010803" pitchFamily="18" charset="0"/>
              </a:rPr>
              <a:t>HISTÓRICO</a:t>
            </a:r>
          </a:p>
        </p:txBody>
      </p:sp>
    </p:spTree>
    <p:extLst>
      <p:ext uri="{BB962C8B-B14F-4D97-AF65-F5344CB8AC3E}">
        <p14:creationId xmlns:p14="http://schemas.microsoft.com/office/powerpoint/2010/main" val="33143575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29408" y="2777279"/>
            <a:ext cx="8733183" cy="203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105: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Deixa clara a possibilidade de Vice-Presidentes, Secretários e/ou Tesoureiros representarem os Presidentes em votações, quando impossibilidade da participação destes.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EBD8E08-66B9-43A7-AD92-4D4308C43F43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69A8200-4581-4B39-AF90-16F587A782C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9526AB97-95E7-4AE4-8600-AA2C7EAF741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B48D879-2D04-4A3D-8B3E-D824DFB0231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28E2F90-E615-429A-A317-9CFF0A0ADAD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F0CBC4E-1C23-4212-B439-40DC11248395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FB65794A-E818-4465-BF92-4F163BA65883}"/>
              </a:ext>
            </a:extLst>
          </p:cNvPr>
          <p:cNvSpPr/>
          <p:nvPr/>
        </p:nvSpPr>
        <p:spPr>
          <a:xfrm>
            <a:off x="497030" y="1036273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C0C2F4D7-9064-418D-9C05-2B36BA8D065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3286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9093" y="1879802"/>
            <a:ext cx="1172877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O § 2º proíbe a acumulação de encargos de diretoria com o de Presidente de unidades vicentinas diretamente vinculadas, tendo em vista a dificuldade na conciliação dos trabalhos, exceto em Conferências (por exemplos: Presidente do Conselho Particular </a:t>
            </a:r>
            <a:r>
              <a:rPr lang="pt-BR" sz="28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NÃO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pode ser Vice-Presidente do Conselho Central; Presidente de Conferência </a:t>
            </a:r>
            <a:r>
              <a:rPr lang="pt-BR" sz="28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PODE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ser Tesoureiro do Conselho Particular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EBD8E08-66B9-43A7-AD92-4D4308C43F43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69A8200-4581-4B39-AF90-16F587A782C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9526AB97-95E7-4AE4-8600-AA2C7EAF741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B48D879-2D04-4A3D-8B3E-D824DFB0231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28E2F90-E615-429A-A317-9CFF0A0ADAD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F0CBC4E-1C23-4212-B439-40DC11248395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FB65794A-E818-4465-BF92-4F163BA65883}"/>
              </a:ext>
            </a:extLst>
          </p:cNvPr>
          <p:cNvSpPr/>
          <p:nvPr/>
        </p:nvSpPr>
        <p:spPr>
          <a:xfrm>
            <a:off x="403061" y="1012684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077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133" y="1532178"/>
            <a:ext cx="11883734" cy="419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endParaRPr lang="pt-BR" sz="2800" dirty="0">
              <a:solidFill>
                <a:srgbClr val="18171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106: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Confrades e </a:t>
            </a:r>
            <a:r>
              <a:rPr lang="pt-BR" sz="2800" dirty="0" err="1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consócias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no exercício de mandatos políticos eleitorais deverão se afastar de suas funções de direção, em todas as unidades vicentinas. Em que pese argumentos contrários, o objetivo desse Artigo é preservar a SSVP de qualquer tipo e/ou possibilidade de interferências político-partidárias em sua administração. É, também, uma norma da Confederação.</a:t>
            </a:r>
            <a:endParaRPr lang="pt-BR" sz="28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EBD8E08-66B9-43A7-AD92-4D4308C43F43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69A8200-4581-4B39-AF90-16F587A782C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9526AB97-95E7-4AE4-8600-AA2C7EAF741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B48D879-2D04-4A3D-8B3E-D824DFB0231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28E2F90-E615-429A-A317-9CFF0A0ADAD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F0CBC4E-1C23-4212-B439-40DC11248395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FB65794A-E818-4465-BF92-4F163BA65883}"/>
              </a:ext>
            </a:extLst>
          </p:cNvPr>
          <p:cNvSpPr/>
          <p:nvPr/>
        </p:nvSpPr>
        <p:spPr>
          <a:xfrm>
            <a:off x="497030" y="937736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026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01521" y="2212720"/>
            <a:ext cx="8976575" cy="175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15000"/>
              </a:lnSpc>
              <a:spcAft>
                <a:spcPts val="0"/>
              </a:spcAft>
            </a:pPr>
            <a:r>
              <a:rPr lang="pt-BR" sz="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 </a:t>
            </a:r>
            <a:endParaRPr lang="pt-BR" sz="2800" dirty="0">
              <a:solidFill>
                <a:srgbClr val="18171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1000" dirty="0">
              <a:solidFill>
                <a:srgbClr val="181717"/>
              </a:solidFill>
              <a:latin typeface="Montserrat" panose="00000500000000000000" pitchFamily="2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b="1" dirty="0">
                <a:latin typeface="Montserrat" panose="00000500000000000000" pitchFamily="2" charset="0"/>
                <a:ea typeface="Arial" panose="020B0604020202020204" pitchFamily="34" charset="0"/>
                <a:cs typeface="Arial" panose="020B0604020202020204" pitchFamily="34" charset="0"/>
              </a:rPr>
              <a:t>Artigo 109: </a:t>
            </a:r>
            <a:r>
              <a:rPr lang="pt-BR" sz="2400" dirty="0">
                <a:latin typeface="Montserrat" panose="00000500000000000000" pitchFamily="2" charset="0"/>
                <a:ea typeface="Arial" panose="020B0604020202020204" pitchFamily="34" charset="0"/>
                <a:cs typeface="Arial" panose="020B0604020202020204" pitchFamily="34" charset="0"/>
              </a:rPr>
              <a:t>Obriga os Presidentes das unidades vicentinas a manter todos os cargos das Diretorias ocupados, ao longo dos mandatos.</a:t>
            </a:r>
            <a:endParaRPr lang="pt-BR" sz="2800" dirty="0">
              <a:solidFill>
                <a:srgbClr val="181717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EBD8E08-66B9-43A7-AD92-4D4308C43F43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69A8200-4581-4B39-AF90-16F587A782C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9526AB97-95E7-4AE4-8600-AA2C7EAF741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B48D879-2D04-4A3D-8B3E-D824DFB0231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28E2F90-E615-429A-A317-9CFF0A0ADAD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9F0CBC4E-1C23-4212-B439-40DC11248395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FB65794A-E818-4465-BF92-4F163BA65883}"/>
              </a:ext>
            </a:extLst>
          </p:cNvPr>
          <p:cNvSpPr/>
          <p:nvPr/>
        </p:nvSpPr>
        <p:spPr>
          <a:xfrm>
            <a:off x="325581" y="1134461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309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30310" y="2798276"/>
            <a:ext cx="9827525" cy="2553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Artigos 115 e 116: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Determina que reuniões de Conferências </a:t>
            </a:r>
            <a:r>
              <a:rPr lang="pt-BR" sz="2800" dirty="0">
                <a:solidFill>
                  <a:srgbClr val="FF0000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NÃO PODEM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ser suspensas ou não realizadas, mas podendo ser adiadas e/ou adiantadas de seus dias normais, ou ter os horários alterados, em certas circunstâncias.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72BCC47-2756-4948-A729-D26B81D86B3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2DBA060-53A7-4A3D-B12E-98CD3FE5F14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B6876A2-2234-41F3-9D0B-4DE5547E6F9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6D2A21FE-371D-4AAB-94A0-7BEE48FF3A60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8364EB4-FD23-4FAD-BF0A-52E061D3182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9F121BF6-EE4C-4E6B-BC2A-424768AA17C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EAF74A9C-44AD-4838-94BB-F7A4799D086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3A8FE2B5-5747-48A8-8958-F51FDF1E9E69}"/>
              </a:ext>
            </a:extLst>
          </p:cNvPr>
          <p:cNvSpPr/>
          <p:nvPr/>
        </p:nvSpPr>
        <p:spPr>
          <a:xfrm>
            <a:off x="497030" y="1057046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6435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7012" y="2379713"/>
            <a:ext cx="11857976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Artigos 115 e 116: Suspensão ou cancelamento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de reuniões dependem de autorização do Conselho Metropolitano ou do Conselho Nacional do Brasil, dependendo do motivo.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- </a:t>
            </a: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Ainda que haja suspensão ou cancelamento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de reuniões o atendimento às famílias assistidas deve ser mantido.</a:t>
            </a:r>
            <a:endParaRPr lang="pt-BR" sz="2800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72BCC47-2756-4948-A729-D26B81D86B3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2DBA060-53A7-4A3D-B12E-98CD3FE5F14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B6876A2-2234-41F3-9D0B-4DE5547E6F9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6D2A21FE-371D-4AAB-94A0-7BEE48FF3A60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8364EB4-FD23-4FAD-BF0A-52E061D3182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9F121BF6-EE4C-4E6B-BC2A-424768AA17C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EAF74A9C-44AD-4838-94BB-F7A4799D086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3A8FE2B5-5747-48A8-8958-F51FDF1E9E69}"/>
              </a:ext>
            </a:extLst>
          </p:cNvPr>
          <p:cNvSpPr/>
          <p:nvPr/>
        </p:nvSpPr>
        <p:spPr>
          <a:xfrm>
            <a:off x="325581" y="1003965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319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89527" y="2683619"/>
            <a:ext cx="1021294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124: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Para assumir cargos nas </a:t>
            </a:r>
            <a:r>
              <a:rPr lang="pt-BR" sz="2800" dirty="0" err="1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CCAs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os membros devem ter 8 (oito) anos, no mínimo.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 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latin typeface="Montserrat" panose="00000500000000000000" pitchFamily="2" charset="0"/>
                <a:ea typeface="Arial" panose="020B0604020202020204" pitchFamily="34" charset="0"/>
              </a:rPr>
              <a:t>Artigo 125: </a:t>
            </a:r>
            <a:r>
              <a:rPr lang="pt-BR" sz="2800" dirty="0">
                <a:latin typeface="Montserrat" panose="00000500000000000000" pitchFamily="2" charset="0"/>
                <a:ea typeface="Arial" panose="020B0604020202020204" pitchFamily="34" charset="0"/>
              </a:rPr>
              <a:t>Dispensa dos Orientadores de </a:t>
            </a:r>
            <a:r>
              <a:rPr lang="pt-BR" sz="2800" dirty="0" err="1">
                <a:latin typeface="Montserrat" panose="00000500000000000000" pitchFamily="2" charset="0"/>
                <a:ea typeface="Arial" panose="020B0604020202020204" pitchFamily="34" charset="0"/>
              </a:rPr>
              <a:t>CCAs</a:t>
            </a:r>
            <a:r>
              <a:rPr lang="pt-BR" sz="2800" dirty="0">
                <a:latin typeface="Montserrat" panose="00000500000000000000" pitchFamily="2" charset="0"/>
                <a:ea typeface="Arial" panose="020B0604020202020204" pitchFamily="34" charset="0"/>
              </a:rPr>
              <a:t> de terem que participar de outras Conferências.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72BCC47-2756-4948-A729-D26B81D86B3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2DBA060-53A7-4A3D-B12E-98CD3FE5F14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B6876A2-2234-41F3-9D0B-4DE5547E6F9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6D2A21FE-371D-4AAB-94A0-7BEE48FF3A60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8364EB4-FD23-4FAD-BF0A-52E061D3182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9F121BF6-EE4C-4E6B-BC2A-424768AA17C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EAF74A9C-44AD-4838-94BB-F7A4799D086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3A8FE2B5-5747-48A8-8958-F51FDF1E9E69}"/>
              </a:ext>
            </a:extLst>
          </p:cNvPr>
          <p:cNvSpPr/>
          <p:nvPr/>
        </p:nvSpPr>
        <p:spPr>
          <a:xfrm>
            <a:off x="325581" y="1125352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844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6224" y="2867868"/>
            <a:ext cx="8409905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127: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Permite que as </a:t>
            </a:r>
            <a:r>
              <a:rPr lang="pt-BR" sz="2800" dirty="0" err="1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CCAs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 possam ter mais de uma família assistida, de acordo com as condições locais.</a:t>
            </a:r>
            <a:endParaRPr lang="pt-BR" sz="2800" b="1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965ECF8-77EE-4D03-9EDC-FF4F79F10704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5DA09D0-C5E1-4FFC-868A-4E90A4F5CDA3}"/>
              </a:ext>
            </a:extLst>
          </p:cNvPr>
          <p:cNvSpPr/>
          <p:nvPr/>
        </p:nvSpPr>
        <p:spPr>
          <a:xfrm>
            <a:off x="497030" y="983511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650E0DA-335E-4D4D-9658-22DBF8A7A0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E5943281-BBB8-4567-AE2B-18DFC7C37C4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2A1B93D9-8A5C-4958-9B7F-5351033EBDC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E7B1DF0D-61B3-4F7E-B47E-C5AAE0187C12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A527FB96-5B67-4A56-9088-C1F14CB7FBB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B6192D37-538B-4A71-8D91-FF01BCE456F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81223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133" y="2358151"/>
            <a:ext cx="11540837" cy="366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Artigo 131: 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O inciso V passou a prever a possibilidade de que as contas podem ser lançadas em meio físico ou digital, refletindo a evolução (na verdade, contemplando algo que já acontecia).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Com a alteração do inciso VI, passa a ser do Tesoureiro a elaboração dos mapas (antes, era do Secretário).</a:t>
            </a:r>
            <a:endParaRPr lang="pt-BR" sz="2800" b="1" dirty="0">
              <a:solidFill>
                <a:srgbClr val="181717"/>
              </a:solidFill>
              <a:effectLst/>
              <a:latin typeface="Montserrat" panose="00000500000000000000" pitchFamily="2" charset="0"/>
              <a:ea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965ECF8-77EE-4D03-9EDC-FF4F79F10704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5DA09D0-C5E1-4FFC-868A-4E90A4F5CDA3}"/>
              </a:ext>
            </a:extLst>
          </p:cNvPr>
          <p:cNvSpPr/>
          <p:nvPr/>
        </p:nvSpPr>
        <p:spPr>
          <a:xfrm>
            <a:off x="497030" y="988261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650E0DA-335E-4D4D-9658-22DBF8A7A0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E5943281-BBB8-4567-AE2B-18DFC7C37C4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2A1B93D9-8A5C-4958-9B7F-5351033EBDC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E7B1DF0D-61B3-4F7E-B47E-C5AAE0187C12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A527FB96-5B67-4A56-9088-C1F14CB7FBB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B6192D37-538B-4A71-8D91-FF01BCE456F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84844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93913" y="2738185"/>
            <a:ext cx="9700976" cy="1536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</a:pPr>
            <a:r>
              <a:rPr lang="pt-BR" sz="2800" b="1" dirty="0">
                <a:latin typeface="Montserrat"/>
                <a:ea typeface="Arial" panose="020B0604020202020204" pitchFamily="34" charset="0"/>
              </a:rPr>
              <a:t>Artigo 226: </a:t>
            </a:r>
            <a:r>
              <a:rPr lang="pt-BR" sz="2800" dirty="0">
                <a:latin typeface="Montserrat"/>
                <a:ea typeface="Arial" panose="020B0604020202020204" pitchFamily="34" charset="0"/>
              </a:rPr>
              <a:t>permanece a obrigatoriedade da extinção e baixa de personalidades jurídicas de Conferências e Conselhos Particulares.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813A6FA-2BC5-4527-83E4-B2D5E2630F25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DFB3053-9AAF-4252-A9E7-E3A4649866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1473D5A9-78BA-4510-AB35-2786B0EAA19A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2F2EB744-8F2A-4E7B-B823-74E070D610EA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77F3830D-6C92-4CE0-854F-7B4745160591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9D8C48B1-A2F6-4EF7-91DB-05FDF903385A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713759C0-493E-45BE-9FBC-D5CC738864C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5989F381-91CE-453C-AAFE-8F7DE1DD5EFA}"/>
              </a:ext>
            </a:extLst>
          </p:cNvPr>
          <p:cNvSpPr/>
          <p:nvPr/>
        </p:nvSpPr>
        <p:spPr>
          <a:xfrm>
            <a:off x="497030" y="1049525"/>
            <a:ext cx="11540837" cy="69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6350" algn="ctr">
              <a:lnSpc>
                <a:spcPct val="115000"/>
              </a:lnSpc>
              <a:spcAft>
                <a:spcPts val="0"/>
              </a:spcAft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ea typeface="Arial" panose="020B0604020202020204" pitchFamily="34" charset="0"/>
              </a:rPr>
              <a:t>AS PRINCIPAIS MUDANÇAS</a:t>
            </a:r>
            <a:endParaRPr lang="pt-BR" sz="4800" b="1" dirty="0">
              <a:solidFill>
                <a:srgbClr val="0070C0"/>
              </a:solidFill>
              <a:effectLst/>
              <a:latin typeface="Garamond" panose="02020404030301010803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9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" y="1057377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A NOVA REGRA DA SSVP – EDIÇÃO 2023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887" y="1937603"/>
            <a:ext cx="2562225" cy="3771900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CB82225-1CF2-4C38-82F8-E80D8C379C4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1059E672-3B2D-49D9-AA5F-D059D032F269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6CED7A6F-A8E8-40A1-A345-A911562BD79A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53B5A4B5-8412-4F02-8418-79E2E79F01E4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1235A616-328B-485B-ABA4-A457FE4B517E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DF5F1807-19BA-4BD5-BB59-9277D4172298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EEA80098-DFB9-4AAE-B5FE-438C38A6D04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578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Agrupar 10">
            <a:extLst>
              <a:ext uri="{FF2B5EF4-FFF2-40B4-BE49-F238E27FC236}">
                <a16:creationId xmlns:a16="http://schemas.microsoft.com/office/drawing/2014/main" id="{C65A32AB-CA44-4DB3-93EF-FA920CFDF54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621213" y="3313112"/>
            <a:ext cx="6858000" cy="231775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5620F315-B828-4228-838D-B708C64CE217}"/>
                </a:ext>
              </a:extLst>
            </p:cNvPr>
            <p:cNvSpPr/>
            <p:nvPr/>
          </p:nvSpPr>
          <p:spPr>
            <a:xfrm>
              <a:off x="0" y="6378264"/>
              <a:ext cx="12192000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grpSp>
          <p:nvGrpSpPr>
            <p:cNvPr id="105481" name="Agrupar 12">
              <a:extLst>
                <a:ext uri="{FF2B5EF4-FFF2-40B4-BE49-F238E27FC236}">
                  <a16:creationId xmlns:a16="http://schemas.microsoft.com/office/drawing/2014/main" id="{51901F85-F222-4C4C-AA82-2B59F34580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EEC33D26-0706-4D08-81E6-E39421EB8F30}"/>
                  </a:ext>
                </a:extLst>
              </p:cNvPr>
              <p:cNvSpPr/>
              <p:nvPr/>
            </p:nvSpPr>
            <p:spPr>
              <a:xfrm>
                <a:off x="0" y="6256451"/>
                <a:ext cx="6096000" cy="186455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401BE8B7-DCBC-4B92-8521-9C584A12B86E}"/>
                  </a:ext>
                </a:extLst>
              </p:cNvPr>
              <p:cNvSpPr/>
              <p:nvPr/>
            </p:nvSpPr>
            <p:spPr>
              <a:xfrm>
                <a:off x="6096000" y="6256451"/>
                <a:ext cx="6096000" cy="186455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/>
              </a:p>
            </p:txBody>
          </p:sp>
        </p:grpSp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01CCEC2C-5505-4380-8868-F157FEA1970D}"/>
              </a:ext>
            </a:extLst>
          </p:cNvPr>
          <p:cNvSpPr/>
          <p:nvPr/>
        </p:nvSpPr>
        <p:spPr>
          <a:xfrm>
            <a:off x="8126413" y="0"/>
            <a:ext cx="4065587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05476" name="Imagem 15">
            <a:extLst>
              <a:ext uri="{FF2B5EF4-FFF2-40B4-BE49-F238E27FC236}">
                <a16:creationId xmlns:a16="http://schemas.microsoft.com/office/drawing/2014/main" id="{4E8060A0-DF78-45F2-854D-24EF830639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588" y="2082800"/>
            <a:ext cx="2786062" cy="28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5477" name="Grupo 19">
            <a:extLst>
              <a:ext uri="{FF2B5EF4-FFF2-40B4-BE49-F238E27FC236}">
                <a16:creationId xmlns:a16="http://schemas.microsoft.com/office/drawing/2014/main" id="{906B1CB5-85ED-48E6-BACC-7E0ACE6299EE}"/>
              </a:ext>
            </a:extLst>
          </p:cNvPr>
          <p:cNvGrpSpPr>
            <a:grpSpLocks/>
          </p:cNvGrpSpPr>
          <p:nvPr/>
        </p:nvGrpSpPr>
        <p:grpSpPr bwMode="auto">
          <a:xfrm>
            <a:off x="942975" y="255588"/>
            <a:ext cx="6342063" cy="6362700"/>
            <a:chOff x="597782" y="275495"/>
            <a:chExt cx="6582505" cy="6582505"/>
          </a:xfrm>
        </p:grpSpPr>
        <p:pic>
          <p:nvPicPr>
            <p:cNvPr id="105478" name="Picture 4" descr="https://i.pinimg.com/564x/be/66/79/be667935331eb78ab2b18f8abc492cba.jpg">
              <a:extLst>
                <a:ext uri="{FF2B5EF4-FFF2-40B4-BE49-F238E27FC236}">
                  <a16:creationId xmlns:a16="http://schemas.microsoft.com/office/drawing/2014/main" id="{1DA0D702-5FFD-4B85-BE1E-3B1C1E3609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82" y="275495"/>
              <a:ext cx="6582505" cy="6582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479" name="CaixaDeTexto 18">
              <a:extLst>
                <a:ext uri="{FF2B5EF4-FFF2-40B4-BE49-F238E27FC236}">
                  <a16:creationId xmlns:a16="http://schemas.microsoft.com/office/drawing/2014/main" id="{92403B6B-A496-4D69-AEA5-FB5CE1D55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396" y="2619228"/>
              <a:ext cx="2820467" cy="1878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pt-BR" altLang="pt-BR" dirty="0">
                  <a:latin typeface="Athletic Outfit" pitchFamily="2" charset="0"/>
                </a:rPr>
                <a:t>Nenhum de nós é tão bom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pt-BR" altLang="pt-BR" dirty="0">
                  <a:latin typeface="Athletic Outfit" pitchFamily="2" charset="0"/>
                </a:rPr>
                <a:t>quanto todos nós juntos!</a:t>
              </a:r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1" y="2945537"/>
            <a:ext cx="12191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Louvado Seja Nosso Senhor Jesus Cristo! </a:t>
            </a:r>
          </a:p>
        </p:txBody>
      </p:sp>
    </p:spTree>
    <p:extLst>
      <p:ext uri="{BB962C8B-B14F-4D97-AF65-F5344CB8AC3E}">
        <p14:creationId xmlns:p14="http://schemas.microsoft.com/office/powerpoint/2010/main" val="399336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00044" y="1956930"/>
            <a:ext cx="50109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Montserrat" panose="00000500000000000000" pitchFamily="2" charset="0"/>
              </a:rPr>
              <a:t>A Regra s</a:t>
            </a:r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egue as normas da Confederação Internacional da SSVP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2F4A1F3-D6F7-46F2-A4FE-913F7A5FB1F7}"/>
              </a:ext>
            </a:extLst>
          </p:cNvPr>
          <p:cNvSpPr/>
          <p:nvPr/>
        </p:nvSpPr>
        <p:spPr>
          <a:xfrm>
            <a:off x="0" y="4726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A0BAA712-A661-42A0-AA98-2E32C5DA5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26" y="916785"/>
            <a:ext cx="5473147" cy="3176616"/>
          </a:xfrm>
          <a:prstGeom prst="rect">
            <a:avLst/>
          </a:prstGeom>
        </p:spPr>
      </p:pic>
      <p:grpSp>
        <p:nvGrpSpPr>
          <p:cNvPr id="12" name="Agrupar 11">
            <a:extLst>
              <a:ext uri="{FF2B5EF4-FFF2-40B4-BE49-F238E27FC236}">
                <a16:creationId xmlns:a16="http://schemas.microsoft.com/office/drawing/2014/main" id="{975B6DAB-FBB1-4C95-9F72-629171A2A24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0A341E02-D8A6-4CCB-9089-3B2139076CB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30ACAAA-5C59-406C-BAD8-BD83D99B2960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E4B900F9-27CF-4788-91C9-C9F177BD690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" name="Retângulo 19">
                <a:extLst>
                  <a:ext uri="{FF2B5EF4-FFF2-40B4-BE49-F238E27FC236}">
                    <a16:creationId xmlns:a16="http://schemas.microsoft.com/office/drawing/2014/main" id="{A1A08315-1CEA-4D98-A3AA-EBFE7B11F83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82AEE18-F790-45E5-B477-25196E102A87}"/>
              </a:ext>
            </a:extLst>
          </p:cNvPr>
          <p:cNvSpPr txBox="1"/>
          <p:nvPr/>
        </p:nvSpPr>
        <p:spPr>
          <a:xfrm>
            <a:off x="243433" y="4201368"/>
            <a:ext cx="117944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solidFill>
                  <a:srgbClr val="181717"/>
                </a:solidFill>
                <a:latin typeface="Montserrat" panose="00000500000000000000" pitchFamily="2" charset="0"/>
                <a:ea typeface="Arial" panose="020B0604020202020204" pitchFamily="34" charset="0"/>
              </a:rPr>
              <a:t>As Leis estão sempre se adaptando às condições de mudança do mundo. Não é diferente com o Regulamento no Brasil.  Portanto, pode ter falhas. Porém, essas falhas são possíveis de serem corrigidas.</a:t>
            </a:r>
          </a:p>
        </p:txBody>
      </p:sp>
    </p:spTree>
    <p:extLst>
      <p:ext uri="{BB962C8B-B14F-4D97-AF65-F5344CB8AC3E}">
        <p14:creationId xmlns:p14="http://schemas.microsoft.com/office/powerpoint/2010/main" val="231970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2353" y="1443841"/>
            <a:ext cx="107897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- Por isso existe a determinação das Instruções Normativas,</a:t>
            </a:r>
          </a:p>
          <a:p>
            <a:pPr marL="901065" indent="-457200">
              <a:spcAft>
                <a:spcPts val="0"/>
              </a:spcAft>
              <a:buFontTx/>
              <a:buChar char="-"/>
              <a:tabLst>
                <a:tab pos="2700020" algn="ctr"/>
                <a:tab pos="5400040" algn="r"/>
                <a:tab pos="449580" algn="l"/>
              </a:tabLst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- Estatutos Sociais, dos Regimentos Internos</a:t>
            </a: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- Resoluções, Circulares, Portarias</a:t>
            </a: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- Manuais, Cartilhas, Guias, Códigos</a:t>
            </a: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endParaRPr lang="pt-BR" sz="2800" dirty="0">
              <a:solidFill>
                <a:srgbClr val="181717"/>
              </a:solidFill>
              <a:latin typeface="Montserrat"/>
              <a:ea typeface="Arial" panose="020B0604020202020204" pitchFamily="34" charset="0"/>
            </a:endParaRPr>
          </a:p>
          <a:p>
            <a:pPr marL="443865">
              <a:spcAft>
                <a:spcPts val="0"/>
              </a:spcAft>
              <a:tabLst>
                <a:tab pos="2700020" algn="ctr"/>
                <a:tab pos="5400040" algn="r"/>
                <a:tab pos="449580" algn="l"/>
              </a:tabLst>
            </a:pPr>
            <a:r>
              <a:rPr lang="pt-BR" sz="2800" dirty="0">
                <a:solidFill>
                  <a:srgbClr val="181717"/>
                </a:solidFill>
                <a:latin typeface="Montserrat"/>
                <a:ea typeface="Arial" panose="020B0604020202020204" pitchFamily="34" charset="0"/>
              </a:rPr>
              <a:t>- Apostilas e outros documentos</a:t>
            </a:r>
            <a:endParaRPr lang="pt-BR" sz="4000" dirty="0">
              <a:solidFill>
                <a:srgbClr val="181717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2F4A1F3-D6F7-46F2-A4FE-913F7A5FB1F7}"/>
              </a:ext>
            </a:extLst>
          </p:cNvPr>
          <p:cNvSpPr/>
          <p:nvPr/>
        </p:nvSpPr>
        <p:spPr>
          <a:xfrm>
            <a:off x="0" y="4726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975B6DAB-FBB1-4C95-9F72-629171A2A24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0A341E02-D8A6-4CCB-9089-3B2139076CBE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30ACAAA-5C59-406C-BAD8-BD83D99B2960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E4B900F9-27CF-4788-91C9-C9F177BD690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" name="Retângulo 19">
                <a:extLst>
                  <a:ext uri="{FF2B5EF4-FFF2-40B4-BE49-F238E27FC236}">
                    <a16:creationId xmlns:a16="http://schemas.microsoft.com/office/drawing/2014/main" id="{A1A08315-1CEA-4D98-A3AA-EBFE7B11F83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3" name="Imagem 12">
            <a:extLst>
              <a:ext uri="{FF2B5EF4-FFF2-40B4-BE49-F238E27FC236}">
                <a16:creationId xmlns:a16="http://schemas.microsoft.com/office/drawing/2014/main" id="{15BBCA8E-2F7F-4EEC-98AF-278A45EDA61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0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133" y="2245416"/>
            <a:ext cx="116083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Montserrat" panose="00000500000000000000" pitchFamily="2" charset="0"/>
              </a:rPr>
              <a:t>- É o conjunto de normas e procedimentos que regem as atividades administrativas da SSVP, no Brasil e no mundo.</a:t>
            </a:r>
          </a:p>
          <a:p>
            <a:r>
              <a:rPr lang="pt-BR" sz="600" dirty="0">
                <a:latin typeface="Montserrat" panose="00000500000000000000" pitchFamily="2" charset="0"/>
              </a:rPr>
              <a:t> </a:t>
            </a:r>
            <a:endParaRPr lang="pt-BR" sz="2800" dirty="0">
              <a:latin typeface="Montserrat" panose="00000500000000000000" pitchFamily="2" charset="0"/>
            </a:endParaRPr>
          </a:p>
          <a:p>
            <a:r>
              <a:rPr lang="pt-BR" sz="2800" dirty="0">
                <a:latin typeface="Montserrat" panose="00000500000000000000" pitchFamily="2" charset="0"/>
              </a:rPr>
              <a:t>- Tem alcance também jurídico na medida em que importa em cumprimento das legislações civil, trabalhista, penal, previdenciária e outras.</a:t>
            </a:r>
          </a:p>
          <a:p>
            <a:r>
              <a:rPr lang="pt-BR" sz="600" dirty="0">
                <a:latin typeface="Montserrat" panose="00000500000000000000" pitchFamily="2" charset="0"/>
              </a:rPr>
              <a:t> </a:t>
            </a:r>
            <a:endParaRPr lang="pt-BR" sz="1400" dirty="0">
              <a:latin typeface="Montserrat" panose="00000500000000000000" pitchFamily="2" charset="0"/>
            </a:endParaRPr>
          </a:p>
          <a:p>
            <a:r>
              <a:rPr lang="pt-BR" sz="2800" dirty="0">
                <a:latin typeface="Montserrat" panose="00000500000000000000" pitchFamily="2" charset="0"/>
              </a:rPr>
              <a:t>- Mas, antes de ser letra fria, conter palavras de ordem, </a:t>
            </a:r>
            <a:r>
              <a:rPr lang="pt-BR" sz="2800" b="1" u="sng" dirty="0">
                <a:solidFill>
                  <a:srgbClr val="FF0000"/>
                </a:solidFill>
                <a:latin typeface="Montserrat" panose="00000500000000000000" pitchFamily="2" charset="0"/>
              </a:rPr>
              <a:t>a Regra é espírito</a:t>
            </a:r>
            <a:r>
              <a:rPr lang="pt-BR" sz="2800" dirty="0">
                <a:latin typeface="Montserrat" panose="00000500000000000000" pitchFamily="2" charset="0"/>
              </a:rPr>
              <a:t>.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77A4DC7-36C8-43EA-A3AF-2F9838BFE9D6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5E3E3FC-AB49-4742-AB3D-4AF5DF04F04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76978F34-1F32-4A68-9BF8-714C603790F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5154F709-E81E-446D-9AA6-81DB8F81A58A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6438D68F-CECF-4D9D-9B95-73B58E313112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DA6FE9D5-F8DB-4E4E-B9A2-F82515F25DC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1BEF77E4-28F4-425D-932F-F6D85CBB558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B1FDA1B-DDDB-4105-8650-E3915E66785F}"/>
              </a:ext>
            </a:extLst>
          </p:cNvPr>
          <p:cNvSpPr txBox="1"/>
          <p:nvPr/>
        </p:nvSpPr>
        <p:spPr>
          <a:xfrm>
            <a:off x="1245704" y="1111194"/>
            <a:ext cx="87861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</a:rPr>
              <a:t>O que é a Regra e seu espírito – Parte 1.</a:t>
            </a:r>
            <a:endParaRPr lang="pt-BR" sz="3600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83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41668" y="2612456"/>
            <a:ext cx="1170689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Montserrat" panose="00000500000000000000" pitchFamily="2" charset="0"/>
              </a:rPr>
              <a:t>Para uma Organização com as nossas características, a Regra é sempre importante, tanto mais porque ela apenas obriga, em consciência, os membros da Sociedade de São Vicente de Paulo; </a:t>
            </a:r>
            <a:r>
              <a:rPr lang="pt-BR" sz="2800" b="1" dirty="0">
                <a:solidFill>
                  <a:srgbClr val="FF0000"/>
                </a:solidFill>
                <a:latin typeface="Montserrat" panose="00000500000000000000" pitchFamily="2" charset="0"/>
              </a:rPr>
              <a:t>estes não têm obrigação de segui-la</a:t>
            </a:r>
            <a:r>
              <a:rPr lang="pt-BR" sz="2800" b="1" dirty="0">
                <a:latin typeface="Montserrat" panose="00000500000000000000" pitchFamily="2" charset="0"/>
              </a:rPr>
              <a:t>, a partir do momento em que </a:t>
            </a:r>
            <a:r>
              <a:rPr lang="pt-BR" sz="2800" b="1" dirty="0">
                <a:solidFill>
                  <a:srgbClr val="FF0000"/>
                </a:solidFill>
                <a:latin typeface="Montserrat" panose="00000500000000000000" pitchFamily="2" charset="0"/>
              </a:rPr>
              <a:t>abandonem o seio da comunidade fraternal</a:t>
            </a:r>
            <a:r>
              <a:rPr lang="pt-BR" sz="2800" b="1" dirty="0">
                <a:latin typeface="Montserrat" panose="00000500000000000000" pitchFamily="2" charset="0"/>
              </a:rPr>
              <a:t> que se estende pelo mundo.</a:t>
            </a:r>
            <a:endParaRPr lang="pt-BR" sz="2800" dirty="0">
              <a:latin typeface="Montserrat" panose="00000500000000000000" pitchFamily="2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77A4DC7-36C8-43EA-A3AF-2F9838BFE9D6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Estudando a REGRA</a:t>
            </a:r>
            <a:endParaRPr lang="pt-BR" sz="6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5E3E3FC-AB49-4742-AB3D-4AF5DF04F04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76978F34-1F32-4A68-9BF8-714C603790F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5154F709-E81E-446D-9AA6-81DB8F81A58A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6438D68F-CECF-4D9D-9B95-73B58E313112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DA6FE9D5-F8DB-4E4E-B9A2-F82515F25DC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1BEF77E4-28F4-425D-932F-F6D85CBB558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03E7B51-F8A4-4E35-898B-CAB2DC108985}"/>
              </a:ext>
            </a:extLst>
          </p:cNvPr>
          <p:cNvSpPr txBox="1"/>
          <p:nvPr/>
        </p:nvSpPr>
        <p:spPr>
          <a:xfrm>
            <a:off x="1245704" y="1111194"/>
            <a:ext cx="87861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u="sng" dirty="0">
                <a:solidFill>
                  <a:srgbClr val="0070C0"/>
                </a:solidFill>
                <a:latin typeface="Garamond" panose="02020404030301010803" pitchFamily="18" charset="0"/>
              </a:rPr>
              <a:t>O que é a Regra e seu espírito – Parte 1.</a:t>
            </a:r>
            <a:endParaRPr lang="pt-BR" sz="3600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984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2753</Words>
  <Application>Microsoft Office PowerPoint</Application>
  <PresentationFormat>Widescreen</PresentationFormat>
  <Paragraphs>224</Paragraphs>
  <Slides>51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8" baseType="lpstr">
      <vt:lpstr>Arial</vt:lpstr>
      <vt:lpstr>Athletic Outfit</vt:lpstr>
      <vt:lpstr>Calibri</vt:lpstr>
      <vt:lpstr>Calibri Light</vt:lpstr>
      <vt:lpstr>Garamond</vt:lpstr>
      <vt:lpstr>Montserrat</vt:lpstr>
      <vt:lpstr>Tema do Office</vt:lpstr>
      <vt:lpstr>Apresentação do PowerPoint</vt:lpstr>
      <vt:lpstr>Formação Básica 1ª parte</vt:lpstr>
      <vt:lpstr>Formação Básica 1ª parte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165</cp:revision>
  <dcterms:created xsi:type="dcterms:W3CDTF">2022-08-23T14:33:21Z</dcterms:created>
  <dcterms:modified xsi:type="dcterms:W3CDTF">2024-08-26T01:44:47Z</dcterms:modified>
</cp:coreProperties>
</file>