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8" r:id="rId2"/>
    <p:sldId id="408" r:id="rId3"/>
    <p:sldId id="483" r:id="rId4"/>
    <p:sldId id="440" r:id="rId5"/>
    <p:sldId id="485" r:id="rId6"/>
    <p:sldId id="526" r:id="rId7"/>
    <p:sldId id="484" r:id="rId8"/>
    <p:sldId id="486" r:id="rId9"/>
    <p:sldId id="528" r:id="rId10"/>
    <p:sldId id="487" r:id="rId11"/>
    <p:sldId id="532" r:id="rId12"/>
    <p:sldId id="488" r:id="rId13"/>
    <p:sldId id="529" r:id="rId14"/>
    <p:sldId id="489" r:id="rId15"/>
    <p:sldId id="531" r:id="rId16"/>
    <p:sldId id="530" r:id="rId17"/>
    <p:sldId id="490" r:id="rId18"/>
    <p:sldId id="491" r:id="rId19"/>
    <p:sldId id="534" r:id="rId20"/>
    <p:sldId id="533" r:id="rId21"/>
    <p:sldId id="492" r:id="rId22"/>
    <p:sldId id="535" r:id="rId23"/>
    <p:sldId id="493" r:id="rId24"/>
    <p:sldId id="537" r:id="rId25"/>
    <p:sldId id="538" r:id="rId26"/>
    <p:sldId id="536" r:id="rId27"/>
    <p:sldId id="494" r:id="rId28"/>
    <p:sldId id="539" r:id="rId29"/>
    <p:sldId id="495" r:id="rId30"/>
    <p:sldId id="540" r:id="rId31"/>
    <p:sldId id="496" r:id="rId32"/>
    <p:sldId id="542" r:id="rId33"/>
    <p:sldId id="541" r:id="rId34"/>
    <p:sldId id="497" r:id="rId35"/>
    <p:sldId id="544" r:id="rId36"/>
    <p:sldId id="827" r:id="rId37"/>
    <p:sldId id="545" r:id="rId38"/>
    <p:sldId id="546" r:id="rId39"/>
    <p:sldId id="498" r:id="rId40"/>
    <p:sldId id="828" r:id="rId41"/>
    <p:sldId id="547" r:id="rId42"/>
    <p:sldId id="499" r:id="rId43"/>
    <p:sldId id="829" r:id="rId44"/>
    <p:sldId id="548" r:id="rId45"/>
    <p:sldId id="500" r:id="rId46"/>
    <p:sldId id="501" r:id="rId47"/>
    <p:sldId id="549" r:id="rId48"/>
    <p:sldId id="502" r:id="rId49"/>
    <p:sldId id="550" r:id="rId50"/>
    <p:sldId id="503" r:id="rId51"/>
    <p:sldId id="551" r:id="rId52"/>
    <p:sldId id="504" r:id="rId53"/>
    <p:sldId id="830" r:id="rId54"/>
    <p:sldId id="505" r:id="rId55"/>
    <p:sldId id="552" r:id="rId56"/>
    <p:sldId id="553" r:id="rId57"/>
    <p:sldId id="506" r:id="rId58"/>
    <p:sldId id="510" r:id="rId59"/>
    <p:sldId id="831" r:id="rId60"/>
    <p:sldId id="554" r:id="rId61"/>
    <p:sldId id="511" r:id="rId62"/>
    <p:sldId id="832" r:id="rId63"/>
    <p:sldId id="555" r:id="rId64"/>
    <p:sldId id="512" r:id="rId65"/>
    <p:sldId id="556" r:id="rId66"/>
    <p:sldId id="514" r:id="rId67"/>
    <p:sldId id="833" r:id="rId68"/>
    <p:sldId id="557" r:id="rId69"/>
    <p:sldId id="515" r:id="rId70"/>
    <p:sldId id="558" r:id="rId71"/>
    <p:sldId id="559" r:id="rId72"/>
    <p:sldId id="516" r:id="rId73"/>
    <p:sldId id="834" r:id="rId74"/>
    <p:sldId id="560" r:id="rId75"/>
    <p:sldId id="517" r:id="rId76"/>
    <p:sldId id="840" r:id="rId77"/>
    <p:sldId id="835" r:id="rId78"/>
    <p:sldId id="518" r:id="rId79"/>
    <p:sldId id="836" r:id="rId80"/>
    <p:sldId id="519" r:id="rId81"/>
    <p:sldId id="837" r:id="rId82"/>
    <p:sldId id="520" r:id="rId83"/>
    <p:sldId id="561" r:id="rId84"/>
    <p:sldId id="562" r:id="rId85"/>
    <p:sldId id="838" r:id="rId86"/>
    <p:sldId id="521" r:id="rId87"/>
    <p:sldId id="513" r:id="rId88"/>
    <p:sldId id="507" r:id="rId89"/>
    <p:sldId id="563" r:id="rId90"/>
    <p:sldId id="508" r:id="rId91"/>
    <p:sldId id="522" r:id="rId92"/>
    <p:sldId id="523" r:id="rId93"/>
    <p:sldId id="839" r:id="rId94"/>
    <p:sldId id="564" r:id="rId95"/>
    <p:sldId id="524" r:id="rId96"/>
    <p:sldId id="525" r:id="rId97"/>
    <p:sldId id="566" r:id="rId98"/>
    <p:sldId id="826" r:id="rId99"/>
    <p:sldId id="374" r:id="rId10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E72AB-5F10-4850-8C53-7D291D78DFAC}" v="2" dt="2023-06-06T13:13:0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>
            <a:extLst>
              <a:ext uri="{FF2B5EF4-FFF2-40B4-BE49-F238E27FC236}">
                <a16:creationId xmlns:a16="http://schemas.microsoft.com/office/drawing/2014/main" id="{C6F7C8E2-9F9D-4069-AF21-19C80CD21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>
            <a:extLst>
              <a:ext uri="{FF2B5EF4-FFF2-40B4-BE49-F238E27FC236}">
                <a16:creationId xmlns:a16="http://schemas.microsoft.com/office/drawing/2014/main" id="{F84D2154-7BEC-4360-914E-F02B7BB6F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>
            <a:extLst>
              <a:ext uri="{FF2B5EF4-FFF2-40B4-BE49-F238E27FC236}">
                <a16:creationId xmlns:a16="http://schemas.microsoft.com/office/drawing/2014/main" id="{A82CFFDA-97F6-4EBE-8442-914B6A19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82C7C9-8819-43B4-B681-BE0E9A5CB00A}" type="slidenum">
              <a:rPr lang="pt-BR" altLang="pt-BR">
                <a:latin typeface="Calibri" panose="020F0502020204030204" pitchFamily="34" charset="0"/>
              </a:rPr>
              <a:pPr/>
              <a:t>98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26" y="1814814"/>
            <a:ext cx="11659722" cy="437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espírito é o mais importante.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“Quando uma Conferência cai é porque se afastou do Regulamento, seja da letra, seja do espírito. Se, ao contrário, ela prospera, é porque está fielmente observando as tradições e os usos da SSVP”: a experiência comprova essa afirmação.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Nosso grande problema: embora esteja na mão de todos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</a:rPr>
              <a:t>não é suficientemente conhecida por todos.</a:t>
            </a:r>
            <a:endParaRPr lang="pt-BR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É, muitas vezes, letra morta e espírito vazio. 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3FADE8-FFA9-4003-A694-1B4F52C31FF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9024C6-239E-444A-A0CB-C013B0670C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0B03D4C-EE0E-4A31-951C-0A7CB7E49E2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40A8BE7-C2FF-4131-AE32-D796C928FEE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1DFABF5C-A862-484A-B879-A7475F5DB70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95836401-7481-447D-967B-A9D2A05C6F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B0D6170-369E-4404-A70F-A7C86FDBEEC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A0BA83-FF22-487E-B2B2-6AA49890395A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8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2" y="2060426"/>
            <a:ext cx="11883735" cy="433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Regra PERMANECE composta de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4 (quatro)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partes: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1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Regra da Confederação Internacional da SSVP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2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Estatutos da Confederação Internacional da SSVP (e das Condições Básicas Requeridas p/ redação dos Regulamentos Nacionais)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3 –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Regulamento no Brasil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4 –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Orientações Complementares, Anexos, Modelos, Informações, Orações e Hinos</a:t>
            </a: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416768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8783" y="2060426"/>
            <a:ext cx="10071653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Regra PERMANECE composta de 4 (quatro) partes: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2800" b="1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1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Regra da Confederação Internacional da SSVP: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princípios fundamentais, origens, espiritualidade e de como devem ser as relações da SSVP (no seio da família vicentina e católica, com a hierarquia da Igreja e com outras religiões e com a sociedade civil).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351596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635" y="2456213"/>
            <a:ext cx="10164417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2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Estatutos da Confederação Internacional da SSVP (e das Condições Básicas Requeridas para a redação dos Regulamentos Nacionais):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composição e funcionamento da Confederação e das exigências para que os Regulamentos Nacionais sejam elaborados.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56191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6678" y="2575201"/>
            <a:ext cx="10164418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3 – Regulamento no Brasil: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rege o funcionamento da SSVP no Brasil, respeitadas as determinações contidas nas Partes 1 e 2. Deve seguir, ainda, as diretrizes das Condições Básicas Requeridas para a redação dos Regulamentos Nacionais, chamadas, também,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RB´s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ou Requisitos Básicos.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0FDB0D-152E-4FAC-B1D7-08D392B6CCF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155407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6674" y="2784688"/>
            <a:ext cx="1031019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4 – Orientações Complementares, Anexos, Modelos, Informações, Orações e Hinos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: conjunto de documentos suplementares das normas estabelecidas, especialmente da Parte 3, que auxiliam no desenvolvimento das atividades vicentinas.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0FDB0D-152E-4FAC-B1D7-08D392B6CCF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98357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65043" y="2526969"/>
            <a:ext cx="11772824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texto dos “Estatutos da Confederação” Não está mais disponível no Livro da Regra.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12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0000500000000000000" pitchFamily="2" charset="0"/>
              </a:rPr>
              <a:t>Ficarão ao alcance de todos, basicamente, através do site oficial “ssvpbrasil.org.br”. </a:t>
            </a:r>
          </a:p>
          <a:p>
            <a:pPr>
              <a:lnSpc>
                <a:spcPct val="115000"/>
              </a:lnSpc>
            </a:pPr>
            <a:endParaRPr lang="pt-BR" sz="12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0000500000000000000" pitchFamily="2" charset="0"/>
              </a:rPr>
              <a:t>Permanecerá o texto das “Condições Básicas Requeridas” (como já é atualmente).</a:t>
            </a: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F5C93E-FE20-4C85-9BDA-A4EE3F4C7D12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119754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3823" y="1079711"/>
            <a:ext cx="10529455" cy="170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 EM COMPARAÇÃO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 O REGULAMENTO DA EDIÇÃO 2007/2015).</a:t>
            </a:r>
            <a:endParaRPr lang="pt-BR" sz="2800" dirty="0">
              <a:solidFill>
                <a:srgbClr val="0070C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81" y="2929957"/>
            <a:ext cx="347503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AEB3B4E-4245-4292-80CF-12F93F9DF6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CDD6F5-2DFC-496C-A09A-8534F1E899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DC0900B-FFB2-492C-AFC0-0820E4D8A7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D3324AF-DB6B-4825-9972-D79E540D7AD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E52989BC-3DE6-4DAA-AA52-1EF3FCFADE0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C6FEB98-18A2-4724-8F06-0863BE0B083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5C1BB18-2E3D-4ADA-87B4-1B4D507191C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43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9357" y="2456213"/>
            <a:ext cx="11092069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Na redação, o uso de melhor técnica jurídica/ administrativa, mas com a linguagem mais simples possível (por exemplo: não há utilização de abreviaturas, a não ser aquelas já consagradas, como, SSVP,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entre outras; substituição de determinados termos por sinônimos mais conhecidos);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0" y="650066"/>
            <a:ext cx="12192000" cy="10529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34691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3826" y="2098890"/>
            <a:ext cx="11251096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Melhor organização dos temas: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Exemplo : Artigos 25 a 27 (que tratam “das famílias assistidas”) tiveram sua disposição no texto totalmente alterada, para ficar numa sequência lógica, dentro da parte geral;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Contribuição da Solidariedade (que estava no Artigo 18) e a Coleta da Semana de Ozanam (que estava no Artigo 69).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0" y="650066"/>
            <a:ext cx="12192000" cy="10529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23281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37" y="235683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89197" y="2920282"/>
            <a:ext cx="6806595" cy="1017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4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157853"/>
            <a:ext cx="12192000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Aumento do número de Artigos de 153 para 232.</a:t>
            </a: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Mas, houve diminuição de 100 páginas (de 312 para 212 = 31%). </a:t>
            </a: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Portanto, a Regra diminuiu 1/3 de tamanho</a:t>
            </a:r>
            <a:r>
              <a:rPr lang="pt-BR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154133" y="669649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40346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2015544"/>
            <a:ext cx="12037867" cy="394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65">
              <a:lnSpc>
                <a:spcPct val="115000"/>
              </a:lnSpc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Retirados os textos dos “Estatutos da Confederação Internacional da SSVP” (com autorização do Conselho Geral);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“Orientação Complementar Nº 2 – Condições para proclamação do vicentino” (que foi totalmente absorvida pelos Art. 13 a 16);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endParaRPr lang="pt-BR" sz="9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  “O voluntariado como prática de caridade no seio da SSVP”, Retirado “Código de Conduta Ética do Vicentino e da Administração da SSVP”;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047517-274B-4ABB-B610-FD111EE76FD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00D9B1-478F-4EF8-828B-D314D413906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8C3469-E3E6-49B0-A502-E1B639F13B8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FC030C7-EBD3-4D32-A355-16360E43C26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C43762A-CF8F-4B9C-855B-F0B4E0C8C69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F470312-A625-44E1-8F6B-34ADA184326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74AB88-C0CE-4A36-828C-DC1D5AAE619C}"/>
              </a:ext>
            </a:extLst>
          </p:cNvPr>
          <p:cNvSpPr txBox="1"/>
          <p:nvPr/>
        </p:nvSpPr>
        <p:spPr>
          <a:xfrm>
            <a:off x="0" y="650791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108920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90413"/>
            <a:ext cx="11648660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Eliminação, incorporação e/ou fusão de Artigos, que tratam dos mesmos temas. Por exemplo, os Artigos que se referem às eleições estão todos no mesmo lugar do Regulamento.</a:t>
            </a:r>
          </a:p>
          <a:p>
            <a:pPr marL="462915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Uso de um tipo de letra e tamanho adequados às condições de leitura de todos e, ao mesmo tempo, que permitissem a diminuição do tamanho do livro e a economia financeira (sempre que possível);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047517-274B-4ABB-B610-FD111EE76FD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00D9B1-478F-4EF8-828B-D314D413906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8C3469-E3E6-49B0-A502-E1B639F13B8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FC030C7-EBD3-4D32-A355-16360E43C26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C43762A-CF8F-4B9C-855B-F0B4E0C8C69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F470312-A625-44E1-8F6B-34ADA184326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74AB88-C0CE-4A36-828C-DC1D5AAE619C}"/>
              </a:ext>
            </a:extLst>
          </p:cNvPr>
          <p:cNvSpPr txBox="1"/>
          <p:nvPr/>
        </p:nvSpPr>
        <p:spPr>
          <a:xfrm>
            <a:off x="0" y="650791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525171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9687" y="2561382"/>
            <a:ext cx="9912626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Mantido o saudável uso das notas explicativas, que tem a função de esclarecer determinados assuntos e/ou temas ao longo de todo o texto. Elas vêm com números em sequência </a:t>
            </a:r>
            <a:r>
              <a:rPr lang="pt-BR" sz="20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(84, no total).</a:t>
            </a:r>
            <a:endParaRPr lang="pt-BR" sz="2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7030" y="2663236"/>
            <a:ext cx="10992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edição 2023, foi votado e padronizado o uso da primeira letra maiúscula para: Conselhos, Conferências, Confrades /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Obras Unidas, Obras Especiais, Unidade Gestora de Recursos; Aspirantes, Associados, Assistidos, Pobres, Unidade Vicentina, Presidentes, Secretários, Tesoureiros e Coordenadores.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1163" y="2891277"/>
            <a:ext cx="11143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Foi adequado o uso correto da escrita de SIGLAS: 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“As siglas com mais de três letras são grafadas apenas com a inicial maiúscula, desde que possam ser pronunciadas como uma palavra.” 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Por isso,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estão escritas apenas com a letra inicial maiúscula.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651163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5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25447" y="2107320"/>
            <a:ext cx="921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865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capa que busca passar uma mensagem: deve ser o livro de maior respeito que se tem na SSVP, não se comparando a outros.</a:t>
            </a:r>
          </a:p>
          <a:p>
            <a:pPr marL="729615" indent="-285750" algn="just">
              <a:spcAft>
                <a:spcPts val="0"/>
              </a:spcAft>
              <a:buFontTx/>
              <a:buChar char="-"/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Nela se encontra a expressão de nosso carisma, vocação, essência e a forma como devemos tratar com o Pobre. Então, ela remete à sua história no Brasil.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2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79713"/>
            <a:ext cx="115691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Ao fundo está a ata de instalação da Conferência São José, a primeira dada no Brasil, de 04/08/1872.</a:t>
            </a:r>
            <a:endParaRPr lang="pt-BR" sz="12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12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parte da frente está sua identificação básica. 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parte de trás os nomes e fotos dos fundadores, aqueles que pensaram nossas primeiras normas (e a 1ª Regra).</a:t>
            </a:r>
            <a:endParaRPr lang="pt-BR" sz="12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12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Buscou-se algo sentimental, exatamente para que cada vicentino dê valor a seus antepassados.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C23476-C62B-426A-8327-51A3CBEBBB4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5CE2A1-F98D-45AB-A6B5-B7AB37AF9D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6A5153E-709F-4E43-9148-9B7C2408F68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9E10260-C09E-478E-AE91-1BA59FE6572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57201D8-FB69-4E02-997C-457B71A4FF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0C17D0B-0028-49F2-B4DA-B28CD04A1D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B329C1-0700-4807-ABF6-B6D62798F66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4027AB-7DF4-4FBC-9BCB-55B1A577E26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3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53662" y="2828835"/>
            <a:ext cx="9532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Se os Confrades e </a:t>
            </a:r>
            <a:r>
              <a:rPr lang="pt-BR" sz="2800" dirty="0" err="1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Consócias</a:t>
            </a:r>
            <a:r>
              <a:rPr lang="pt-BR" sz="2800" dirty="0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 lessem o nosso Regulamento com dedicação e com espírito de aprendizagem, não teríamos os inúmeros problemas que assolam e prejudicam o crescimento e desenvolvimento da SSVP. </a:t>
            </a:r>
            <a:endParaRPr lang="pt-BR" sz="28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C23476-C62B-426A-8327-51A3CBEBBB4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5CE2A1-F98D-45AB-A6B5-B7AB37AF9D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6A5153E-709F-4E43-9148-9B7C2408F68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9E10260-C09E-478E-AE91-1BA59FE6572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57201D8-FB69-4E02-997C-457B71A4FF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0C17D0B-0028-49F2-B4DA-B28CD04A1D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B329C1-0700-4807-ABF6-B6D62798F66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4027AB-7DF4-4FBC-9BCB-55B1A577E26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2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3425" y="2379713"/>
            <a:ext cx="9939131" cy="317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aplicação da nova Regra – Edição 2023 é para fatos a partir de sua entrada em vigor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(01/04/2023).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</a:pPr>
            <a:r>
              <a:rPr lang="pt-BR" sz="2800" dirty="0">
                <a:latin typeface="Montserrat" panose="00000500000000000000" pitchFamily="2" charset="0"/>
              </a:rPr>
              <a:t>Portanto, em hipótese alguma, a Regra – Edição 2015 poderá ser aplicada a fatos ocorridos após </a:t>
            </a:r>
            <a:r>
              <a:rPr lang="pt-BR" sz="2800" b="1" dirty="0">
                <a:latin typeface="Montserrat" panose="00000500000000000000" pitchFamily="2" charset="0"/>
              </a:rPr>
              <a:t>01/04/2023.</a:t>
            </a:r>
            <a:endParaRPr lang="pt-BR" sz="2800" b="1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C5C103-4325-43BA-935A-A3B024FC5A1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A90DF7-4626-4E2D-84A9-2F761D2A6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997370A-9B1F-4BAA-B3F3-EF4AFB74A62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49E490C-3273-4601-8DB2-054F2F3314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07E7037-FF5A-4B69-BFFE-055717DBED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DC9EC64-577E-493F-946B-463BFB23FED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ACFCF28-8F98-485D-BCBC-267B13A5AB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3363D2-F321-4A15-AF75-5A03108E5D76}"/>
              </a:ext>
            </a:extLst>
          </p:cNvPr>
          <p:cNvSpPr/>
          <p:nvPr/>
        </p:nvSpPr>
        <p:spPr>
          <a:xfrm>
            <a:off x="497030" y="91275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Montserrat"/>
                <a:ea typeface="Arial" panose="020B0604020202020204" pitchFamily="34" charset="0"/>
              </a:rPr>
              <a:t>Alterações ocorridas:</a:t>
            </a:r>
            <a:endParaRPr lang="pt-BR" sz="48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Mudanças na Regra da SSVP segue o novo tempo, afirma presidente dos  vicentinos | SSVP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79" y="3429000"/>
            <a:ext cx="5945907" cy="32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0314" y="1798155"/>
            <a:ext cx="9293224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 - de 1835 a 1968 (com acréscimos de 1850 e 1856, chamada de “Manual”);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1968 a 1973 (chamada de “Regra Provisória”);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1974 a 1977;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1977 a 1989;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1989 a 1998;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1998 a 2007; e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2007 (2015) a 2023.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" y="-15100"/>
            <a:ext cx="12192000" cy="895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45BBDE-DD2A-4AF8-B97B-16B815065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8D46CE-E72B-4E3E-8B57-E28CC5DB8A19}"/>
              </a:ext>
            </a:extLst>
          </p:cNvPr>
          <p:cNvSpPr txBox="1"/>
          <p:nvPr/>
        </p:nvSpPr>
        <p:spPr>
          <a:xfrm>
            <a:off x="2574235" y="1103527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0070C0"/>
                </a:solidFill>
                <a:effectLst/>
                <a:latin typeface="Garamond" panose="02020404030301010803" pitchFamily="18" charset="0"/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331435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804" y="1744355"/>
            <a:ext cx="10528779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IMPORTANTE: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2800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Lembrando, ainda, que: Conselhos com personalidade jurídica (mesmo Conselhos Particulares que ainda persistem nessa situação irregular) e Obras Unidas, somente terão a nova Regra aplicada plenamente depois das alterações de seus respectivos Estatutos Sociais.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C5C103-4325-43BA-935A-A3B024FC5A1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A90DF7-4626-4E2D-84A9-2F761D2A6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997370A-9B1F-4BAA-B3F3-EF4AFB74A62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49E490C-3273-4601-8DB2-054F2F3314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07E7037-FF5A-4B69-BFFE-055717DBED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DC9EC64-577E-493F-946B-463BFB23FED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ACFCF28-8F98-485D-BCBC-267B13A5AB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3363D2-F321-4A15-AF75-5A03108E5D76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5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29" y="2526969"/>
            <a:ext cx="11540837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acrescentado no texto que, no desenvolvimento de seus trabalhos de caridade cristã, a SSVP atuará para todos, sem distinção de qualquer natureza.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houve a intenção de citar nenhuma natureza em particular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(cor, raça, religião, sexo ou gênero ou qualquer uma).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98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2328859"/>
            <a:ext cx="11429999" cy="377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Declaração formal de que a SSVP se compromete a orientar e exigir de seus membros, voluntários, empregados, prestadores de serviço e outros o mais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alto grau de comprometimento e responsabilidade na busca da ética como ideal de conduta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14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 isso a existência do “Código de Conduta Ética do Vicentino e da Administração da SSVP”.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7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1357" y="2597791"/>
            <a:ext cx="9369286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6º: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reconhece as </a:t>
            </a:r>
            <a:r>
              <a:rPr lang="pt-BR" sz="2800" dirty="0" err="1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– Unidades Gestoras de Recursos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como unidades vicentinas.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§ 3º menciona que o texto dos “Estatutos da Confederação Internacional da SSVP” ficarão disponíveis no site oficial “ssvpbrasil.org.br”.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6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2513502"/>
            <a:ext cx="11005857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11, § 1º: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nomes de Conferências. Evitar que num mesmo Conselho Central tenha outras com um nome já existente.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Permanece a proibição do uso dos nomes de São Vicente de Paulo, de Antônio Frederico Ozanam e, também, dos demais fundadores (essa é uma determinação clara do CGI).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9F40B9-EE04-469A-BCA1-FA46633C1F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97D567B-D282-4F96-AB59-4A5C3DD1250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029FC03-CD03-49C7-8E17-6EA22FDCB70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1EBC87FD-FA83-495A-A7B3-B8C36A8EA7F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09C9979-D6EA-4EFD-A84D-25AE47040E8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8DB010F-E04E-433E-A181-35FD6C522E7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60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8260" y="2737522"/>
            <a:ext cx="10535479" cy="275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PODE ter Conferências com nomes de Beatos (as), mesmo sendo da Família Vicentina.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Simplesmente porque o </a:t>
            </a: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11, § 1º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prevê que só podem ser usados nomes de SANTOS, SANTAS ou INVOCAÇÕES CATÓLICAS (aceitas pela Igreja Católica).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04315-C539-46B7-85E9-7567093A81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1E5AF81-E6AA-4489-96F5-DCBC79F30F8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098475D-4400-42FA-B230-E50B5B1BC94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CDC6970-CBA8-4F01-9497-DF47768D660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580F8B8-B060-43AE-9C5E-23DCB28982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73DAB64-8E1C-4DAC-88AC-7B1FCFD753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74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7338" y="2202882"/>
            <a:ext cx="7951305" cy="327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Conferências que estão nessa situação devem alterar seus nomes.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que insistirem nesse erro estão fora do espírito de hierarquia presente na SSVP, porque o ferem, e JAMAIS receberão eventuais pedidos de cartas  de agregação.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364217E-3860-4E5B-888D-8A1FE2019B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9EB31BA-2257-49FF-A8F0-3EC99584F15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E342EB9-B631-459C-B6A5-5B78F36DAE7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60C1D8B-D6B8-4770-A699-B53E2C3F10D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E0B63FF-4CF4-45E6-AC8B-CAB724D4C5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BD8F8AC8-2DAD-41AE-A3F2-DD06500E0A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9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3" y="2526969"/>
            <a:ext cx="9237150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14: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 totalmente o § 2º e seus Incisos que, em última análise, acabava impedindo pessoas em situações conjugais diferenciadas de participar PLENAMENTE das atividades da SSVP.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Vejamos algumas Reflexões sobre esse assunto:</a:t>
            </a: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69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4" y="1837336"/>
            <a:ext cx="11883734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Reflexões RESPEITOSAS sobre esse assunto: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SSVP, com essa medida, NÃO despreza os valores evangélicos do matrimônio e da família: apenas quer se adaptar a uma situação vivenciada na atualidade. E precisamos entender isso; quer apenas possibilitar trazer para seu meio e/ou integrar plenamente aqueles casais e/ou pessoas que, por algum infortúnio ou motivo, tiveram problemas em seus casamentos e que, assumiram novos compromissos diante da comunidade, da Igreja e de Deus (eles não se escondem nas sombras);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4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54157" y="2701188"/>
            <a:ext cx="1000539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Há muitos e muitos anos a própria Igreja desenvolve trabalhos, missões, ações e atividades que buscam integrar essas pessoas à sua ação pastoral (é só observar o que acontece nas Paróquias, especialmente nos trabalhos da Pastoral Familiar);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9FD7B8-E140-42B8-B10F-3EC56B76C8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818A24D-0476-4374-A99F-C9EE62D4252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C47F381-A5E3-4E38-A412-0266EF9F0EB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2C7BF21-C57A-43B7-9D92-E21DDF61F4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9DDCED1-A28D-4D13-85F1-7F48199178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BD3AFBC-9DFD-40F1-BFA2-6D98164BC5E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24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10573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 NOVA REGRA DA SSVP – EDIÇÃO 2023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1937603"/>
            <a:ext cx="2562225" cy="37719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CB82225-1CF2-4C38-82F8-E80D8C379C4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059E672-3B2D-49D9-AA5F-D059D032F26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CED7A6F-A8E8-40A1-A345-A911562BD79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53B5A4B5-8412-4F02-8418-79E2E79F01E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235A616-328B-485B-ABA4-A457FE4B517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F5F1807-19BA-4BD5-BB59-9277D417229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EEA80098-DFB9-4AAE-B5FE-438C38A6D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7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4730" y="2788156"/>
            <a:ext cx="9488557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A única limitação às pessoas que vivem o que se chama de “situação conjugal diferenciada” (a Regra – Edição 2007/2015 chama de “situação matrimonial IRREGULAR”) está relacionada à impossibilidade de comunhão sacramental (em certos casos);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8FC665-C122-4A75-AB40-F53A72F454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F3BC767-795C-494E-8513-0B2316B6ABA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B2C505D-441A-48EB-B067-80DC7E5A45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059925D2-77B5-4333-9795-67A86E2B436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4D6A1F9-3C9E-40F8-B593-207959A7A8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F9458DED-795C-469A-B7DD-A968B63A443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681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7030" y="2456213"/>
            <a:ext cx="10952848" cy="371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Participar da vida da Igreja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NUNCA FOI PROIBIDO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 Apenas sempre foi um assunto mal conversado, mal tratado, mal falado, mal orientado, enfim, mal debatido. </a:t>
            </a: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Sempre ficou relegado ao último plano. Muitas vezes ficou camuflado, escondido.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24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2645361"/>
            <a:ext cx="12037868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situação anterior permitia a existência da figura de um tipo de vicentino “sem todos os direitos”, chamados de “colaboradores”: eles podiam participar das Conferências (com todas as obrigações que lhes cabiam: ir às reuniões e eventos, dar a coleta, visitar as famílias assistidas, doar seu tempo, recursos financeiros e bens materiais em geral), 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48B1E4-A969-4BC4-9FD8-2A7CF02F01B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B79C8D-B70C-433F-A0C6-BE76921483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1AD4C91-5FA5-4EA8-A2DE-4EC6A842301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4F972C2-E236-4EDE-8376-27B9FB6A825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51B364C-33C3-45C4-908E-4B8394DDE75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ED3FBD9-8335-49D0-8052-404DD30825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622C87B-3E2C-4FB9-94B6-CD4DAB3B465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5053242-52CA-441F-932D-C58F0AECBE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1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6139" y="1474095"/>
            <a:ext cx="11064470" cy="471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mas não podiam ser proclamados (se já não o fossem) </a:t>
            </a:r>
          </a:p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e/ou de assumir cargos (muitas vezes o principal problema de tantas e tantas unidades vicentinas pelo país afora). Viu-se nisso uma coisa sem lógica, como de fato é;</a:t>
            </a:r>
          </a:p>
          <a:p>
            <a:pPr indent="-6350">
              <a:lnSpc>
                <a:spcPct val="115000"/>
              </a:lnSpc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indent="-6350">
              <a:lnSpc>
                <a:spcPct val="115000"/>
              </a:lnSpc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“novo” Artigo (na verdade, o Artigo alterado) permite, a partir de agora,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participação dessas pessoas de forma total, sem limitações.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Acabou a figura do “colaborador” (aquele que participava da Conferência, mas impedido de ser vicentino de pleno direito).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48B1E4-A969-4BC4-9FD8-2A7CF02F01B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B79C8D-B70C-433F-A0C6-BE76921483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9DCD87-5A84-4880-8ACB-3FEB5B4006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FA8A486-1E18-4AF1-9D1F-28963C4383C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42466C9-8C77-45C3-A1CE-E9F1BC6E57D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DB8BF014-277E-4FC9-A9BF-3333CFB5944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F5AC89D-9ED4-4F08-936A-12A97546CE3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1144AD7-4A84-4778-ACC6-4E2B29ED709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297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90261" y="2738126"/>
            <a:ext cx="951506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Então, quem já foi proclamado pode assumir todo e qualquer cargo e/ou missão. Quem não foi proclamado (a), poderá sê-lo. Quem ainda não conhece a SSVP poderá ser chamado (a) a conhecer e vir a ser vicentino (a), se tiver vocação para isso;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00E1F0-E859-49FC-9248-2EB87D54610A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0BD87E6-7A7A-471F-9588-3D440D32635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3AFD5B-1281-4935-8C1C-4A50D9CFB1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C9E3C43-E1D6-4C0C-95F3-B0DC09AC40C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FB0A7FE-AB8F-4FA1-ADA5-339FFDBD323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C6F0125D-BDC0-448C-B0F1-2538B80579E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27F7130F-91CA-43FF-9102-6263A9041E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8AE72BE-7C86-4DB4-A386-12B9EA8ED8B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17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4133" y="2426978"/>
            <a:ext cx="11746319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 Regra está falando de pessoas desejosas de estarem à disposição dos Pobres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por meio da SSVP, de praticar a caridade apenas; que tem vida conjugal e familiar estável e de acordo com a Igreja (aqui no sentido de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se constituírem em contratestemunho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para a comunidade, mesmo vivendo uma situação diferenciada da que chamamos de “normal”);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00E1F0-E859-49FC-9248-2EB87D54610A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6B5F21-B053-455F-97E5-777DD48F40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E4837BD-3158-4DDF-AAEF-AD7CCCDFBD1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86C35EB-21E0-48B5-8B9A-A562B68105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9E78956-6971-493B-80CE-BC3A91E836F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988B13E-719C-414E-BFC1-B539626CA75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3C1DDC8-6D2A-4D06-AE21-4CAFDFD1E8C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E0BD87E6-7A7A-471F-9588-3D440D32635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33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9098" y="1957907"/>
            <a:ext cx="11513803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retirada, também, qualquer necessidade de </a:t>
            </a:r>
          </a:p>
          <a:p>
            <a:pPr marL="8382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aprovação e/ou manifestação de Padre ou Bispo a respeito da proclamação das pessoas nessa situação.</a:t>
            </a:r>
          </a:p>
          <a:p>
            <a:pPr marL="9017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SSVP deve ser forte o suficiente para saber tratar e decidir a respeito do assunto. Naturalmente que, como qualquer outro assunto, havendo dúvidas na aplicação dessa nova sistemática de entendimento, as Conferências e Conselhos devem buscar na sua própria hierarquia as orientações necessárias.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CEC151-568F-4BDD-BB85-A571B1A778A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8122B98-F9A6-4455-A829-68316451C8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12185F-BAD0-4BC9-A4B6-DB1442C266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097D555-3797-422A-8AA1-4D9090602F5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67CEF1D-99F9-41CE-B9F7-29951F02C2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8AEC65B-8ED1-4230-A499-CB066C5D16D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E28BEDA-A4DC-487F-8BCC-55CD54875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1B354C-0E18-4CF8-AABB-C163F27963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04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835904"/>
            <a:ext cx="11774929" cy="203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\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Sempre lembrando que cabe, em última instância, ao 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Conselho Nacional do Brasil, a interpretação de qualquer dúvida sobre o texto do Regulamento. Nesse e em qualquer outro assunto.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9026" y="3948840"/>
            <a:ext cx="11436925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CONTINUAM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todavia, a impossibilidade de virem a ser e/ou permanecerem como vicentinos (as), algumas pessoas (parágrafo único): as que professem a fé de outras religiões e/ou frequentem seitas (sejam elas quais forem);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CEC151-568F-4BDD-BB85-A571B1A778A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12185F-BAD0-4BC9-A4B6-DB1442C266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097D555-3797-422A-8AA1-4D9090602F5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67CEF1D-99F9-41CE-B9F7-29951F02C2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8AEC65B-8ED1-4230-A499-CB066C5D16D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E28BEDA-A4DC-487F-8BCC-55CD54875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1B354C-0E18-4CF8-AABB-C163F27963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B0633C8-2A12-4A35-B755-45560D02B7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1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9468" y="1727982"/>
            <a:ext cx="11540837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SSVP reconhece e está empenhada na cooperação ecumênica, porém, sem permitir a proclamação de membros e/ou a permanência daqueles que se afastaram da fé católica.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9468" y="3346032"/>
            <a:ext cx="11733067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As que estejam filiadas a sociedades secretas (não é só maçonaria; há várias, tais como, a Ordem Rosacruz, a Ordem dos Templários, os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Illuminati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a Ordem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Demolay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a Ordem das Filhas de Jó e tantas outras);  As que defendam ideias ou tenham compromissos e comportamentos que atentem radicalmente contra a Igreja Católica e seus princípios;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FA6B742-5BBB-43C3-9DFD-AE0A88A2AE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D9F0FE0-5644-4FBC-9DAA-968BEE8EA647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1D8E02-E76A-41F0-993B-33C9D50874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D9288B5D-72AE-4C88-A798-8A842244054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92FBAA5-61C0-42C8-8081-58D5CCCC76D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FD37549-EF40-476D-B2F0-73ECCADA0D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D8256DDE-92B5-495E-B0F6-8443849A981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875E037-BDB0-4A94-B965-52C70C200B1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055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5582" y="2332857"/>
            <a:ext cx="11540836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Importante entender que: o fato de uma pessoa estar vivendo uma situação conjugal diferenciada (ou irregular, sob a visão da Igreja, como sempre reafirmam alguns)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está inserida na proibição contida nessa parte; 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Essa parte final do parágrafo único quer se referir a outras questões, tais como aquelas relacionadas a possível apoio às causas relacionadas ao aborto, à eutanásia, à destruição da natureza, à violência e à guerra, entre outros.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FA6B742-5BBB-43C3-9DFD-AE0A88A2AE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CFBC528-60CD-4C84-8A1A-0BF0D86D39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33A29AD-8875-48BD-9AAF-1A1F028F77C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C7BC473-EA69-4F91-8FE5-63B58559B1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413EFB0-2044-48E8-844A-9B1063E32D1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12B31AC-D313-4792-A9CA-C7EFD79F208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446D33D9-38D8-42FA-9F1C-2BBE519FA08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9D9F0FE0-5644-4FBC-9DAA-968BEE8EA647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46574" y="2652389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egue as normas da Confederação Internacional da SSVP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F4A1F3-D6F7-46F2-A4FE-913F7A5FB1F7}"/>
              </a:ext>
            </a:extLst>
          </p:cNvPr>
          <p:cNvSpPr/>
          <p:nvPr/>
        </p:nvSpPr>
        <p:spPr>
          <a:xfrm>
            <a:off x="0" y="4726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BAA712-A661-42A0-AA98-2E32C5DA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" y="916785"/>
            <a:ext cx="5473147" cy="317661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75B6DAB-FBB1-4C95-9F72-629171A2A24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A341E02-D8A6-4CCB-9089-3B2139076C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30ACAAA-5C59-406C-BAD8-BD83D99B296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B900F9-27CF-4788-91C9-C9F177BD690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A1A08315-1CEA-4D98-A3AA-EBFE7B11F8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2AEE18-F790-45E5-B477-25196E102A87}"/>
              </a:ext>
            </a:extLst>
          </p:cNvPr>
          <p:cNvSpPr txBox="1"/>
          <p:nvPr/>
        </p:nvSpPr>
        <p:spPr>
          <a:xfrm>
            <a:off x="243433" y="4201368"/>
            <a:ext cx="11794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Leis estão sempre se adaptando às condições de mudança do mundo. Não é diferente com o Regulamento no Brasil.</a:t>
            </a:r>
          </a:p>
          <a:p>
            <a:pPr algn="just"/>
            <a:endParaRPr lang="pt-BR" sz="12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Portanto, pode ter falhas. Porém, essas falhas são possíveis de serem corrigidas.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C99D593-ADF9-4FF8-A269-152A79A7BD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374" y="1956533"/>
            <a:ext cx="9780489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15: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define claramente quem é o Aspirante, seus deveres e obrigações.</a:t>
            </a:r>
          </a:p>
          <a:p>
            <a:pPr algn="just">
              <a:lnSpc>
                <a:spcPct val="115000"/>
              </a:lnSpc>
              <a:buSzPts val="1000"/>
            </a:pPr>
            <a:endParaRPr lang="pt-BR" sz="2800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16: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trata melhor da proclamação.</a:t>
            </a:r>
          </a:p>
          <a:p>
            <a:pPr algn="just">
              <a:lnSpc>
                <a:spcPct val="115000"/>
              </a:lnSpc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confundir PROCLAMAÇÃO com ACLAMAÇÃO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(não existe na Regra). E nem com APRESENTAÇÃO (feita em uma das Festas Regulamentares).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0B6CB0-7752-42D1-A41C-77962AD92FA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F9A2D8-174F-4C63-BE0D-F286D137A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39D717F-23C6-4E40-8B79-0EEB23354B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22D492B-5C33-4F5B-8FCF-79887AEDAD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C2B5247-8A67-4024-A641-7859CBD752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6D23E5F-4449-4459-99E9-4E8176A93C9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52854A8-FD77-4FBA-BBE8-8D8678F73F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1CA833-28D0-4CBD-8FFE-7D1CD8F755A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4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6922" y="2379713"/>
            <a:ext cx="10535478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Perda da condição de vicentino.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Esclarecidas as situações de perda automática e daquelas em que há necessidade de procedimento administrativo.</a:t>
            </a:r>
          </a:p>
          <a:p>
            <a:pPr marL="450850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23: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Texto mais amplo e referente à exclusão de membro da SSVP. (ver o Artigo 144, XXI).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0B6CB0-7752-42D1-A41C-77962AD92FA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F9A2D8-174F-4C63-BE0D-F286D137A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39D717F-23C6-4E40-8B79-0EEB23354B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22D492B-5C33-4F5B-8FCF-79887AEDAD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C2B5247-8A67-4024-A641-7859CBD752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6D23E5F-4449-4459-99E9-4E8176A93C9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52854A8-FD77-4FBA-BBE8-8D8678F73F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1CA833-28D0-4CBD-8FFE-7D1CD8F755A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00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5130" y="2512838"/>
            <a:ext cx="10681253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32: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reuniões ordinárias: permanecem SEMANAIS para Conferências e MENSAIS para as demais unidades vicentinas.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Reuniões virtuais: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Para Conferências,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exceção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; para Conselhos, foi facultada (porém, que permitam a participação de todos).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0C750D-7A2D-44B1-A719-16711D5488F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900A62-848D-4037-9424-B96FBFFBBA7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52C7788-BBF4-4CA5-8331-F3D7E5779CC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8A70282-53DC-47CE-A9D7-9D0AECDFA78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9330F27-D32A-4CB8-9A63-5BE5F2F3195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B624E15-53E7-46D4-BFDF-0CFF555F531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F9AF6AB-8EB9-44E2-A311-38CAA6852A3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E1F1C5E9-FBEF-4ACA-B85E-E73A9A81CD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0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09" y="2427648"/>
            <a:ext cx="11405870" cy="295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600" b="1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33: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reuniões de diretorias: permanecem MENSAIS para Conselhos, Obras Unidas e Especiais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  <a:r>
              <a:rPr lang="pt-BR" sz="4000" dirty="0">
                <a:solidFill>
                  <a:srgbClr val="18171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euniões virtuais: foi facultada (porém, que permitam a participação de todos).</a:t>
            </a:r>
          </a:p>
          <a:p>
            <a:pPr algn="just">
              <a:lnSpc>
                <a:spcPct val="115000"/>
              </a:lnSpc>
              <a:buSzPts val="1000"/>
            </a:pPr>
            <a:endParaRPr lang="pt-BR" sz="600" b="1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36: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Assembleias Gerais: foi facultada a realização virtual (exceto em eleições).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0C750D-7A2D-44B1-A719-16711D5488F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900A62-848D-4037-9424-B96FBFFBBA7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28F3FD-2381-4EC3-857C-78E61DCAA5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7FD6CD9-38E1-4BF6-94F6-23EC500E607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83CB192-B867-4732-BB61-BD7250749E3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A5735C54-FF0F-49A9-8D34-BFE60641DAD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810606D-477C-43E0-8932-82D424D6308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F20C6441-FEE0-4DFB-B6D0-5092DB0EB34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4802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2" y="2604159"/>
            <a:ext cx="10449943" cy="319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44: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eleições de todas as unidades vicentinas: Cria regras claras sobre a comprovação da participação vicentina de candidatos em suas Conferências (currículo, declaração do Presidente da Conferência, frequência mínima –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75% em cada ano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definição do que são justificativas válidas para apuração dessa frequência).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793283-0438-48A3-869E-1318B4E114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FE328E-BCBE-46F2-BAE4-D52E6D05A9D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1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6254" y="1947878"/>
            <a:ext cx="11720946" cy="404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45: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estabelece a possibilidade de análise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prestações de contas para aprovação de nomes de candidatos.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48: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restrições de votos: acrescentadas as que se referem aos jovens de 8 a 17 anos (poderão votar somente em Conferências e Conselhos Particulares sem personalidade jurídica); e nomeados depois de abertos os processos de eleição.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49: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proibição de realização de “campanhas eleitorais”.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6B402C-9AF9-4C96-9477-F50253702C4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ED04A1B-7B2F-4CE7-8B1B-29FB7DBA70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3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8539" y="1532178"/>
            <a:ext cx="11799328" cy="449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50: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caso de vacância da presidência de um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mandato, o Presidente do mandato anterior NÃO poderá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ser candidato (proibição de reeleição).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5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51: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proibição da participação em eleições, de confrades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que foram Presidentes, Vices, Secretários, Tesoureiros e Coordenadores de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que deixaram de cumprir com as contribuições financeiras da décima e da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meia.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53: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estabelece os prazos para realização de eleições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793283-0438-48A3-869E-1318B4E114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6B402C-9AF9-4C96-9477-F50253702C4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2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250" y="2570115"/>
            <a:ext cx="9521613" cy="366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54 e 55: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eleições em Conferências: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Alterados os mandatos para 4 (quatro) anos;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Eleição com candidato único: deve haver o cumprimento de todos os procedimentos e a votação; ocorrem em reuniões ordinárias dos dias e aprovadas na semana seguinte.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0A54CE-361E-4A0D-A871-881FDFBF2BF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131B7D-B627-4040-8A20-305DE30103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105A85D-357A-4202-BBEF-6FD6E6A0CDA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4EB1555-7BAA-41DA-AD6C-01253FE2AA1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E9D8648-F167-4156-895B-FFBA9CA4412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93FF807-4FD5-484E-8C50-D0F3D228BE7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A5FB54A-47A6-4143-93DE-DC441D84A61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57DBF55-BFF6-4840-86DB-BBC3AC30DFF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1938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6834" y="2643508"/>
            <a:ext cx="11092069" cy="333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57: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Conselhos, Obras Unidas e 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UGRs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: eleições ocorrem em Assembleias Gerais.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58 a 62: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Eleições em Conselhos Fiscais.</a:t>
            </a: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9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b="1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63 a 65: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transições de mandatos (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I.Normativa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Nº 2/2017).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67 a 70: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forma de dar posses e a participação dos futuros membros das Diretorias no módulo da 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(IN 2/2017).</a:t>
            </a:r>
            <a:endParaRPr lang="pt-BR" sz="27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4D344E8-F643-4E8C-9EAD-6BE11ECCB19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4706C35-C7F4-4676-BBBA-1EA5F129E93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3B9C17F-2E63-4CE9-8F7F-DCF08A75A4F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2E1B0E0-D3D6-4D3F-8706-C6BCC3ED2A4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BA539BD-ACEE-42F1-BBD6-2F1799C1591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25A8AF88-8B33-49DF-B9D2-C744E27EE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7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10" y="1780326"/>
            <a:ext cx="11680058" cy="43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71 a 72: </a:t>
            </a:r>
            <a:r>
              <a:rPr lang="pt-BR" sz="27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vacância da presidência. </a:t>
            </a: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mandatos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dos demais membros da diretoria não mais se encerram automaticamente </a:t>
            </a:r>
            <a:r>
              <a:rPr lang="pt-BR" sz="27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(como diz o Regulamento anterior). </a:t>
            </a: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Devem-se providenciar novas eleições, nos prazos definidos.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7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Renúncias e/ou afastamentos de membros das diretorias por motivos determinados (compromisso de trabalho, doença comprovada e assumir outro cargo na SSVP) não causam mais o impedimento de participar da eleição e/ou como membro da Diretoria do mandato subsequente.</a:t>
            </a:r>
            <a:endParaRPr lang="pt-BR" sz="27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E5CB2CC-4017-47C6-8918-ADA3C1A7C47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A58B16B-50A6-4D3C-9A9C-EA406122508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B20A663-2A9D-4F4D-B25C-CD63ECFB5B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72792A3-E53A-4613-B5D6-B73A405AE5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32BFCDF-E3E1-499A-B668-86EB3EA693A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F6B8E661-BB89-42AB-8202-D81B115A19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2353" y="1443841"/>
            <a:ext cx="107897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Por isso existe a determinação das Instruções Normativas,</a:t>
            </a:r>
          </a:p>
          <a:p>
            <a:pPr marL="901065" indent="-457200">
              <a:spcAft>
                <a:spcPts val="0"/>
              </a:spcAft>
              <a:buFontTx/>
              <a:buChar char="-"/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Estatutos Sociais, dos Regimentos Internos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Resoluções, Circulares, Portarias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Manuais, Cartilhas, Guias, Códigos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Apostilas e outros documentos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F4A1F3-D6F7-46F2-A4FE-913F7A5FB1F7}"/>
              </a:ext>
            </a:extLst>
          </p:cNvPr>
          <p:cNvSpPr/>
          <p:nvPr/>
        </p:nvSpPr>
        <p:spPr>
          <a:xfrm>
            <a:off x="0" y="4726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75B6DAB-FBB1-4C95-9F72-629171A2A24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A341E02-D8A6-4CCB-9089-3B2139076C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30ACAAA-5C59-406C-BAD8-BD83D99B296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B900F9-27CF-4788-91C9-C9F177BD690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A1A08315-1CEA-4D98-A3AA-EBFE7B11F8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5BBCA8E-2F7F-4EEC-98AF-278A45EDA6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04661" y="2811574"/>
            <a:ext cx="6321287" cy="26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73 a 89: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procedimentos administrativos de intervenção.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acolhimento de todas as normas da Instrução Normativa Nº 2/2018.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F68A32-811B-452F-BF55-D23266D1FF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B7CE26-916C-47B7-8788-ED55E9E8381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DDB2C17-1DE0-41FD-9421-33805E505C9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95F74E-14CB-4942-A8FD-95AEB7046A9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02FF6B7-39A7-4A5E-AAC5-40A245CEC51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69FDCE9-D570-48E2-AE09-41FAB58F20E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3" y="2456213"/>
            <a:ext cx="9634330" cy="372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91: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permanece a necessidade de aprovação PRÉVIA dos Conselhos Metropolitanos, para aquisição onerosa, alienação, permuta ou constituição de ônus sobre os bens imóveis da SSVP.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Inserida a mesma exigência para veículos e demais bens MÓVEIS, de valor igual ou superior a 30 salários-mínimos </a:t>
            </a:r>
            <a:r>
              <a:rPr lang="pt-BR" sz="20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(R$ 39.060,00)</a:t>
            </a:r>
            <a:endParaRPr lang="pt-BR" sz="2800" dirty="0">
              <a:solidFill>
                <a:srgbClr val="FF0000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638D4E-49B1-4ADD-9D64-B08AF12770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5E2649F-429C-4700-AF95-9CA0CB33515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9B7DF1A-2043-4A44-8000-EE793B572F7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CF4BED5-9D06-4337-BAD9-F14778167C8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AC3253F-6179-4E02-8A1D-1DCF859B7BD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845643A-77A5-4B3F-A419-8D707A8ECA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936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0526" y="2697765"/>
            <a:ext cx="9713843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transações de bens IMÓVEIS acima de 100 salários-mínimos dependem de aprovação PRÉVIA, além dos Conselhos Metropolitanos, também do Conselho Nacional do Brasil (o que será por um Vice-Presidente, de acordo com definição interna desse).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Acolhimento de todas as normas da IN 3/2017.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899971-F89B-44A4-962D-12B94A81ED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4F3B98F-AD77-43B4-836E-3C9D72E487F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0C9A8A7-23CC-4DF5-8C02-F5520D5545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09EC4F6-D325-4788-A9A1-A94CDF03809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824EEDD-1F57-43AB-A1B0-7233E4C278F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9A3CAB51-542F-4162-889E-D769021567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7445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1376" y="1880507"/>
            <a:ext cx="9064487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/>
                <a:ea typeface="Arial" panose="020B0604020202020204" pitchFamily="34" charset="0"/>
              </a:rPr>
              <a:t>Artigo 94: </a:t>
            </a:r>
            <a:r>
              <a:rPr lang="pt-BR" sz="2800" dirty="0">
                <a:latin typeface="Montserrat"/>
                <a:ea typeface="Arial" panose="020B0604020202020204" pitchFamily="34" charset="0"/>
              </a:rPr>
              <a:t>Prevê expressamente que TODO o patrimônio IMÓVEL de propriedade da SSVP esteja registrado em nome do Conselho Central (primordialmente) ou do Conselho Metropolitano.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latin typeface="Montserrat"/>
                <a:ea typeface="Arial" panose="020B0604020202020204" pitchFamily="34" charset="0"/>
              </a:rPr>
              <a:t>Acolhimento de todas as normas da Instrução Normativa Nº 2/2018 (que foi revogada).</a:t>
            </a:r>
            <a:endParaRPr lang="pt-BR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2A1A646-ABA9-49DF-8BA2-EE9821B9CD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F6E80CD-32C2-4E90-9A94-D61E645588C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A8F5909-A2F5-4638-88C4-AA789B1F8AF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51511BB-B865-46A6-8AEA-7F7F25BD627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D97B1A4-1C49-4213-B5F3-71FFD827CC1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2A67A84-0EDB-42D1-8FF4-D482D93B371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95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652" y="2088083"/>
            <a:ext cx="9766852" cy="394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98: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fim das porcentagens de distribuição dos recursos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meia para os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Nº 2/2018 (que foi revogada).</a:t>
            </a: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100: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Deixa claro sobre a natureza e obrigatoriedade das contribuições regulamentares da décima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aclarando aos vicentinos, sociedade civil e órgãos públicos sobre elas.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B15604-682B-4050-ADB8-427BFF1B4F5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850DB1-441B-4EDB-934A-F5FAA7BB81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47BD756-4401-4D5E-9184-61491417AF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7E887D-8987-4F65-89E5-233E07D581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6993A87-BC45-42BD-BEB9-ED8C6D249D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EDF704F-3AEC-4EBE-AB1F-9758BF4FD12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26EA0B9-5AFB-4E98-9E64-9857928769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20DC740-8CDC-44D6-9423-26D3112772B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16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7541" y="1869421"/>
            <a:ext cx="11376918" cy="419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101, § 3º: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prevê a possibilidade de realização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acordos formais de parcelamento de débitos de contribuições regulamentares.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Decidiu-se que deve haver o consentimento do CNB.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102, §§ 5º e 6º: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decidido que somente documentos oficiais, que lastreiam os registros financeiros e a escrituração, servirão para comprovação de pagamentos, ressarcimentos, reembolsos, quitações. Isso se aplica a todas as unidades vicentinas, mesmo sem personalidade jurídica.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B15604-682B-4050-ADB8-427BFF1B4F5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47BD756-4401-4D5E-9184-61491417AF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7E887D-8987-4F65-89E5-233E07D581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6993A87-BC45-42BD-BEB9-ED8C6D249D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EDF704F-3AEC-4EBE-AB1F-9758BF4FD12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26EA0B9-5AFB-4E98-9E64-9857928769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20DC740-8CDC-44D6-9423-26D3112772B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7D91E51-B5BE-44D4-9519-A89BA7944D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7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9408" y="2777279"/>
            <a:ext cx="8733183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Deixa clara a possibilidade de Vice-Presidentes, Secretários e/ou Tesoureiros representarem os Presidentes em votações, quando impossibilidade da participação destes.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C2F4D7-9064-418D-9C05-2B36BA8D06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86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652" y="2379713"/>
            <a:ext cx="10257183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§ 2º proíbe a acumulação de encargos de diretoria com o de Presidente de unidades vicentinas diretamente vinculadas, tendo em vista a dificuldade na conciliação dos trabalhos, exceto em Conferências (por exemplos: Presidente do Conselho Particular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pode ser Vice-Presidente do Conselho Central; Presidente de Conferência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PODE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ser Tesoureiro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C.Particular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AF5BA5A-5CEB-40C9-86D2-29B0A2987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77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353418"/>
            <a:ext cx="11883734" cy="5051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Confrades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no exercício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mandatos políticos eleitorais deverão se afastar de suas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funções de direção, em todas as unidades vicentinas.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que pese argumentos contrários, o objetivo desse Artigo é preservar a SSVP de qualquer tipo e/ou possibilidade de interferências político-partidárias em sua administração. É, também, uma norma da Confederação.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Artigo 109: </a:t>
            </a:r>
            <a:r>
              <a:rPr lang="pt-BR" sz="2400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Obriga os Presidentes das unidades vicentinas a manter todos os cargos das Diretorias ocupados, ao longo dos mandatos.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BD3474-8603-49DF-B106-44451C0268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0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602934"/>
            <a:ext cx="10871676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115 e 116: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reuniões de Conferências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PODEM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ser suspensas ou não realizadas, mas podendo ser adiadas e/ou adiantadas de seus dias normais, ou ter os horários alterados, em certas circunstâncias.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Suspensão ou cancelamento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de reuniões dependem de autorização do Conselho Metropolitano ou do Conselho Nacional do Brasil, dependendo do motivo.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Ainda que haja suspensão ou cancelamento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 reuniões o atendimento às famílias assistidas deve ser mantido.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245416"/>
            <a:ext cx="11608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- É o conjunto de normas e procedimentos que regem as atividades administrativas da SSVP, no Brasil e no mundo.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Tem alcance também jurídico na medida em que importa em cumprimento das legislações civil, trabalhista, penal, previdenciária e outras.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Mas, antes de ser letra fria, conter palavras de ordem, </a:t>
            </a:r>
            <a:r>
              <a:rPr lang="pt-BR" sz="28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a Regra é espírito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7A4DC7-36C8-43EA-A3AF-2F9838BFE9D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E3E3FC-AB49-4742-AB3D-4AF5DF04F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6978F34-1F32-4A68-9BF8-714C603790F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154F709-E81E-446D-9AA6-81DB8F81A5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438D68F-CECF-4D9D-9B95-73B58E31311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A6FE9D5-F8DB-4E4E-B9A2-F82515F25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BEF77E4-28F4-425D-932F-F6D85CBB558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1FDA1B-DDDB-4105-8650-E3915E66785F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83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5096" y="1832348"/>
            <a:ext cx="9501807" cy="407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120 a 122: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Contribuição da Solidariedade e a Coleta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Ozanam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foram colocadas no mesmo Capítulo (que trata das Conferências), evitando buscas intermináveis para localizar cada uma delas.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primeira estava prevista no Artigo 18 e a segunda, no Artigo 69.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textos de ambas estão mais esclarecedores. 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335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26710" y="2574156"/>
            <a:ext cx="8709153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124: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Para assumir cargos nas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os membros devem ter 8 (oito) anos, no mínimo.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</a:rPr>
              <a:t>Artigo 125: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dispensa dos Orientadores de </a:t>
            </a:r>
            <a:r>
              <a:rPr lang="pt-BR" sz="2800" dirty="0" err="1"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 de terem que participar de outras Conferências.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44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358151"/>
            <a:ext cx="11540837" cy="366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127: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Permite que as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possam ter mais de uma família assistida, de acordo com as condições locais.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131: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inciso V passou a prever a possibilidade de que as contas podem ser lançadas em meio físico ou digital, refletindo a evolução (na verdade, contemplando algo que já acontecia).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 a alteração do inciso VI, passa a ser do Tesoureiro a elaboração dos mapas (antes, era do Secretário).</a:t>
            </a:r>
            <a:endParaRPr lang="pt-BR" sz="2800" b="1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0E0DA-335E-4D4D-9658-22DBF8A7A0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943281-BBB8-4567-AE2B-18DFC7C37C4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1B93D9-8A5C-4958-9B7F-5351033EBDC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7B1DF0D-61B3-4F7E-B47E-C5AAE0187C1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527FB96-5B67-4A56-9088-C1F14CB7FB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6192D37-538B-4A71-8D91-FF01BCE456F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81223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0504" y="3016422"/>
            <a:ext cx="8653670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134: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os membros de diretorias de Conselhos devem estar aptos para representa-los em todas as atividades. As reuniões de diretorias: permanecem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MENSAIS.</a:t>
            </a:r>
            <a:endParaRPr lang="pt-BR" sz="2800" b="1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2EF52AC-5C77-4139-A172-B54F718485F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2B19E45-B028-4B6D-8FA8-9D4DCB44705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10A5FE0-64DF-41C7-BA2A-F559F92090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8EA1CC66-5E2A-47AA-AF5C-E30D441BAE8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BB2BBEF-3F73-45E6-995C-B43CADCDCB2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88E8A2C-9220-43B6-AA79-45A18EEFA4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57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4510" y="2456213"/>
            <a:ext cx="11202979" cy="370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139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: nos Conselhos Particulares onde houver MAIS de uma CCA deverá haver um Coordenador de CCA na Diretoria.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</a:rPr>
              <a:t>Parágrafo único</a:t>
            </a:r>
            <a:r>
              <a:rPr lang="pt-BR" sz="2800" b="1" dirty="0"/>
              <a:t>.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CCA´s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quando for o caso). Isso visa evitar dúvidas e intermináveis discussões.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E2C4C4C-D34C-48CB-85C6-E91D338EB4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5885532-D60C-4FB5-A148-7D193CCEDAF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56736A2-FE59-49DC-9594-18108242DAE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A6390E11-C7BC-4C50-B8C2-9338533EC2F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2940108-A786-4661-9100-A0BFE9C432D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523FFB-DC1B-43C3-914B-B4BFD9A3FE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7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5860" y="2456213"/>
            <a:ext cx="9894865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CC 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quando for o caso). Isso visa evitar dúvidas e intermináveis discussões.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45989-02D8-4F81-B01E-FFF70911A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40E0C11-7278-44E7-9B27-C8D3ECA6C1A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FB5028-1621-4862-A33C-168EB6162B4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64001F1-FB59-424E-AF04-7357DEA16C3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37C8799-ABAF-46FB-B5FC-8FAC31D478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C3898A-10F5-48D9-948A-C9285AC018F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48358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2388544"/>
            <a:ext cx="10276988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CM 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Missionário). Isso visa evitar dúvidas e intermináveis discussões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  <a:endParaRPr lang="pt-BR" sz="24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45989-02D8-4F81-B01E-FFF70911A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40E0C11-7278-44E7-9B27-C8D3ECA6C1A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FB5028-1621-4862-A33C-168EB6162B4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64001F1-FB59-424E-AF04-7357DEA16C3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37C8799-ABAF-46FB-B5FC-8FAC31D478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C3898A-10F5-48D9-948A-C9285AC018F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803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0174" y="3246907"/>
            <a:ext cx="10230678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144, XXI: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os CM vão julgar os processos de exclusão de membros, feito pelo Artigo 23.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CNB também tem essa atribuição, conforme Inciso XXIII do Artigo 147.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74E07-1F05-4811-A475-8972E42C5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0F06902-1BAF-4052-9253-3645FC0C51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6BCD774-BCF9-4354-967A-63E7A4E005D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0FE4199-FDC3-4B41-80C9-BFCF763EC30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3EB2497A-C19C-4D4B-969D-07DA379382E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7CFDC23-70E5-4CAA-B717-CB2F116477C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536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" y="1850230"/>
            <a:ext cx="11540837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 CNB foi estabelecida a ordem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precedência de direito a voto dos membros da diretoria (Presidente, Vice-Presidentes, 1º e 2º Secretários, 1º e 2º Tesoureiros, Coordenadores da Comissão de Jovens,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das Conferências de Crianças e Adolescentes,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do Departamento Missionário, de Assuntos Internacionais e Ajuda Fraternal, os Vice-Presidentes Regionais, os Coordenadores Regionais da Comissão de Jovens,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das Conferências de Crianças e Adolescentes).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3A111B-C8C9-4C80-B71A-D982E6C3D0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E712B0-0524-48C8-841E-7D1373337B4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468CBA-50E1-495F-99D4-3E8C1E35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F8894CA-780F-4966-85EA-628B4FBBFDE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86AE7D3-4101-4AC8-A22A-8C53614156D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8B7443D-5B43-4130-8322-D2853720453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FE1BD5F-5E45-4B54-BFD1-2D597A5DEAC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5B9E1C-04C9-4601-878B-3A6971A069E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2628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4314" y="2379713"/>
            <a:ext cx="11065566" cy="384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Quando não houver votos suficientes para todos os Vice-Presidentes Regionais e Coordenadores Regionais, o critério para nomear com esse direito será o maior tempo de atividade vicentina ininterrupta e idade.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Assim como nos demais casos (Conselhos Particulares, Centrais e Metropolitanos) a intenção é evitar dúvidas e intermináveis discussões.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3A111B-C8C9-4C80-B71A-D982E6C3D0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E712B0-0524-48C8-841E-7D1373337B4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34CCBE-C82C-401E-BAEA-8E667845B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443D3A9-A83A-4602-8976-2D2A928D3A7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9936275-FD93-4A59-BC8C-927E1CEE8A8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2711C68-5B93-4E92-9A30-044B8464F9B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A963BCD-89DA-451C-9B10-215AC65DB73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0D3C4E7-CB63-4E8D-AFCC-F95F4E20BC7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35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9907" y="1847242"/>
            <a:ext cx="11737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Esse espírito precisa ser conhecido:</a:t>
            </a:r>
          </a:p>
          <a:p>
            <a:r>
              <a:rPr lang="pt-BR" sz="10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Necessidade de oração individual e coletiva;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Entrega pessoal na ação;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Vida em fraternidade;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Atendimento universal aos necessitados;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Vocação eclesial;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Humildade em acatar e seguir os princípios fundamentais de nossos fundadores.</a:t>
            </a:r>
          </a:p>
          <a:p>
            <a:endParaRPr lang="pt-BR" sz="1600" b="1" dirty="0">
              <a:latin typeface="Montserrat" panose="00000500000000000000" pitchFamily="2" charset="0"/>
            </a:endParaRPr>
          </a:p>
          <a:p>
            <a:r>
              <a:rPr lang="pt-BR" sz="2800" b="1" dirty="0">
                <a:latin typeface="Montserrat" panose="00000500000000000000" pitchFamily="2" charset="0"/>
              </a:rPr>
              <a:t>O objetivo é de organizar, tornar melhor o trabalho vicentino.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B9CDB0-97CA-408B-89C2-31026077607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0B2297-4FC0-45D3-AEF1-D37411050D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11C65F7-74E9-482E-BA26-2F3D5D8946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C83BF4-84B5-408A-B4F2-493DC4216E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6003D6-F538-4983-B4AF-3E64767DE95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2EBE38E-156E-4E1D-B096-EE6014E052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9AF0515-E94E-48EE-B3D8-EFFC07987FE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FAD982-D9D5-42DA-8AD9-27DD9232B483}"/>
              </a:ext>
            </a:extLst>
          </p:cNvPr>
          <p:cNvSpPr txBox="1"/>
          <p:nvPr/>
        </p:nvSpPr>
        <p:spPr>
          <a:xfrm>
            <a:off x="1272208" y="937736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80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10" y="1798633"/>
            <a:ext cx="11680057" cy="368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147, XXIX e XXX: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Maior transparência à administração do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CNB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900" b="1" dirty="0">
              <a:solidFill>
                <a:srgbClr val="FF0000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a interpretação, modificação e aditamento do Regulamento são de competência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exclusiva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do CNB, estabelecendo o quórum mínimo de votos favoráveis para aprovação das proposições.  Isso foi necessário para acabar com as dúvidas surgidas ao longo do tempo.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D92097-CAC1-4D41-8B72-85C70E6E143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9F3DB7-9883-40E6-9183-EB84ABCC435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C184DF-0542-4A39-8E55-B5E7F0E2E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79181EB-4737-4676-995E-78A065EFE67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8487E6E-700B-469E-8FA0-08F429DD9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33BB65E8-E029-4FE3-98F6-68FED4CB207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FF16A16-A591-48B0-B1A9-9BC5CCD60DE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AF9544B-5F42-4384-8A7E-DA03C60493B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5040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2522" y="2526969"/>
            <a:ext cx="11905345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Instruções Normativas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PRECISAM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de aprovação da Assembleia Geral. As Resoluções, Circulares e Portarias, não (somente da Diretoria). Manuais, Cartilhas, Guias de Instrução, Apostilas e outros documentos precisam ser aprovadas em reuniões ordinárias.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Definido no § 5º que os documentos oficiais, emanados regularmente do CNB, são de cumprimento obrigatório.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D92097-CAC1-4D41-8B72-85C70E6E143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9F3DB7-9883-40E6-9183-EB84ABCC435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92B876-E8E7-4A38-A73E-ED484F210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C033A18-10EF-45A3-B7FF-FB12EAC66B3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45F0C5E-C531-44BD-BC4D-CC1F36C8350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F5706F2-E354-4BAC-B040-1B1816F396E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A944F83-267F-434D-96E9-B1BF4D276BD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BAE164B-94A8-4AC9-A016-31076DC2D9D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0536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445252"/>
            <a:ext cx="11760775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Suprimiu-se, no caput, o termo que afirmava que as obras unidas são “juridicamente independentes”, eis que desnecessária, pois são dotadas de personalidades jurídicas próprias.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b="1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Inciso II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que os modelos de Estatutos Sociais serão elaborados e aprovados pelo Conselho Nacional do Brasil.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45656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2003AE-1AAB-44B0-BCC0-69F74BB7F8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AC5222-43C0-4383-9B21-B33005B466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150773E-7B3D-4B82-8D45-BCDCFAD5E89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C2E2F0D-E262-4498-B0DE-C3CC1ADA142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F8DC28B-34C3-4085-902F-A5C8D22E79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0D9EAFD-81C9-41C6-9E79-B83E37CC82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803CA81-DFEF-49A2-A560-721580A91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451EA5-F467-4F9C-8036-76607487095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324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452631"/>
            <a:ext cx="11746319" cy="507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Artigo 152: </a:t>
            </a: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Inciso IV foram inseridas obrigações atualmente </a:t>
            </a: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exigidas pela legislação, além da apresentação dos Balanços Patrimoniais Anuais (as Demonstrações do Resultado do Período, as Demonstrações de Mutações do Patrimônio Líquido, as Demonstrações de Fluxos de Caixa e as Notas Explicativas). </a:t>
            </a:r>
          </a:p>
          <a:p>
            <a:pPr algn="just"/>
            <a:endParaRPr lang="pt-BR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 o Inciso VII qualquer construção ou reforma </a:t>
            </a:r>
            <a:r>
              <a:rPr lang="pt-BR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DEPENDEM DE AUTORIZAÇÃO PRÉVIA</a:t>
            </a:r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dos Conselhos Metropolitanos (visa estabelecer um mecanismo de controle para tentar garantir a capacidade financeira).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2003AE-1AAB-44B0-BCC0-69F74BB7F8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451EA5-F467-4F9C-8036-76607487095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2087368-BC94-432B-841B-EE08F83C31F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5E1D46E-AC1C-46CE-AFC3-CE23F491CDC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66D9D657-8D47-4E82-8FF1-41861618DDB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92B6519-7048-49E9-AF72-8D767894515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6E7D103-5949-4D6F-82C0-A39D000FCD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B0741C3B-A6E7-45A5-9E61-1B504C8B67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3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" y="2722946"/>
            <a:ext cx="10766489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contempla a vedação da Resolução Nº 1/2016, com a diferença de que na Resolução seria por prazo indeterminado e o dispositivo novo veda terminantemente a criação e/ou fundação de novas Obras Unidas.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parágrafo único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PREVÊ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possibilidade de fusão, cisão, desdobramento ou incorporação de Obras Unidas..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F44BF6-BECF-40AB-A958-B987B601A6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6BDC25A-FCA9-49BE-ADFD-C4DAD7859D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E254199-6D3A-45A9-9686-15FD053CD57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5EECFAD-C15B-4B32-8921-2AF4772DC7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A2E2B5F-9834-4615-980A-FEE62B4692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557F49C-206F-46F9-82D8-0E3F89A4742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174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297661"/>
            <a:ext cx="11716581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Porém, somente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DEPOIS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 realização de estudos de viabilidade administrativa e socioeconômica pelo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e dependerá da aprovação do CM da região, com homologação prévia do CNB</a:t>
            </a:r>
            <a:r>
              <a:rPr lang="pt-BR" sz="2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(Artigo 168),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 meio de Resolução da Diretoria.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Mais um mecanismo de controle para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PERMITIR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que a SSVP se envolva em situações que possam colocar em risco sua capacidade de atender adequadamente a seus objetivos institucionais.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94A7F-0520-41BA-9178-E1E5442ED7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7643003-C983-44EF-A44E-823879A421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5230C93-A71E-406A-B641-D21958CED5C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B21155C-C42A-46B2-B2A3-04C38E282A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A406CBC-37CE-43F3-833E-6D715D01595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0D38DE1-4AB9-471D-B743-2896364B898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2830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4133" y="2341511"/>
            <a:ext cx="1171981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Artigos 157 a 163: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Definições gerais sobre as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– Unidades de Gestoras de Recursos</a:t>
            </a:r>
          </a:p>
          <a:p>
            <a:endParaRPr lang="pt-BR" sz="1200" dirty="0">
              <a:solidFill>
                <a:srgbClr val="181717"/>
              </a:solidFill>
              <a:latin typeface="Montserrat"/>
            </a:endParaRPr>
          </a:p>
          <a:p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170: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Alterados os números mínimos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(5, era 8) e máximos (14, era 18) de Conferências nos Conselhos Particulares.</a:t>
            </a:r>
          </a:p>
          <a:p>
            <a:endParaRPr lang="pt-BR" sz="1100" dirty="0">
              <a:solidFill>
                <a:srgbClr val="FF0000"/>
              </a:solidFill>
              <a:latin typeface="Montserrat"/>
              <a:ea typeface="Arial" panose="020B0604020202020204" pitchFamily="34" charset="0"/>
            </a:endParaRPr>
          </a:p>
          <a:p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Os números dos Conselhos Centrais (mínimo de 5 Conselhos Particulares e, máximo de 12) e Metropolitanos (mínimo de 6 Conselhos Centrais e, máximo de 15): permanecem os mesmos.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AF2341-B77B-4876-BF47-49F2341681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9325E9-E07B-4D9F-A07C-AA10870736A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603349B-F4E4-451C-8C62-65F9CA0C60B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117F74B-CDAC-457A-B601-1264702FE20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1A27902-EECD-4F47-B9E8-FFBEB9BF0D1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308BF6E5-D6DA-476F-A0D2-0A73C69A66B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332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51163" y="2058414"/>
            <a:ext cx="11136719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173: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Esclarece melhor sobre a desativação de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unidades vicentinas.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179: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Regulamenta as orientações e determinações contidas nos Manuais e documentos de unidades auxiliares (por exemplos: Manual de Orientação e Formação das Comissões de Jovens, Manual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Manual de Comunicação e Guia das Missões).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181 a 191: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Conselhos Fiscais. Acolhimento da IN 1/2018</a:t>
            </a: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EF2C77-8074-47D9-B968-07A503FBD5F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156A727-4DB3-4579-B18C-9A65DC4F48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0335519-A53B-4871-9456-F9749941583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A1904FF-0437-419A-8ECE-EFB8F3D4508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155E1B5-463D-4851-B0F0-8C5FF82C7C0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4D26E2A-7CA6-4F33-A9B1-1D0CE26541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70BC5498-FE48-48E5-9661-F0C7E647D10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280BAF-997B-47EF-9161-D3FD79FA2F7C}"/>
              </a:ext>
            </a:extLst>
          </p:cNvPr>
          <p:cNvSpPr/>
          <p:nvPr/>
        </p:nvSpPr>
        <p:spPr>
          <a:xfrm>
            <a:off x="651163" y="1033448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65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898" y="1532178"/>
            <a:ext cx="10192966" cy="467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194: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obriga a nomeação de outro Coordenador de Comissão de Jovens se seu mandato atual teve um tempo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superior a 50%.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Sendo um percentual menor, o mesmo pode ser reconduzido.</a:t>
            </a: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9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198 a 203: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Todos os Conselhos deverão ter </a:t>
            </a:r>
            <a:r>
              <a:rPr lang="pt-BR" sz="2800" b="1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Esclarecimento sobre Conselhos Particulares: deve ter um Coordenador (que é muito mais um motivador), não necessariamente ter equipe de trabalho (o que é obrigatório no Conselho Central).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C8A3A3-EBBF-4B44-AA8B-4A0D9EEE1F7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38E328D-4DFF-4B72-9516-27BD2EE7DE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97B0E70-72BB-44B0-852E-9F101AC5937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5E64BBE-1A8B-4307-923D-E2B27DDF88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3A65726-BF7E-45A3-93E7-3D1540558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B8D11AC-4FCA-4069-A642-779A64AC41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AF653D3-9C14-41D3-8689-62C46480402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C308821-0C48-4F54-8901-0D79C4E5BC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22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1889860"/>
            <a:ext cx="10316744" cy="455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204: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a Coordenação das Conferências de Crianças e Adolescentes: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Conselhos Centrais e Metropolitanos DEVERÃO ter uma Comissão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com até 5 (cinco) membros.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Conselhos Particulares onde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houver MAIS de uma CCA deverá haver um Coordenador de CCA na Diretoria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Onde não houver nenhuma, deve ser nomeado um Orientador, para incentivar a criação da primeira.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C8A3A3-EBBF-4B44-AA8B-4A0D9EEE1F7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B9D5C6-9E9A-4F1C-8369-4CED2A0BF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38E328D-4DFF-4B72-9516-27BD2EE7DE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97B0E70-72BB-44B0-852E-9F101AC5937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5E64BBE-1A8B-4307-923D-E2B27DDF88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3A65726-BF7E-45A3-93E7-3D1540558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B8D11AC-4FCA-4069-A642-779A64AC41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AF653D3-9C14-41D3-8689-62C46480402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77009" y="2663236"/>
            <a:ext cx="8324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Embora o texto do Regulamento no Brasil tenha um cunho jurídico-administrativo, ele quer ser um norte para cumprir os princípios fundamentais da SSVP: atender melhor os Pobres de Deus e servir para que nossa ação seja mais bem organizada.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B9CDB0-97CA-408B-89C2-31026077607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0B2297-4FC0-45D3-AEF1-D37411050D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11C65F7-74E9-482E-BA26-2F3D5D8946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C83BF4-84B5-408A-B4F2-493DC4216E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6003D6-F538-4983-B4AF-3E64767DE95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2EBE38E-156E-4E1D-B096-EE6014E052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9AF0515-E94E-48EE-B3D8-EFFC07987FE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FAD982-D9D5-42DA-8AD9-27DD9232B483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18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837336"/>
            <a:ext cx="11712285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205 a 209: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Departamentos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Comunicação: 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 Nacional e os Metropolitanos DEVERÃO ter o </a:t>
            </a:r>
            <a:r>
              <a:rPr lang="pt-BR" sz="2800" dirty="0" err="1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Os Conselhos Centrais, PODERÃO.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Equipes de Trabalho serão de até 4 (quatro) membros.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210 a 215: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Departamentos Missionários: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 Nacional e os Metropolitanos DEVERÃO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ter o Departamento Missionário. Os Conselhos Centrais, PODERÃO.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Equipes de Trabalho serão de 2 (dois) a 4 (quatro) membros.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D3C543-5BCB-40D8-A1BE-40EDFB3D80B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162B03-7800-4AD8-A2AE-1E13037BC95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539DA12-46C9-47C0-B8C4-D7B1B713BAC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B5E53E4-F8FD-4FF1-A1C3-537DB7B0431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006A59B6-0082-46D0-8D8A-E23F6D8A5B1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F136653-E046-4803-9314-EC175043699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21A501-487F-495D-8007-15980F1262E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796AA02-9FF5-4522-BF12-245D336BD8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9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958612"/>
            <a:ext cx="11772824" cy="401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Comitê de Reconciliação: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deliberações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DEVERÃO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ser submetidas ao Conselho Nacional do Brasil.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222 e 223: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Comissão de Conduta Ética: Somente no CNB.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Podem ser criadas até 7 (sete) Comissões, que trabalham de forma independente entre si.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Inserido um parágrafo ao Artigo prevendo a forma como será feita a padronização dos Estatutos Sociais.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3A28FF6-9833-40BE-BCD3-1A844322E9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586B85-45F3-4197-9929-8CD3BF2972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E02B4C9-7CD5-48D5-A97E-761821106D6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3662B50-0F60-4F76-BDB4-FA7E9D6B115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D573E69-9987-43C9-AFFD-197B4F08FAE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4B12123-315C-41B8-8620-64D718B9E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B1FFBE5-1B9E-409E-B821-55D23ACADAB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FF22D039-8B00-4770-9FCB-5F077195552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94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6899" y="1641932"/>
            <a:ext cx="10288964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Previsão da centralização de serviços e/ou da administração das Obras Unidas.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Ao longo dos últimos anos foram tomadas diversas decisões que conduzem para o que se convencionou chamar de “centralização da administração das obras unidas” (exemplos disso: modelos de Estatutos e Regimentos Internos padronizados, centralização dos serviços de contabilidade, acompanhamento e fiscalização dos Conselhos Metropolitanos, entre outros). 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1385ED-E2E0-41ED-A92D-CD174FEA76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395ECF5-7D06-484D-A87E-4E87492858B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0406531-C5FB-4087-A912-C1DA8BEAD2E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48CC75-B749-4583-9786-DE80E074E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50BA083-05BF-4B64-A464-4B3E46B00E5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796587-A0DF-4351-AA98-1AEEB39E516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1762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8800" y="2715358"/>
            <a:ext cx="8428383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Novas medidas nesse sentido serão tomadas. Tudo de acordo com decisão da Assembleia Geral do Conselho Nacional.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F74FEC-645B-40D6-9D54-E98472AAB9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97E1702E-D30C-46A1-99E5-31854BC9862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2948777-B916-4A51-A17D-8EC0AC777FB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43C3E37-E5CB-4D68-A914-19F580A652F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1ED8D11-1945-4632-95C8-9CD2D95D0DC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F7F8D88-CC73-416C-8ECE-A5B3B6D28CD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0412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3913" y="2227426"/>
            <a:ext cx="9700976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/>
                <a:ea typeface="Arial" panose="020B0604020202020204" pitchFamily="34" charset="0"/>
              </a:rPr>
              <a:t>Artigo 226: </a:t>
            </a:r>
            <a:r>
              <a:rPr lang="pt-BR" sz="2800" dirty="0">
                <a:latin typeface="Montserrat"/>
                <a:ea typeface="Arial" panose="020B0604020202020204" pitchFamily="34" charset="0"/>
              </a:rPr>
              <a:t>permanece a obrigatoriedade da extinção e baixa de personalidades jurídicas de Conferências e Conselhos Particulares.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latin typeface="Montserrat"/>
                <a:ea typeface="Arial" panose="020B0604020202020204" pitchFamily="34" charset="0"/>
              </a:rPr>
              <a:t>Agora há a previsão de responsabilização dos Presidentes das unidades vicentinas irregulares e até dos órgãos de hierarquia superior.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FB3053-9AAF-4252-A9E7-E3A4649866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473D5A9-78BA-4510-AB35-2786B0EAA19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F2EB744-8F2A-4E7B-B823-74E070D610E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7F3830D-6C92-4CE0-854F-7B474516059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D8C48B1-A2F6-4EF7-91DB-05FDF903385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13759C0-493E-45BE-9FBC-D5CC738864C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934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6435" y="2597791"/>
            <a:ext cx="9636739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</a:rPr>
              <a:t>Artigo 229: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Trata de questões da LGPD – Lei Geral de Proteção de Dados e de proteção de informações confidenciais da SSVP.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Cabe às lideranças das diretorias das unidades vicentinas firmarem conhecimento dessas questões.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B6F14B-15F1-49DA-BEA9-A673C530D18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A001C82-E52E-434A-BCB2-520634A2E8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89AF6F4-BBD3-4256-AA22-1FA079DC3DE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D912C98-5563-43B6-AB8D-E90A2843F3B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B17F783-C493-4D6C-A6F0-E2E9C46DFA0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FDCC03F-8D20-4DD1-A860-339C78AEA2C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2B6BD4E-B40C-49F1-8800-71EED64F742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D77A4D60-B521-4832-AE23-65FCFA58CA4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995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532178"/>
            <a:ext cx="11684576" cy="480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Retirada da “Orientação Complementar Nº 2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ondições para proclamação do vicentino”: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totalmente absorvida pelos Artigos 13 a 16.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“Orientação Complementar Nº 6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Logotipo e uso de marcas de propriedade da SSVP”: foi adaptado ao novo logotipo, em vigor desde 06/08/ 2022.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Incluído como Anexo III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“Termo de Compromisso dos Conselhos Fiscais”: necessidade de exigir o mesmo que é feito às demais funções (das Diretorias).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D70887-AC6B-4DA6-A873-0731E3ABF30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704EA9C-C7BC-489E-A4FD-94AE40C1827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44C25A5-3FB0-47E1-8302-32D6681FE8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C9753E6-31E9-4832-8E67-636874780C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AA3300A-24BC-463D-8F21-222AC25B57E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4DC52D8-0263-40A9-B329-7C82F191303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878FB453-B0A0-4155-A053-3649521ECEBE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EE3538C-56B9-42CF-BD97-E3863C18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96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122" y="2379713"/>
            <a:ext cx="10257182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Nas informações sobre a SSVP: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retirada do “Item 2 – O voluntariado como prática de caridade no seio da SSVP”.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Atualização de dados históricos: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fundadores (nomes), relações dos Presidentes do Conselho Geral Internacional e do Conselho Nacional do Brasil;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D70887-AC6B-4DA6-A873-0731E3ABF30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A0ABC7-4809-4705-AFF7-B8FDDFE5B7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704EA9C-C7BC-489E-A4FD-94AE40C1827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44C25A5-3FB0-47E1-8302-32D6681FE8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C9753E6-31E9-4832-8E67-636874780C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AA3300A-24BC-463D-8F21-222AC25B57E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4DC52D8-0263-40A9-B329-7C82F191303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878FB453-B0A0-4155-A053-3649521ECEBE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330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Agrupar 10">
            <a:extLst>
              <a:ext uri="{FF2B5EF4-FFF2-40B4-BE49-F238E27FC236}">
                <a16:creationId xmlns:a16="http://schemas.microsoft.com/office/drawing/2014/main" id="{C65A32AB-CA44-4DB3-93EF-FA920CFDF54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621213" y="3313112"/>
            <a:ext cx="6858000" cy="231775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620F315-B828-4228-838D-B708C64CE217}"/>
                </a:ext>
              </a:extLst>
            </p:cNvPr>
            <p:cNvSpPr/>
            <p:nvPr/>
          </p:nvSpPr>
          <p:spPr>
            <a:xfrm>
              <a:off x="0" y="6378264"/>
              <a:ext cx="12192000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105481" name="Agrupar 12">
              <a:extLst>
                <a:ext uri="{FF2B5EF4-FFF2-40B4-BE49-F238E27FC236}">
                  <a16:creationId xmlns:a16="http://schemas.microsoft.com/office/drawing/2014/main" id="{51901F85-F222-4C4C-AA82-2B59F34580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EC33D26-0706-4D08-81E6-E39421EB8F30}"/>
                  </a:ext>
                </a:extLst>
              </p:cNvPr>
              <p:cNvSpPr/>
              <p:nvPr/>
            </p:nvSpPr>
            <p:spPr>
              <a:xfrm>
                <a:off x="0" y="6256451"/>
                <a:ext cx="6096000" cy="186455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401BE8B7-DCBC-4B92-8521-9C584A12B86E}"/>
                  </a:ext>
                </a:extLst>
              </p:cNvPr>
              <p:cNvSpPr/>
              <p:nvPr/>
            </p:nvSpPr>
            <p:spPr>
              <a:xfrm>
                <a:off x="6096000" y="6256451"/>
                <a:ext cx="6096000" cy="186455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01CCEC2C-5505-4380-8868-F157FEA1970D}"/>
              </a:ext>
            </a:extLst>
          </p:cNvPr>
          <p:cNvSpPr/>
          <p:nvPr/>
        </p:nvSpPr>
        <p:spPr>
          <a:xfrm>
            <a:off x="8126413" y="0"/>
            <a:ext cx="406558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5476" name="Imagem 15">
            <a:extLst>
              <a:ext uri="{FF2B5EF4-FFF2-40B4-BE49-F238E27FC236}">
                <a16:creationId xmlns:a16="http://schemas.microsoft.com/office/drawing/2014/main" id="{4E8060A0-DF78-45F2-854D-24EF83063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2082800"/>
            <a:ext cx="278606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7" name="Grupo 19">
            <a:extLst>
              <a:ext uri="{FF2B5EF4-FFF2-40B4-BE49-F238E27FC236}">
                <a16:creationId xmlns:a16="http://schemas.microsoft.com/office/drawing/2014/main" id="{906B1CB5-85ED-48E6-BACC-7E0ACE6299EE}"/>
              </a:ext>
            </a:extLst>
          </p:cNvPr>
          <p:cNvGrpSpPr>
            <a:grpSpLocks/>
          </p:cNvGrpSpPr>
          <p:nvPr/>
        </p:nvGrpSpPr>
        <p:grpSpPr bwMode="auto">
          <a:xfrm>
            <a:off x="942975" y="255588"/>
            <a:ext cx="6342063" cy="6362700"/>
            <a:chOff x="597782" y="275495"/>
            <a:chExt cx="6582505" cy="6582505"/>
          </a:xfrm>
        </p:grpSpPr>
        <p:pic>
          <p:nvPicPr>
            <p:cNvPr id="105478" name="Picture 4" descr="https://i.pinimg.com/564x/be/66/79/be667935331eb78ab2b18f8abc492cba.jpg">
              <a:extLst>
                <a:ext uri="{FF2B5EF4-FFF2-40B4-BE49-F238E27FC236}">
                  <a16:creationId xmlns:a16="http://schemas.microsoft.com/office/drawing/2014/main" id="{1DA0D702-5FFD-4B85-BE1E-3B1C1E360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82" y="275495"/>
              <a:ext cx="6582505" cy="658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9" name="CaixaDeTexto 18">
              <a:extLst>
                <a:ext uri="{FF2B5EF4-FFF2-40B4-BE49-F238E27FC236}">
                  <a16:creationId xmlns:a16="http://schemas.microsoft.com/office/drawing/2014/main" id="{92403B6B-A496-4D69-AEA5-FB5CE1D55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820" y="2491864"/>
              <a:ext cx="2919045" cy="213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latin typeface="Athletic Outfit" pitchFamily="2" charset="0"/>
                </a:rPr>
                <a:t>Nenhum de nós é tão bom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latin typeface="Athletic Outfit" pitchFamily="2" charset="0"/>
                </a:rPr>
                <a:t>quanto todos nós juntos!</a:t>
              </a: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2905780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4000" b="1" dirty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Louvado Seja Nosso Senhor Jesus Cristo! </a:t>
            </a:r>
          </a:p>
        </p:txBody>
      </p:sp>
    </p:spTree>
    <p:extLst>
      <p:ext uri="{BB962C8B-B14F-4D97-AF65-F5344CB8AC3E}">
        <p14:creationId xmlns:p14="http://schemas.microsoft.com/office/powerpoint/2010/main" val="3993366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6151</Words>
  <Application>Microsoft Office PowerPoint</Application>
  <PresentationFormat>Widescreen</PresentationFormat>
  <Paragraphs>520</Paragraphs>
  <Slides>99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99</vt:i4>
      </vt:variant>
    </vt:vector>
  </HeadingPairs>
  <TitlesOfParts>
    <vt:vector size="106" baseType="lpstr">
      <vt:lpstr>Arial</vt:lpstr>
      <vt:lpstr>Athletic Outfit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155</cp:revision>
  <dcterms:created xsi:type="dcterms:W3CDTF">2022-08-23T14:33:21Z</dcterms:created>
  <dcterms:modified xsi:type="dcterms:W3CDTF">2024-08-19T15:05:01Z</dcterms:modified>
</cp:coreProperties>
</file>